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613" r:id="rId3"/>
    <p:sldId id="264" r:id="rId4"/>
    <p:sldId id="309" r:id="rId5"/>
    <p:sldId id="614" r:id="rId6"/>
    <p:sldId id="631" r:id="rId7"/>
    <p:sldId id="632" r:id="rId8"/>
    <p:sldId id="633" r:id="rId9"/>
    <p:sldId id="634" r:id="rId10"/>
    <p:sldId id="635" r:id="rId11"/>
    <p:sldId id="636" r:id="rId12"/>
    <p:sldId id="637" r:id="rId13"/>
    <p:sldId id="638" r:id="rId14"/>
    <p:sldId id="639" r:id="rId15"/>
    <p:sldId id="640" r:id="rId16"/>
    <p:sldId id="641" r:id="rId17"/>
    <p:sldId id="642" r:id="rId18"/>
    <p:sldId id="643" r:id="rId19"/>
    <p:sldId id="644" r:id="rId20"/>
    <p:sldId id="645" r:id="rId21"/>
    <p:sldId id="646" r:id="rId22"/>
    <p:sldId id="647" r:id="rId23"/>
    <p:sldId id="648" r:id="rId24"/>
    <p:sldId id="649" r:id="rId25"/>
    <p:sldId id="650" r:id="rId26"/>
    <p:sldId id="651" r:id="rId27"/>
    <p:sldId id="652" r:id="rId28"/>
    <p:sldId id="653" r:id="rId29"/>
    <p:sldId id="654" r:id="rId30"/>
    <p:sldId id="655" r:id="rId31"/>
    <p:sldId id="615" r:id="rId32"/>
    <p:sldId id="656" r:id="rId33"/>
    <p:sldId id="662" r:id="rId34"/>
    <p:sldId id="657" r:id="rId35"/>
    <p:sldId id="664" r:id="rId36"/>
    <p:sldId id="658" r:id="rId37"/>
    <p:sldId id="659" r:id="rId38"/>
    <p:sldId id="660" r:id="rId39"/>
    <p:sldId id="661" r:id="rId40"/>
    <p:sldId id="665" r:id="rId41"/>
    <p:sldId id="666" r:id="rId42"/>
    <p:sldId id="667" r:id="rId43"/>
    <p:sldId id="668" r:id="rId44"/>
    <p:sldId id="669" r:id="rId45"/>
    <p:sldId id="670" r:id="rId46"/>
    <p:sldId id="619" r:id="rId47"/>
    <p:sldId id="671" r:id="rId48"/>
    <p:sldId id="672" r:id="rId49"/>
    <p:sldId id="673" r:id="rId50"/>
    <p:sldId id="674" r:id="rId51"/>
    <p:sldId id="675" r:id="rId52"/>
    <p:sldId id="676" r:id="rId53"/>
    <p:sldId id="620" r:id="rId54"/>
    <p:sldId id="677" r:id="rId55"/>
    <p:sldId id="678" r:id="rId56"/>
    <p:sldId id="679" r:id="rId57"/>
    <p:sldId id="680" r:id="rId58"/>
    <p:sldId id="681" r:id="rId59"/>
    <p:sldId id="682" r:id="rId60"/>
    <p:sldId id="683" r:id="rId61"/>
    <p:sldId id="684" r:id="rId62"/>
    <p:sldId id="685" r:id="rId63"/>
    <p:sldId id="686" r:id="rId64"/>
    <p:sldId id="687" r:id="rId65"/>
    <p:sldId id="601" r:id="rId66"/>
    <p:sldId id="586" r:id="rId6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Долганов Антон Юрьевич" initials="ДАЮ" lastIdx="2" clrIdx="0">
    <p:extLst>
      <p:ext uri="{19B8F6BF-5375-455C-9EA6-DF929625EA0E}">
        <p15:presenceInfo xmlns:p15="http://schemas.microsoft.com/office/powerpoint/2012/main" userId="S::Anton.Dolganov@urfu.me::a1ee27b5-7d37-4a59-b2eb-7b751a0c9b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72827"/>
    <a:srgbClr val="3636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Средний стиль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93" autoAdjust="0"/>
    <p:restoredTop sz="95291" autoAdjust="0"/>
  </p:normalViewPr>
  <p:slideViewPr>
    <p:cSldViewPr>
      <p:cViewPr varScale="1">
        <p:scale>
          <a:sx n="87" d="100"/>
          <a:sy n="87" d="100"/>
        </p:scale>
        <p:origin x="374" y="48"/>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905E3C-4BAB-4A96-A922-7BFAEF974B87}" type="datetimeFigureOut">
              <a:rPr lang="ru-RU" smtClean="0"/>
              <a:t>12.05.2023</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BA539B-A58A-4F9A-84CC-CDDBAB2611F6}" type="slidenum">
              <a:rPr lang="ru-RU" smtClean="0"/>
              <a:t>‹#›</a:t>
            </a:fld>
            <a:endParaRPr lang="ru-RU"/>
          </a:p>
        </p:txBody>
      </p:sp>
    </p:spTree>
    <p:extLst>
      <p:ext uri="{BB962C8B-B14F-4D97-AF65-F5344CB8AC3E}">
        <p14:creationId xmlns:p14="http://schemas.microsoft.com/office/powerpoint/2010/main" val="1100886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a:t>
            </a:fld>
            <a:endParaRPr lang="ru-RU" sz="1400" b="0" strike="noStrike" spc="-1">
              <a:latin typeface="Times New Roman"/>
            </a:endParaRPr>
          </a:p>
        </p:txBody>
      </p:sp>
    </p:spTree>
    <p:extLst>
      <p:ext uri="{BB962C8B-B14F-4D97-AF65-F5344CB8AC3E}">
        <p14:creationId xmlns:p14="http://schemas.microsoft.com/office/powerpoint/2010/main" val="17210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11</a:t>
            </a:fld>
            <a:endParaRPr lang="ru-RU" sz="1400" b="0" strike="noStrike" spc="-1">
              <a:latin typeface="Times New Roman"/>
            </a:endParaRPr>
          </a:p>
        </p:txBody>
      </p:sp>
    </p:spTree>
    <p:extLst>
      <p:ext uri="{BB962C8B-B14F-4D97-AF65-F5344CB8AC3E}">
        <p14:creationId xmlns:p14="http://schemas.microsoft.com/office/powerpoint/2010/main" val="2130813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12</a:t>
            </a:fld>
            <a:endParaRPr lang="ru-RU" sz="1400" b="0" strike="noStrike" spc="-1">
              <a:latin typeface="Times New Roman"/>
            </a:endParaRPr>
          </a:p>
        </p:txBody>
      </p:sp>
    </p:spTree>
    <p:extLst>
      <p:ext uri="{BB962C8B-B14F-4D97-AF65-F5344CB8AC3E}">
        <p14:creationId xmlns:p14="http://schemas.microsoft.com/office/powerpoint/2010/main" val="3027396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13</a:t>
            </a:fld>
            <a:endParaRPr lang="ru-RU" sz="1400" b="0" strike="noStrike" spc="-1">
              <a:latin typeface="Times New Roman"/>
            </a:endParaRPr>
          </a:p>
        </p:txBody>
      </p:sp>
    </p:spTree>
    <p:extLst>
      <p:ext uri="{BB962C8B-B14F-4D97-AF65-F5344CB8AC3E}">
        <p14:creationId xmlns:p14="http://schemas.microsoft.com/office/powerpoint/2010/main" val="486752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14</a:t>
            </a:fld>
            <a:endParaRPr lang="ru-RU" sz="1400" b="0" strike="noStrike" spc="-1">
              <a:latin typeface="Times New Roman"/>
            </a:endParaRPr>
          </a:p>
        </p:txBody>
      </p:sp>
    </p:spTree>
    <p:extLst>
      <p:ext uri="{BB962C8B-B14F-4D97-AF65-F5344CB8AC3E}">
        <p14:creationId xmlns:p14="http://schemas.microsoft.com/office/powerpoint/2010/main" val="3882358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15</a:t>
            </a:fld>
            <a:endParaRPr lang="ru-RU" sz="1400" b="0" strike="noStrike" spc="-1">
              <a:latin typeface="Times New Roman"/>
            </a:endParaRPr>
          </a:p>
        </p:txBody>
      </p:sp>
    </p:spTree>
    <p:extLst>
      <p:ext uri="{BB962C8B-B14F-4D97-AF65-F5344CB8AC3E}">
        <p14:creationId xmlns:p14="http://schemas.microsoft.com/office/powerpoint/2010/main" val="3371809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16</a:t>
            </a:fld>
            <a:endParaRPr lang="ru-RU" sz="1400" b="0" strike="noStrike" spc="-1">
              <a:latin typeface="Times New Roman"/>
            </a:endParaRPr>
          </a:p>
        </p:txBody>
      </p:sp>
    </p:spTree>
    <p:extLst>
      <p:ext uri="{BB962C8B-B14F-4D97-AF65-F5344CB8AC3E}">
        <p14:creationId xmlns:p14="http://schemas.microsoft.com/office/powerpoint/2010/main" val="1564293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17</a:t>
            </a:fld>
            <a:endParaRPr lang="ru-RU" sz="1400" b="0" strike="noStrike" spc="-1">
              <a:latin typeface="Times New Roman"/>
            </a:endParaRPr>
          </a:p>
        </p:txBody>
      </p:sp>
    </p:spTree>
    <p:extLst>
      <p:ext uri="{BB962C8B-B14F-4D97-AF65-F5344CB8AC3E}">
        <p14:creationId xmlns:p14="http://schemas.microsoft.com/office/powerpoint/2010/main" val="3154057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18</a:t>
            </a:fld>
            <a:endParaRPr lang="ru-RU" sz="1400" b="0" strike="noStrike" spc="-1">
              <a:latin typeface="Times New Roman"/>
            </a:endParaRPr>
          </a:p>
        </p:txBody>
      </p:sp>
    </p:spTree>
    <p:extLst>
      <p:ext uri="{BB962C8B-B14F-4D97-AF65-F5344CB8AC3E}">
        <p14:creationId xmlns:p14="http://schemas.microsoft.com/office/powerpoint/2010/main" val="315984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19</a:t>
            </a:fld>
            <a:endParaRPr lang="ru-RU" sz="1400" b="0" strike="noStrike" spc="-1">
              <a:latin typeface="Times New Roman"/>
            </a:endParaRPr>
          </a:p>
        </p:txBody>
      </p:sp>
    </p:spTree>
    <p:extLst>
      <p:ext uri="{BB962C8B-B14F-4D97-AF65-F5344CB8AC3E}">
        <p14:creationId xmlns:p14="http://schemas.microsoft.com/office/powerpoint/2010/main" val="3485185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20</a:t>
            </a:fld>
            <a:endParaRPr lang="ru-RU" sz="1400" b="0" strike="noStrike" spc="-1">
              <a:latin typeface="Times New Roman"/>
            </a:endParaRPr>
          </a:p>
        </p:txBody>
      </p:sp>
    </p:spTree>
    <p:extLst>
      <p:ext uri="{BB962C8B-B14F-4D97-AF65-F5344CB8AC3E}">
        <p14:creationId xmlns:p14="http://schemas.microsoft.com/office/powerpoint/2010/main" val="2553437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a:t>
            </a:fld>
            <a:endParaRPr lang="ru-RU" sz="1400" b="0" strike="noStrike" spc="-1">
              <a:latin typeface="Times New Roman"/>
            </a:endParaRPr>
          </a:p>
        </p:txBody>
      </p:sp>
    </p:spTree>
    <p:extLst>
      <p:ext uri="{BB962C8B-B14F-4D97-AF65-F5344CB8AC3E}">
        <p14:creationId xmlns:p14="http://schemas.microsoft.com/office/powerpoint/2010/main" val="2293431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21</a:t>
            </a:fld>
            <a:endParaRPr lang="ru-RU" sz="1400" b="0" strike="noStrike" spc="-1">
              <a:latin typeface="Times New Roman"/>
            </a:endParaRPr>
          </a:p>
        </p:txBody>
      </p:sp>
    </p:spTree>
    <p:extLst>
      <p:ext uri="{BB962C8B-B14F-4D97-AF65-F5344CB8AC3E}">
        <p14:creationId xmlns:p14="http://schemas.microsoft.com/office/powerpoint/2010/main" val="68303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22</a:t>
            </a:fld>
            <a:endParaRPr lang="ru-RU" sz="1400" b="0" strike="noStrike" spc="-1">
              <a:latin typeface="Times New Roman"/>
            </a:endParaRPr>
          </a:p>
        </p:txBody>
      </p:sp>
    </p:spTree>
    <p:extLst>
      <p:ext uri="{BB962C8B-B14F-4D97-AF65-F5344CB8AC3E}">
        <p14:creationId xmlns:p14="http://schemas.microsoft.com/office/powerpoint/2010/main" val="1366182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23</a:t>
            </a:fld>
            <a:endParaRPr lang="ru-RU" sz="1400" b="0" strike="noStrike" spc="-1">
              <a:latin typeface="Times New Roman"/>
            </a:endParaRPr>
          </a:p>
        </p:txBody>
      </p:sp>
    </p:spTree>
    <p:extLst>
      <p:ext uri="{BB962C8B-B14F-4D97-AF65-F5344CB8AC3E}">
        <p14:creationId xmlns:p14="http://schemas.microsoft.com/office/powerpoint/2010/main" val="1218812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24</a:t>
            </a:fld>
            <a:endParaRPr lang="ru-RU" sz="1400" b="0" strike="noStrike" spc="-1">
              <a:latin typeface="Times New Roman"/>
            </a:endParaRPr>
          </a:p>
        </p:txBody>
      </p:sp>
    </p:spTree>
    <p:extLst>
      <p:ext uri="{BB962C8B-B14F-4D97-AF65-F5344CB8AC3E}">
        <p14:creationId xmlns:p14="http://schemas.microsoft.com/office/powerpoint/2010/main" val="724015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25</a:t>
            </a:fld>
            <a:endParaRPr lang="ru-RU" sz="1400" b="0" strike="noStrike" spc="-1">
              <a:latin typeface="Times New Roman"/>
            </a:endParaRPr>
          </a:p>
        </p:txBody>
      </p:sp>
    </p:spTree>
    <p:extLst>
      <p:ext uri="{BB962C8B-B14F-4D97-AF65-F5344CB8AC3E}">
        <p14:creationId xmlns:p14="http://schemas.microsoft.com/office/powerpoint/2010/main" val="1113593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26</a:t>
            </a:fld>
            <a:endParaRPr lang="ru-RU" sz="1400" b="0" strike="noStrike" spc="-1">
              <a:latin typeface="Times New Roman"/>
            </a:endParaRPr>
          </a:p>
        </p:txBody>
      </p:sp>
    </p:spTree>
    <p:extLst>
      <p:ext uri="{BB962C8B-B14F-4D97-AF65-F5344CB8AC3E}">
        <p14:creationId xmlns:p14="http://schemas.microsoft.com/office/powerpoint/2010/main" val="2856994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27</a:t>
            </a:fld>
            <a:endParaRPr lang="ru-RU" sz="1400" b="0" strike="noStrike" spc="-1">
              <a:latin typeface="Times New Roman"/>
            </a:endParaRPr>
          </a:p>
        </p:txBody>
      </p:sp>
    </p:spTree>
    <p:extLst>
      <p:ext uri="{BB962C8B-B14F-4D97-AF65-F5344CB8AC3E}">
        <p14:creationId xmlns:p14="http://schemas.microsoft.com/office/powerpoint/2010/main" val="3999599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28</a:t>
            </a:fld>
            <a:endParaRPr lang="ru-RU" sz="1400" b="0" strike="noStrike" spc="-1">
              <a:latin typeface="Times New Roman"/>
            </a:endParaRPr>
          </a:p>
        </p:txBody>
      </p:sp>
    </p:spTree>
    <p:extLst>
      <p:ext uri="{BB962C8B-B14F-4D97-AF65-F5344CB8AC3E}">
        <p14:creationId xmlns:p14="http://schemas.microsoft.com/office/powerpoint/2010/main" val="2722201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29</a:t>
            </a:fld>
            <a:endParaRPr lang="ru-RU" sz="1400" b="0" strike="noStrike" spc="-1">
              <a:latin typeface="Times New Roman"/>
            </a:endParaRPr>
          </a:p>
        </p:txBody>
      </p:sp>
    </p:spTree>
    <p:extLst>
      <p:ext uri="{BB962C8B-B14F-4D97-AF65-F5344CB8AC3E}">
        <p14:creationId xmlns:p14="http://schemas.microsoft.com/office/powerpoint/2010/main" val="4118532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30</a:t>
            </a:fld>
            <a:endParaRPr lang="ru-RU" sz="1400" b="0" strike="noStrike" spc="-1">
              <a:latin typeface="Times New Roman"/>
            </a:endParaRPr>
          </a:p>
        </p:txBody>
      </p:sp>
    </p:spTree>
    <p:extLst>
      <p:ext uri="{BB962C8B-B14F-4D97-AF65-F5344CB8AC3E}">
        <p14:creationId xmlns:p14="http://schemas.microsoft.com/office/powerpoint/2010/main" val="799460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a:t>
            </a:fld>
            <a:endParaRPr lang="ru-RU" sz="1400" b="0" strike="noStrike" spc="-1">
              <a:latin typeface="Times New Roman"/>
            </a:endParaRPr>
          </a:p>
        </p:txBody>
      </p:sp>
    </p:spTree>
    <p:extLst>
      <p:ext uri="{BB962C8B-B14F-4D97-AF65-F5344CB8AC3E}">
        <p14:creationId xmlns:p14="http://schemas.microsoft.com/office/powerpoint/2010/main" val="3349693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31</a:t>
            </a:fld>
            <a:endParaRPr lang="ru-RU" sz="1400" b="0" strike="noStrike" spc="-1">
              <a:latin typeface="Times New Roman"/>
            </a:endParaRPr>
          </a:p>
        </p:txBody>
      </p:sp>
    </p:spTree>
    <p:extLst>
      <p:ext uri="{BB962C8B-B14F-4D97-AF65-F5344CB8AC3E}">
        <p14:creationId xmlns:p14="http://schemas.microsoft.com/office/powerpoint/2010/main" val="655298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32</a:t>
            </a:fld>
            <a:endParaRPr lang="ru-RU" sz="1400" b="0" strike="noStrike" spc="-1">
              <a:latin typeface="Times New Roman"/>
            </a:endParaRPr>
          </a:p>
        </p:txBody>
      </p:sp>
    </p:spTree>
    <p:extLst>
      <p:ext uri="{BB962C8B-B14F-4D97-AF65-F5344CB8AC3E}">
        <p14:creationId xmlns:p14="http://schemas.microsoft.com/office/powerpoint/2010/main" val="14985172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33</a:t>
            </a:fld>
            <a:endParaRPr lang="ru-RU" sz="1400" b="0" strike="noStrike" spc="-1">
              <a:latin typeface="Times New Roman"/>
            </a:endParaRPr>
          </a:p>
        </p:txBody>
      </p:sp>
    </p:spTree>
    <p:extLst>
      <p:ext uri="{BB962C8B-B14F-4D97-AF65-F5344CB8AC3E}">
        <p14:creationId xmlns:p14="http://schemas.microsoft.com/office/powerpoint/2010/main" val="4245684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34</a:t>
            </a:fld>
            <a:endParaRPr lang="ru-RU" sz="1400" b="0" strike="noStrike" spc="-1">
              <a:latin typeface="Times New Roman"/>
            </a:endParaRPr>
          </a:p>
        </p:txBody>
      </p:sp>
    </p:spTree>
    <p:extLst>
      <p:ext uri="{BB962C8B-B14F-4D97-AF65-F5344CB8AC3E}">
        <p14:creationId xmlns:p14="http://schemas.microsoft.com/office/powerpoint/2010/main" val="3115791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35</a:t>
            </a:fld>
            <a:endParaRPr lang="ru-RU" sz="1400" b="0" strike="noStrike" spc="-1">
              <a:latin typeface="Times New Roman"/>
            </a:endParaRPr>
          </a:p>
        </p:txBody>
      </p:sp>
    </p:spTree>
    <p:extLst>
      <p:ext uri="{BB962C8B-B14F-4D97-AF65-F5344CB8AC3E}">
        <p14:creationId xmlns:p14="http://schemas.microsoft.com/office/powerpoint/2010/main" val="27506533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36</a:t>
            </a:fld>
            <a:endParaRPr lang="ru-RU" sz="1400" b="0" strike="noStrike" spc="-1">
              <a:latin typeface="Times New Roman"/>
            </a:endParaRPr>
          </a:p>
        </p:txBody>
      </p:sp>
    </p:spTree>
    <p:extLst>
      <p:ext uri="{BB962C8B-B14F-4D97-AF65-F5344CB8AC3E}">
        <p14:creationId xmlns:p14="http://schemas.microsoft.com/office/powerpoint/2010/main" val="172637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37</a:t>
            </a:fld>
            <a:endParaRPr lang="ru-RU" sz="1400" b="0" strike="noStrike" spc="-1">
              <a:latin typeface="Times New Roman"/>
            </a:endParaRPr>
          </a:p>
        </p:txBody>
      </p:sp>
    </p:spTree>
    <p:extLst>
      <p:ext uri="{BB962C8B-B14F-4D97-AF65-F5344CB8AC3E}">
        <p14:creationId xmlns:p14="http://schemas.microsoft.com/office/powerpoint/2010/main" val="20194728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38</a:t>
            </a:fld>
            <a:endParaRPr lang="ru-RU" sz="1400" b="0" strike="noStrike" spc="-1">
              <a:latin typeface="Times New Roman"/>
            </a:endParaRPr>
          </a:p>
        </p:txBody>
      </p:sp>
    </p:spTree>
    <p:extLst>
      <p:ext uri="{BB962C8B-B14F-4D97-AF65-F5344CB8AC3E}">
        <p14:creationId xmlns:p14="http://schemas.microsoft.com/office/powerpoint/2010/main" val="1431641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39</a:t>
            </a:fld>
            <a:endParaRPr lang="ru-RU" sz="1400" b="0" strike="noStrike" spc="-1">
              <a:latin typeface="Times New Roman"/>
            </a:endParaRPr>
          </a:p>
        </p:txBody>
      </p:sp>
    </p:spTree>
    <p:extLst>
      <p:ext uri="{BB962C8B-B14F-4D97-AF65-F5344CB8AC3E}">
        <p14:creationId xmlns:p14="http://schemas.microsoft.com/office/powerpoint/2010/main" val="25254587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40</a:t>
            </a:fld>
            <a:endParaRPr lang="ru-RU" sz="1400" b="0" strike="noStrike" spc="-1">
              <a:latin typeface="Times New Roman"/>
            </a:endParaRPr>
          </a:p>
        </p:txBody>
      </p:sp>
    </p:spTree>
    <p:extLst>
      <p:ext uri="{BB962C8B-B14F-4D97-AF65-F5344CB8AC3E}">
        <p14:creationId xmlns:p14="http://schemas.microsoft.com/office/powerpoint/2010/main" val="931464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a:t>
            </a:fld>
            <a:endParaRPr lang="ru-RU" sz="1400" b="0" strike="noStrike" spc="-1">
              <a:latin typeface="Times New Roman"/>
            </a:endParaRPr>
          </a:p>
        </p:txBody>
      </p:sp>
    </p:spTree>
    <p:extLst>
      <p:ext uri="{BB962C8B-B14F-4D97-AF65-F5344CB8AC3E}">
        <p14:creationId xmlns:p14="http://schemas.microsoft.com/office/powerpoint/2010/main" val="253760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41</a:t>
            </a:fld>
            <a:endParaRPr lang="ru-RU" sz="1400" b="0" strike="noStrike" spc="-1">
              <a:latin typeface="Times New Roman"/>
            </a:endParaRPr>
          </a:p>
        </p:txBody>
      </p:sp>
    </p:spTree>
    <p:extLst>
      <p:ext uri="{BB962C8B-B14F-4D97-AF65-F5344CB8AC3E}">
        <p14:creationId xmlns:p14="http://schemas.microsoft.com/office/powerpoint/2010/main" val="18009639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42</a:t>
            </a:fld>
            <a:endParaRPr lang="ru-RU" sz="1400" b="0" strike="noStrike" spc="-1">
              <a:latin typeface="Times New Roman"/>
            </a:endParaRPr>
          </a:p>
        </p:txBody>
      </p:sp>
    </p:spTree>
    <p:extLst>
      <p:ext uri="{BB962C8B-B14F-4D97-AF65-F5344CB8AC3E}">
        <p14:creationId xmlns:p14="http://schemas.microsoft.com/office/powerpoint/2010/main" val="33110905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43</a:t>
            </a:fld>
            <a:endParaRPr lang="ru-RU" sz="1400" b="0" strike="noStrike" spc="-1">
              <a:latin typeface="Times New Roman"/>
            </a:endParaRPr>
          </a:p>
        </p:txBody>
      </p:sp>
    </p:spTree>
    <p:extLst>
      <p:ext uri="{BB962C8B-B14F-4D97-AF65-F5344CB8AC3E}">
        <p14:creationId xmlns:p14="http://schemas.microsoft.com/office/powerpoint/2010/main" val="8475547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44</a:t>
            </a:fld>
            <a:endParaRPr lang="ru-RU" sz="1400" b="0" strike="noStrike" spc="-1">
              <a:latin typeface="Times New Roman"/>
            </a:endParaRPr>
          </a:p>
        </p:txBody>
      </p:sp>
    </p:spTree>
    <p:extLst>
      <p:ext uri="{BB962C8B-B14F-4D97-AF65-F5344CB8AC3E}">
        <p14:creationId xmlns:p14="http://schemas.microsoft.com/office/powerpoint/2010/main" val="13666221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45</a:t>
            </a:fld>
            <a:endParaRPr lang="ru-RU" sz="1400" b="0" strike="noStrike" spc="-1">
              <a:latin typeface="Times New Roman"/>
            </a:endParaRPr>
          </a:p>
        </p:txBody>
      </p:sp>
    </p:spTree>
    <p:extLst>
      <p:ext uri="{BB962C8B-B14F-4D97-AF65-F5344CB8AC3E}">
        <p14:creationId xmlns:p14="http://schemas.microsoft.com/office/powerpoint/2010/main" val="29416363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46</a:t>
            </a:fld>
            <a:endParaRPr lang="ru-RU" sz="1400" b="0" strike="noStrike" spc="-1">
              <a:latin typeface="Times New Roman"/>
            </a:endParaRPr>
          </a:p>
        </p:txBody>
      </p:sp>
    </p:spTree>
    <p:extLst>
      <p:ext uri="{BB962C8B-B14F-4D97-AF65-F5344CB8AC3E}">
        <p14:creationId xmlns:p14="http://schemas.microsoft.com/office/powerpoint/2010/main" val="235157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47</a:t>
            </a:fld>
            <a:endParaRPr lang="ru-RU" sz="1400" b="0" strike="noStrike" spc="-1">
              <a:latin typeface="Times New Roman"/>
            </a:endParaRPr>
          </a:p>
        </p:txBody>
      </p:sp>
    </p:spTree>
    <p:extLst>
      <p:ext uri="{BB962C8B-B14F-4D97-AF65-F5344CB8AC3E}">
        <p14:creationId xmlns:p14="http://schemas.microsoft.com/office/powerpoint/2010/main" val="34873573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48</a:t>
            </a:fld>
            <a:endParaRPr lang="ru-RU" sz="1400" b="0" strike="noStrike" spc="-1">
              <a:latin typeface="Times New Roman"/>
            </a:endParaRPr>
          </a:p>
        </p:txBody>
      </p:sp>
    </p:spTree>
    <p:extLst>
      <p:ext uri="{BB962C8B-B14F-4D97-AF65-F5344CB8AC3E}">
        <p14:creationId xmlns:p14="http://schemas.microsoft.com/office/powerpoint/2010/main" val="21007259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49</a:t>
            </a:fld>
            <a:endParaRPr lang="ru-RU" sz="1400" b="0" strike="noStrike" spc="-1">
              <a:latin typeface="Times New Roman"/>
            </a:endParaRPr>
          </a:p>
        </p:txBody>
      </p:sp>
    </p:spTree>
    <p:extLst>
      <p:ext uri="{BB962C8B-B14F-4D97-AF65-F5344CB8AC3E}">
        <p14:creationId xmlns:p14="http://schemas.microsoft.com/office/powerpoint/2010/main" val="21967936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50</a:t>
            </a:fld>
            <a:endParaRPr lang="ru-RU" sz="1400" b="0" strike="noStrike" spc="-1">
              <a:latin typeface="Times New Roman"/>
            </a:endParaRPr>
          </a:p>
        </p:txBody>
      </p:sp>
    </p:spTree>
    <p:extLst>
      <p:ext uri="{BB962C8B-B14F-4D97-AF65-F5344CB8AC3E}">
        <p14:creationId xmlns:p14="http://schemas.microsoft.com/office/powerpoint/2010/main" val="3147522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6</a:t>
            </a:fld>
            <a:endParaRPr lang="ru-RU" sz="1400" b="0" strike="noStrike" spc="-1">
              <a:latin typeface="Times New Roman"/>
            </a:endParaRPr>
          </a:p>
        </p:txBody>
      </p:sp>
    </p:spTree>
    <p:extLst>
      <p:ext uri="{BB962C8B-B14F-4D97-AF65-F5344CB8AC3E}">
        <p14:creationId xmlns:p14="http://schemas.microsoft.com/office/powerpoint/2010/main" val="1832380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51</a:t>
            </a:fld>
            <a:endParaRPr lang="ru-RU" sz="1400" b="0" strike="noStrike" spc="-1">
              <a:latin typeface="Times New Roman"/>
            </a:endParaRPr>
          </a:p>
        </p:txBody>
      </p:sp>
    </p:spTree>
    <p:extLst>
      <p:ext uri="{BB962C8B-B14F-4D97-AF65-F5344CB8AC3E}">
        <p14:creationId xmlns:p14="http://schemas.microsoft.com/office/powerpoint/2010/main" val="1461976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52</a:t>
            </a:fld>
            <a:endParaRPr lang="ru-RU" sz="1400" b="0" strike="noStrike" spc="-1">
              <a:latin typeface="Times New Roman"/>
            </a:endParaRPr>
          </a:p>
        </p:txBody>
      </p:sp>
    </p:spTree>
    <p:extLst>
      <p:ext uri="{BB962C8B-B14F-4D97-AF65-F5344CB8AC3E}">
        <p14:creationId xmlns:p14="http://schemas.microsoft.com/office/powerpoint/2010/main" val="23636284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53</a:t>
            </a:fld>
            <a:endParaRPr lang="ru-RU" sz="1400" b="0" strike="noStrike" spc="-1">
              <a:latin typeface="Times New Roman"/>
            </a:endParaRPr>
          </a:p>
        </p:txBody>
      </p:sp>
    </p:spTree>
    <p:extLst>
      <p:ext uri="{BB962C8B-B14F-4D97-AF65-F5344CB8AC3E}">
        <p14:creationId xmlns:p14="http://schemas.microsoft.com/office/powerpoint/2010/main" val="4478131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54</a:t>
            </a:fld>
            <a:endParaRPr lang="ru-RU" sz="1400" b="0" strike="noStrike" spc="-1">
              <a:latin typeface="Times New Roman"/>
            </a:endParaRPr>
          </a:p>
        </p:txBody>
      </p:sp>
    </p:spTree>
    <p:extLst>
      <p:ext uri="{BB962C8B-B14F-4D97-AF65-F5344CB8AC3E}">
        <p14:creationId xmlns:p14="http://schemas.microsoft.com/office/powerpoint/2010/main" val="30843216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55</a:t>
            </a:fld>
            <a:endParaRPr lang="ru-RU" sz="1400" b="0" strike="noStrike" spc="-1">
              <a:latin typeface="Times New Roman"/>
            </a:endParaRPr>
          </a:p>
        </p:txBody>
      </p:sp>
    </p:spTree>
    <p:extLst>
      <p:ext uri="{BB962C8B-B14F-4D97-AF65-F5344CB8AC3E}">
        <p14:creationId xmlns:p14="http://schemas.microsoft.com/office/powerpoint/2010/main" val="6191787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56</a:t>
            </a:fld>
            <a:endParaRPr lang="ru-RU" sz="1400" b="0" strike="noStrike" spc="-1">
              <a:latin typeface="Times New Roman"/>
            </a:endParaRPr>
          </a:p>
        </p:txBody>
      </p:sp>
    </p:spTree>
    <p:extLst>
      <p:ext uri="{BB962C8B-B14F-4D97-AF65-F5344CB8AC3E}">
        <p14:creationId xmlns:p14="http://schemas.microsoft.com/office/powerpoint/2010/main" val="27546352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57</a:t>
            </a:fld>
            <a:endParaRPr lang="ru-RU" sz="1400" b="0" strike="noStrike" spc="-1">
              <a:latin typeface="Times New Roman"/>
            </a:endParaRPr>
          </a:p>
        </p:txBody>
      </p:sp>
    </p:spTree>
    <p:extLst>
      <p:ext uri="{BB962C8B-B14F-4D97-AF65-F5344CB8AC3E}">
        <p14:creationId xmlns:p14="http://schemas.microsoft.com/office/powerpoint/2010/main" val="38205997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58</a:t>
            </a:fld>
            <a:endParaRPr lang="ru-RU" sz="1400" b="0" strike="noStrike" spc="-1">
              <a:latin typeface="Times New Roman"/>
            </a:endParaRPr>
          </a:p>
        </p:txBody>
      </p:sp>
    </p:spTree>
    <p:extLst>
      <p:ext uri="{BB962C8B-B14F-4D97-AF65-F5344CB8AC3E}">
        <p14:creationId xmlns:p14="http://schemas.microsoft.com/office/powerpoint/2010/main" val="5305158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59</a:t>
            </a:fld>
            <a:endParaRPr lang="ru-RU" sz="1400" b="0" strike="noStrike" spc="-1">
              <a:latin typeface="Times New Roman"/>
            </a:endParaRPr>
          </a:p>
        </p:txBody>
      </p:sp>
    </p:spTree>
    <p:extLst>
      <p:ext uri="{BB962C8B-B14F-4D97-AF65-F5344CB8AC3E}">
        <p14:creationId xmlns:p14="http://schemas.microsoft.com/office/powerpoint/2010/main" val="9423626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60</a:t>
            </a:fld>
            <a:endParaRPr lang="ru-RU" sz="1400" b="0" strike="noStrike" spc="-1">
              <a:latin typeface="Times New Roman"/>
            </a:endParaRPr>
          </a:p>
        </p:txBody>
      </p:sp>
    </p:spTree>
    <p:extLst>
      <p:ext uri="{BB962C8B-B14F-4D97-AF65-F5344CB8AC3E}">
        <p14:creationId xmlns:p14="http://schemas.microsoft.com/office/powerpoint/2010/main" val="644622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7</a:t>
            </a:fld>
            <a:endParaRPr lang="ru-RU" sz="1400" b="0" strike="noStrike" spc="-1">
              <a:latin typeface="Times New Roman"/>
            </a:endParaRPr>
          </a:p>
        </p:txBody>
      </p:sp>
    </p:spTree>
    <p:extLst>
      <p:ext uri="{BB962C8B-B14F-4D97-AF65-F5344CB8AC3E}">
        <p14:creationId xmlns:p14="http://schemas.microsoft.com/office/powerpoint/2010/main" val="13794199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61</a:t>
            </a:fld>
            <a:endParaRPr lang="ru-RU" sz="1400" b="0" strike="noStrike" spc="-1">
              <a:latin typeface="Times New Roman"/>
            </a:endParaRPr>
          </a:p>
        </p:txBody>
      </p:sp>
    </p:spTree>
    <p:extLst>
      <p:ext uri="{BB962C8B-B14F-4D97-AF65-F5344CB8AC3E}">
        <p14:creationId xmlns:p14="http://schemas.microsoft.com/office/powerpoint/2010/main" val="17707103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62</a:t>
            </a:fld>
            <a:endParaRPr lang="ru-RU" sz="1400" b="0" strike="noStrike" spc="-1">
              <a:latin typeface="Times New Roman"/>
            </a:endParaRPr>
          </a:p>
        </p:txBody>
      </p:sp>
    </p:spTree>
    <p:extLst>
      <p:ext uri="{BB962C8B-B14F-4D97-AF65-F5344CB8AC3E}">
        <p14:creationId xmlns:p14="http://schemas.microsoft.com/office/powerpoint/2010/main" val="25010482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63</a:t>
            </a:fld>
            <a:endParaRPr lang="ru-RU" sz="1400" b="0" strike="noStrike" spc="-1">
              <a:latin typeface="Times New Roman"/>
            </a:endParaRPr>
          </a:p>
        </p:txBody>
      </p:sp>
    </p:spTree>
    <p:extLst>
      <p:ext uri="{BB962C8B-B14F-4D97-AF65-F5344CB8AC3E}">
        <p14:creationId xmlns:p14="http://schemas.microsoft.com/office/powerpoint/2010/main" val="19315972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64</a:t>
            </a:fld>
            <a:endParaRPr lang="ru-RU" sz="1400" b="0" strike="noStrike" spc="-1">
              <a:latin typeface="Times New Roman"/>
            </a:endParaRPr>
          </a:p>
        </p:txBody>
      </p:sp>
    </p:spTree>
    <p:extLst>
      <p:ext uri="{BB962C8B-B14F-4D97-AF65-F5344CB8AC3E}">
        <p14:creationId xmlns:p14="http://schemas.microsoft.com/office/powerpoint/2010/main" val="4712036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65</a:t>
            </a:fld>
            <a:endParaRPr lang="ru-RU" sz="1400" b="0" strike="noStrike" spc="-1">
              <a:latin typeface="Times New Roman"/>
            </a:endParaRPr>
          </a:p>
        </p:txBody>
      </p:sp>
    </p:spTree>
    <p:extLst>
      <p:ext uri="{BB962C8B-B14F-4D97-AF65-F5344CB8AC3E}">
        <p14:creationId xmlns:p14="http://schemas.microsoft.com/office/powerpoint/2010/main" val="42659290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66</a:t>
            </a:fld>
            <a:endParaRPr lang="ru-RU" sz="1400" b="0" strike="noStrike" spc="-1">
              <a:latin typeface="Times New Roman"/>
            </a:endParaRPr>
          </a:p>
        </p:txBody>
      </p:sp>
    </p:spTree>
    <p:extLst>
      <p:ext uri="{BB962C8B-B14F-4D97-AF65-F5344CB8AC3E}">
        <p14:creationId xmlns:p14="http://schemas.microsoft.com/office/powerpoint/2010/main" val="3108930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8</a:t>
            </a:fld>
            <a:endParaRPr lang="ru-RU" sz="1400" b="0" strike="noStrike" spc="-1">
              <a:latin typeface="Times New Roman"/>
            </a:endParaRPr>
          </a:p>
        </p:txBody>
      </p:sp>
    </p:spTree>
    <p:extLst>
      <p:ext uri="{BB962C8B-B14F-4D97-AF65-F5344CB8AC3E}">
        <p14:creationId xmlns:p14="http://schemas.microsoft.com/office/powerpoint/2010/main" val="4191692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9</a:t>
            </a:fld>
            <a:endParaRPr lang="ru-RU" sz="1400" b="0" strike="noStrike" spc="-1">
              <a:latin typeface="Times New Roman"/>
            </a:endParaRPr>
          </a:p>
        </p:txBody>
      </p:sp>
    </p:spTree>
    <p:extLst>
      <p:ext uri="{BB962C8B-B14F-4D97-AF65-F5344CB8AC3E}">
        <p14:creationId xmlns:p14="http://schemas.microsoft.com/office/powerpoint/2010/main" val="2846279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10</a:t>
            </a:fld>
            <a:endParaRPr lang="ru-RU" sz="1400" b="0" strike="noStrike" spc="-1">
              <a:latin typeface="Times New Roman"/>
            </a:endParaRPr>
          </a:p>
        </p:txBody>
      </p:sp>
    </p:spTree>
    <p:extLst>
      <p:ext uri="{BB962C8B-B14F-4D97-AF65-F5344CB8AC3E}">
        <p14:creationId xmlns:p14="http://schemas.microsoft.com/office/powerpoint/2010/main" val="4236526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894D7FE9-E167-4C1A-9882-ED30199F1B66}" type="datetimeFigureOut">
              <a:rPr lang="ru-RU" smtClean="0"/>
              <a:t>12.05.2023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207095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12.05.2023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402532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12.05.2023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535375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12.05.2023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288911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894D7FE9-E167-4C1A-9882-ED30199F1B66}" type="datetimeFigureOut">
              <a:rPr lang="ru-RU" smtClean="0"/>
              <a:t>12.05.2023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47644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894D7FE9-E167-4C1A-9882-ED30199F1B66}" type="datetimeFigureOut">
              <a:rPr lang="ru-RU" smtClean="0"/>
              <a:t>12.05.2023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0205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894D7FE9-E167-4C1A-9882-ED30199F1B66}" type="datetimeFigureOut">
              <a:rPr lang="ru-RU" smtClean="0"/>
              <a:t>12.05.2023</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004606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894D7FE9-E167-4C1A-9882-ED30199F1B66}" type="datetimeFigureOut">
              <a:rPr lang="ru-RU" smtClean="0"/>
              <a:t>12.05.2023</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4049915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94D7FE9-E167-4C1A-9882-ED30199F1B66}" type="datetimeFigureOut">
              <a:rPr lang="ru-RU" smtClean="0"/>
              <a:t>12.05.2023</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66165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894D7FE9-E167-4C1A-9882-ED30199F1B66}" type="datetimeFigureOut">
              <a:rPr lang="ru-RU" smtClean="0"/>
              <a:t>12.05.2023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318069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894D7FE9-E167-4C1A-9882-ED30199F1B66}" type="datetimeFigureOut">
              <a:rPr lang="ru-RU" smtClean="0"/>
              <a:t>12.05.2023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151854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72827"/>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D7FE9-E167-4C1A-9882-ED30199F1B66}" type="datetimeFigureOut">
              <a:rPr lang="ru-RU" smtClean="0"/>
              <a:t>12.05.2023</a:t>
            </a:fld>
            <a:endParaRPr lang="ru-RU"/>
          </a:p>
        </p:txBody>
      </p:sp>
      <p:sp>
        <p:nvSpPr>
          <p:cNvPr id="5" name="Нижний колонтитул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8F4C9D-76F1-44A5-8E0D-429814420D90}" type="slidenum">
              <a:rPr lang="ru-RU" smtClean="0"/>
              <a:t>‹#›</a:t>
            </a:fld>
            <a:endParaRPr lang="ru-RU"/>
          </a:p>
        </p:txBody>
      </p:sp>
    </p:spTree>
    <p:extLst>
      <p:ext uri="{BB962C8B-B14F-4D97-AF65-F5344CB8AC3E}">
        <p14:creationId xmlns:p14="http://schemas.microsoft.com/office/powerpoint/2010/main" val="1606352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gi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28.png"/><Relationship Id="rId12" Type="http://schemas.openxmlformats.org/officeDocument/2006/relationships/image" Target="../media/image32.png"/><Relationship Id="rId2" Type="http://schemas.openxmlformats.org/officeDocument/2006/relationships/notesSlide" Target="../notesSlides/notesSlide18.xml"/><Relationship Id="rId16"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1.png"/><Relationship Id="rId5" Type="http://schemas.openxmlformats.org/officeDocument/2006/relationships/image" Target="../media/image27.png"/><Relationship Id="rId15" Type="http://schemas.openxmlformats.org/officeDocument/2006/relationships/image" Target="../media/image23.png"/><Relationship Id="rId10" Type="http://schemas.openxmlformats.org/officeDocument/2006/relationships/image" Target="../media/image26.png"/><Relationship Id="rId4" Type="http://schemas.openxmlformats.org/officeDocument/2006/relationships/image" Target="../media/image240.png"/><Relationship Id="rId9" Type="http://schemas.openxmlformats.org/officeDocument/2006/relationships/image" Target="../media/image25.png"/><Relationship Id="rId14" Type="http://schemas.openxmlformats.org/officeDocument/2006/relationships/image" Target="../media/image3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3.gif"/></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png"/><Relationship Id="rId7"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png"/><Relationship Id="rId7"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4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2.png"/><Relationship Id="rId7" Type="http://schemas.openxmlformats.org/officeDocument/2006/relationships/image" Target="../media/image340.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480.png"/></Relationships>
</file>

<file path=ppt/slides/_rels/slide5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png"/><Relationship Id="rId7"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 Id="rId9" Type="http://schemas.openxmlformats.org/officeDocument/2006/relationships/image" Target="../media/image410.png"/></Relationships>
</file>

<file path=ppt/slides/_rels/slide5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png"/><Relationship Id="rId7" Type="http://schemas.openxmlformats.org/officeDocument/2006/relationships/image" Target="../media/image450.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20.png"/><Relationship Id="rId9"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2.png"/><Relationship Id="rId7" Type="http://schemas.openxmlformats.org/officeDocument/2006/relationships/image" Target="../media/image680.png"/><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670.png"/><Relationship Id="rId5" Type="http://schemas.openxmlformats.org/officeDocument/2006/relationships/image" Target="../media/image660.png"/><Relationship Id="rId10" Type="http://schemas.openxmlformats.org/officeDocument/2006/relationships/image" Target="../media/image710.png"/><Relationship Id="rId4" Type="http://schemas.openxmlformats.org/officeDocument/2006/relationships/image" Target="../media/image650.png"/><Relationship Id="rId9" Type="http://schemas.openxmlformats.org/officeDocument/2006/relationships/image" Target="../media/image700.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4.png"/><Relationship Id="rId3" Type="http://schemas.openxmlformats.org/officeDocument/2006/relationships/image" Target="../media/image2.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media/image740.png"/><Relationship Id="rId11" Type="http://schemas.openxmlformats.org/officeDocument/2006/relationships/image" Target="../media/image82.png"/><Relationship Id="rId5" Type="http://schemas.openxmlformats.org/officeDocument/2006/relationships/image" Target="../media/image730.png"/><Relationship Id="rId10" Type="http://schemas.openxmlformats.org/officeDocument/2006/relationships/image" Target="../media/image77.png"/><Relationship Id="rId4" Type="http://schemas.openxmlformats.org/officeDocument/2006/relationships/image" Target="../media/image720.png"/><Relationship Id="rId9" Type="http://schemas.openxmlformats.org/officeDocument/2006/relationships/image" Target="../media/image76.png"/><Relationship Id="rId1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2.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0.png"/><Relationship Id="rId3" Type="http://schemas.openxmlformats.org/officeDocument/2006/relationships/image" Target="../media/image2.png"/><Relationship Id="rId7" Type="http://schemas.openxmlformats.org/officeDocument/2006/relationships/image" Target="../media/image12.png"/><Relationship Id="rId12" Type="http://schemas.openxmlformats.org/officeDocument/2006/relationships/image" Target="../media/image130.png"/><Relationship Id="rId2" Type="http://schemas.openxmlformats.org/officeDocument/2006/relationships/notesSlide" Target="../notesSlides/notesSlide8.xml"/><Relationship Id="rId16"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20.png"/><Relationship Id="rId5" Type="http://schemas.openxmlformats.org/officeDocument/2006/relationships/image" Target="../media/image10.png"/><Relationship Id="rId15" Type="http://schemas.openxmlformats.org/officeDocument/2006/relationships/image" Target="../media/image16.png"/><Relationship Id="rId10" Type="http://schemas.openxmlformats.org/officeDocument/2006/relationships/image" Target="../media/image110.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0732"/>
            <a:ext cx="3354014" cy="2125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Заголовок 1">
            <a:extLst>
              <a:ext uri="{FF2B5EF4-FFF2-40B4-BE49-F238E27FC236}">
                <a16:creationId xmlns:a16="http://schemas.microsoft.com/office/drawing/2014/main" id="{6A859E78-5F82-4E88-96C1-6B761C77A910}"/>
              </a:ext>
            </a:extLst>
          </p:cNvPr>
          <p:cNvSpPr txBox="1">
            <a:spLocks/>
          </p:cNvSpPr>
          <p:nvPr/>
        </p:nvSpPr>
        <p:spPr>
          <a:xfrm>
            <a:off x="0" y="1906536"/>
            <a:ext cx="12192000" cy="3106639"/>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b="1" dirty="0">
                <a:solidFill>
                  <a:schemeClr val="bg1"/>
                </a:solidFill>
                <a:latin typeface="Verdana" panose="020B0604030504040204" pitchFamily="34" charset="0"/>
                <a:ea typeface="Verdana" panose="020B0604030504040204" pitchFamily="34" charset="0"/>
              </a:rPr>
              <a:t>Машинное Обучение</a:t>
            </a:r>
          </a:p>
          <a:p>
            <a:endParaRPr lang="ru-RU" dirty="0">
              <a:solidFill>
                <a:schemeClr val="bg1"/>
              </a:solidFill>
              <a:latin typeface="Verdana" panose="020B0604030504040204" pitchFamily="34" charset="0"/>
              <a:ea typeface="Verdana" panose="020B0604030504040204" pitchFamily="34" charset="0"/>
            </a:endParaRPr>
          </a:p>
          <a:p>
            <a:r>
              <a:rPr lang="ru-RU" b="1" dirty="0">
                <a:solidFill>
                  <a:schemeClr val="bg1"/>
                </a:solidFill>
                <a:latin typeface="Verdana" panose="020B0604030504040204" pitchFamily="34" charset="0"/>
                <a:ea typeface="Verdana" panose="020B0604030504040204" pitchFamily="34" charset="0"/>
              </a:rPr>
              <a:t>Лекция 1.11</a:t>
            </a:r>
          </a:p>
          <a:p>
            <a:r>
              <a:rPr lang="ru-RU" dirty="0">
                <a:solidFill>
                  <a:schemeClr val="bg1"/>
                </a:solidFill>
                <a:latin typeface="Verdana" panose="020B0604030504040204" pitchFamily="34" charset="0"/>
                <a:ea typeface="Verdana" panose="020B0604030504040204" pitchFamily="34" charset="0"/>
              </a:rPr>
              <a:t>В которой мы обсудим самые стильные, модные и молодежные Методы Классического МО</a:t>
            </a:r>
          </a:p>
        </p:txBody>
      </p:sp>
      <p:sp>
        <p:nvSpPr>
          <p:cNvPr id="8" name="Текст 2">
            <a:extLst>
              <a:ext uri="{FF2B5EF4-FFF2-40B4-BE49-F238E27FC236}">
                <a16:creationId xmlns:a16="http://schemas.microsoft.com/office/drawing/2014/main" id="{5B114D4F-8D97-4878-A5F6-1201613995E0}"/>
              </a:ext>
            </a:extLst>
          </p:cNvPr>
          <p:cNvSpPr txBox="1">
            <a:spLocks/>
          </p:cNvSpPr>
          <p:nvPr/>
        </p:nvSpPr>
        <p:spPr>
          <a:xfrm>
            <a:off x="3359696" y="5013176"/>
            <a:ext cx="5021262" cy="879194"/>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2400" dirty="0">
                <a:solidFill>
                  <a:schemeClr val="bg1"/>
                </a:solidFill>
                <a:latin typeface="Verdana" panose="020B0604030504040204" pitchFamily="34" charset="0"/>
                <a:ea typeface="Verdana" panose="020B0604030504040204" pitchFamily="34" charset="0"/>
              </a:rPr>
              <a:t>Долганов Антон Юрьевич</a:t>
            </a:r>
          </a:p>
        </p:txBody>
      </p:sp>
    </p:spTree>
    <p:extLst>
      <p:ext uri="{BB962C8B-B14F-4D97-AF65-F5344CB8AC3E}">
        <p14:creationId xmlns:p14="http://schemas.microsoft.com/office/powerpoint/2010/main" val="504286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29741" y="6475125"/>
            <a:ext cx="962260" cy="411230"/>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069" y="0"/>
            <a:ext cx="1900907" cy="120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4616" y="138599"/>
            <a:ext cx="316434" cy="523220"/>
          </a:xfrm>
          <a:prstGeom prst="rect">
            <a:avLst/>
          </a:prstGeom>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Заголовок 3">
            <a:extLst>
              <a:ext uri="{FF2B5EF4-FFF2-40B4-BE49-F238E27FC236}">
                <a16:creationId xmlns:a16="http://schemas.microsoft.com/office/drawing/2014/main" id="{636E63F3-279C-4C70-B38E-F9DF66614F8E}"/>
              </a:ext>
            </a:extLst>
          </p:cNvPr>
          <p:cNvSpPr>
            <a:spLocks noGrp="1"/>
          </p:cNvSpPr>
          <p:nvPr>
            <p:ph type="title"/>
          </p:nvPr>
        </p:nvSpPr>
        <p:spPr>
          <a:xfrm>
            <a:off x="670945" y="25353"/>
            <a:ext cx="11039926" cy="871909"/>
          </a:xfrm>
        </p:spPr>
        <p:txBody>
          <a:bodyPr>
            <a:normAutofit/>
          </a:bodyPr>
          <a:lstStyle/>
          <a:p>
            <a:r>
              <a:rPr lang="en-US" sz="3200" b="1" dirty="0">
                <a:solidFill>
                  <a:schemeClr val="bg1"/>
                </a:solidFill>
                <a:latin typeface="Verdana" panose="020B0604030504040204" pitchFamily="34" charset="0"/>
                <a:ea typeface="Verdana" panose="020B0604030504040204" pitchFamily="34" charset="0"/>
              </a:rPr>
              <a:t>AdaBoost: </a:t>
            </a:r>
            <a:r>
              <a:rPr lang="ru-RU" sz="3200" dirty="0">
                <a:solidFill>
                  <a:schemeClr val="bg1"/>
                </a:solidFill>
                <a:latin typeface="Verdana" panose="020B0604030504040204" pitchFamily="34" charset="0"/>
                <a:ea typeface="Verdana" panose="020B0604030504040204" pitchFamily="34" charset="0"/>
              </a:rPr>
              <a:t>Пример</a:t>
            </a:r>
            <a:endParaRPr lang="ru-RU" sz="3200" dirty="0"/>
          </a:p>
        </p:txBody>
      </p:sp>
      <p:sp>
        <p:nvSpPr>
          <p:cNvPr id="2" name="Прямоугольник 1">
            <a:extLst>
              <a:ext uri="{FF2B5EF4-FFF2-40B4-BE49-F238E27FC236}">
                <a16:creationId xmlns:a16="http://schemas.microsoft.com/office/drawing/2014/main" id="{61DC4AEF-0EFB-69E1-5B08-0F2A2DE20528}"/>
              </a:ext>
            </a:extLst>
          </p:cNvPr>
          <p:cNvSpPr/>
          <p:nvPr/>
        </p:nvSpPr>
        <p:spPr>
          <a:xfrm>
            <a:off x="3618823" y="4444017"/>
            <a:ext cx="948381" cy="518096"/>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dirty="0">
              <a:latin typeface="Montserrat" panose="00000500000000000000" pitchFamily="2" charset="-52"/>
            </a:endParaRPr>
          </a:p>
        </p:txBody>
      </p:sp>
      <p:sp>
        <p:nvSpPr>
          <p:cNvPr id="3" name="Прямоугольник 2">
            <a:extLst>
              <a:ext uri="{FF2B5EF4-FFF2-40B4-BE49-F238E27FC236}">
                <a16:creationId xmlns:a16="http://schemas.microsoft.com/office/drawing/2014/main" id="{5153D008-C218-2F31-31E3-A8B70D27A851}"/>
              </a:ext>
            </a:extLst>
          </p:cNvPr>
          <p:cNvSpPr/>
          <p:nvPr/>
        </p:nvSpPr>
        <p:spPr>
          <a:xfrm>
            <a:off x="3637972" y="4988816"/>
            <a:ext cx="948381" cy="761841"/>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5" name="Прямоугольник 4">
            <a:extLst>
              <a:ext uri="{FF2B5EF4-FFF2-40B4-BE49-F238E27FC236}">
                <a16:creationId xmlns:a16="http://schemas.microsoft.com/office/drawing/2014/main" id="{B217DD32-74C1-FE64-9661-5B42DEC8534F}"/>
              </a:ext>
            </a:extLst>
          </p:cNvPr>
          <p:cNvSpPr/>
          <p:nvPr/>
        </p:nvSpPr>
        <p:spPr>
          <a:xfrm>
            <a:off x="4594622" y="4454963"/>
            <a:ext cx="283992" cy="1282234"/>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6" name="Прямоугольник 5">
            <a:extLst>
              <a:ext uri="{FF2B5EF4-FFF2-40B4-BE49-F238E27FC236}">
                <a16:creationId xmlns:a16="http://schemas.microsoft.com/office/drawing/2014/main" id="{CBA7368A-2FBD-B841-27B0-B8056D73D153}"/>
              </a:ext>
            </a:extLst>
          </p:cNvPr>
          <p:cNvSpPr/>
          <p:nvPr/>
        </p:nvSpPr>
        <p:spPr>
          <a:xfrm rot="5400000">
            <a:off x="2792853" y="4909036"/>
            <a:ext cx="1313228" cy="37001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dirty="0">
              <a:latin typeface="Montserrat" panose="00000500000000000000" pitchFamily="2" charset="-52"/>
            </a:endParaRPr>
          </a:p>
        </p:txBody>
      </p:sp>
      <p:grpSp>
        <p:nvGrpSpPr>
          <p:cNvPr id="7" name="Группа 6">
            <a:extLst>
              <a:ext uri="{FF2B5EF4-FFF2-40B4-BE49-F238E27FC236}">
                <a16:creationId xmlns:a16="http://schemas.microsoft.com/office/drawing/2014/main" id="{22C2BF51-86D1-D4E7-ED15-526F56B4DBED}"/>
              </a:ext>
            </a:extLst>
          </p:cNvPr>
          <p:cNvGrpSpPr/>
          <p:nvPr/>
        </p:nvGrpSpPr>
        <p:grpSpPr>
          <a:xfrm>
            <a:off x="8221305" y="1407572"/>
            <a:ext cx="3086871" cy="2201707"/>
            <a:chOff x="7405686" y="4947798"/>
            <a:chExt cx="1618824" cy="1348819"/>
          </a:xfrm>
        </p:grpSpPr>
        <p:sp>
          <p:nvSpPr>
            <p:cNvPr id="9" name="Прямоугольник 8">
              <a:extLst>
                <a:ext uri="{FF2B5EF4-FFF2-40B4-BE49-F238E27FC236}">
                  <a16:creationId xmlns:a16="http://schemas.microsoft.com/office/drawing/2014/main" id="{B360916A-FF74-9A66-C825-A661192C2BFE}"/>
                </a:ext>
              </a:extLst>
            </p:cNvPr>
            <p:cNvSpPr/>
            <p:nvPr/>
          </p:nvSpPr>
          <p:spPr>
            <a:xfrm>
              <a:off x="7405686" y="5470085"/>
              <a:ext cx="1618824" cy="8265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0" name="Прямоугольник 9">
              <a:extLst>
                <a:ext uri="{FF2B5EF4-FFF2-40B4-BE49-F238E27FC236}">
                  <a16:creationId xmlns:a16="http://schemas.microsoft.com/office/drawing/2014/main" id="{2C164A85-A908-C0EA-6345-7E507C328D15}"/>
                </a:ext>
              </a:extLst>
            </p:cNvPr>
            <p:cNvSpPr/>
            <p:nvPr/>
          </p:nvSpPr>
          <p:spPr>
            <a:xfrm>
              <a:off x="7405686" y="4947798"/>
              <a:ext cx="1618824" cy="518096"/>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dirty="0">
                <a:latin typeface="Montserrat" panose="00000500000000000000" pitchFamily="2" charset="-52"/>
              </a:endParaRPr>
            </a:p>
          </p:txBody>
        </p:sp>
      </p:grpSp>
      <p:grpSp>
        <p:nvGrpSpPr>
          <p:cNvPr id="11" name="Группа 10">
            <a:extLst>
              <a:ext uri="{FF2B5EF4-FFF2-40B4-BE49-F238E27FC236}">
                <a16:creationId xmlns:a16="http://schemas.microsoft.com/office/drawing/2014/main" id="{76689B0A-9D81-6757-2B6A-B9CE83D9DA7D}"/>
              </a:ext>
            </a:extLst>
          </p:cNvPr>
          <p:cNvGrpSpPr/>
          <p:nvPr/>
        </p:nvGrpSpPr>
        <p:grpSpPr>
          <a:xfrm>
            <a:off x="3366096" y="4540414"/>
            <a:ext cx="1506408" cy="1114265"/>
            <a:chOff x="5076056" y="1738122"/>
            <a:chExt cx="1570527" cy="1161693"/>
          </a:xfrm>
        </p:grpSpPr>
        <p:sp>
          <p:nvSpPr>
            <p:cNvPr id="13" name="Овал 12">
              <a:extLst>
                <a:ext uri="{FF2B5EF4-FFF2-40B4-BE49-F238E27FC236}">
                  <a16:creationId xmlns:a16="http://schemas.microsoft.com/office/drawing/2014/main" id="{6B4947E0-AF7C-3B91-378B-B036B4B25A1C}"/>
                </a:ext>
              </a:extLst>
            </p:cNvPr>
            <p:cNvSpPr/>
            <p:nvPr/>
          </p:nvSpPr>
          <p:spPr>
            <a:xfrm>
              <a:off x="5562140" y="1738122"/>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16" name="Овал 15">
              <a:extLst>
                <a:ext uri="{FF2B5EF4-FFF2-40B4-BE49-F238E27FC236}">
                  <a16:creationId xmlns:a16="http://schemas.microsoft.com/office/drawing/2014/main" id="{9834AE3F-7988-0634-DBF2-B5714295F302}"/>
                </a:ext>
              </a:extLst>
            </p:cNvPr>
            <p:cNvSpPr/>
            <p:nvPr/>
          </p:nvSpPr>
          <p:spPr>
            <a:xfrm>
              <a:off x="5076056" y="2238739"/>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17" name="Овал 16">
              <a:extLst>
                <a:ext uri="{FF2B5EF4-FFF2-40B4-BE49-F238E27FC236}">
                  <a16:creationId xmlns:a16="http://schemas.microsoft.com/office/drawing/2014/main" id="{1B734344-77BA-25D3-47D7-EC9CD76C732C}"/>
                </a:ext>
              </a:extLst>
            </p:cNvPr>
            <p:cNvSpPr/>
            <p:nvPr/>
          </p:nvSpPr>
          <p:spPr>
            <a:xfrm>
              <a:off x="5901917" y="1772816"/>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18" name="Овал 17">
              <a:extLst>
                <a:ext uri="{FF2B5EF4-FFF2-40B4-BE49-F238E27FC236}">
                  <a16:creationId xmlns:a16="http://schemas.microsoft.com/office/drawing/2014/main" id="{23D172F3-F43B-FDF9-04B3-840146166316}"/>
                </a:ext>
              </a:extLst>
            </p:cNvPr>
            <p:cNvSpPr/>
            <p:nvPr/>
          </p:nvSpPr>
          <p:spPr>
            <a:xfrm rot="6602461" flipH="1">
              <a:off x="6418835" y="1796484"/>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9" name="Овал 18">
              <a:extLst>
                <a:ext uri="{FF2B5EF4-FFF2-40B4-BE49-F238E27FC236}">
                  <a16:creationId xmlns:a16="http://schemas.microsoft.com/office/drawing/2014/main" id="{312F9C44-277A-B7F5-DA03-1C4E71E35B02}"/>
                </a:ext>
              </a:extLst>
            </p:cNvPr>
            <p:cNvSpPr/>
            <p:nvPr/>
          </p:nvSpPr>
          <p:spPr>
            <a:xfrm rot="6602461" flipH="1">
              <a:off x="6466583" y="2623308"/>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20" name="Овал 19">
              <a:extLst>
                <a:ext uri="{FF2B5EF4-FFF2-40B4-BE49-F238E27FC236}">
                  <a16:creationId xmlns:a16="http://schemas.microsoft.com/office/drawing/2014/main" id="{08FAB09B-118A-B904-AE0D-8D19EEFBE00A}"/>
                </a:ext>
              </a:extLst>
            </p:cNvPr>
            <p:cNvSpPr/>
            <p:nvPr/>
          </p:nvSpPr>
          <p:spPr>
            <a:xfrm rot="17671915" flipH="1">
              <a:off x="5472139" y="233591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21" name="Овал 20">
              <a:extLst>
                <a:ext uri="{FF2B5EF4-FFF2-40B4-BE49-F238E27FC236}">
                  <a16:creationId xmlns:a16="http://schemas.microsoft.com/office/drawing/2014/main" id="{E1BE1BF9-8F5E-B2CC-1F37-4A4BBDB87389}"/>
                </a:ext>
              </a:extLst>
            </p:cNvPr>
            <p:cNvSpPr/>
            <p:nvPr/>
          </p:nvSpPr>
          <p:spPr>
            <a:xfrm rot="17671915" flipH="1">
              <a:off x="5861384" y="2276939"/>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22" name="Овал 21">
              <a:extLst>
                <a:ext uri="{FF2B5EF4-FFF2-40B4-BE49-F238E27FC236}">
                  <a16:creationId xmlns:a16="http://schemas.microsoft.com/office/drawing/2014/main" id="{64BBF56B-6CFF-9EAE-30AD-65219C358F45}"/>
                </a:ext>
              </a:extLst>
            </p:cNvPr>
            <p:cNvSpPr/>
            <p:nvPr/>
          </p:nvSpPr>
          <p:spPr>
            <a:xfrm rot="17671915" flipH="1">
              <a:off x="5441596" y="2719815"/>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23" name="Овал 22">
              <a:extLst>
                <a:ext uri="{FF2B5EF4-FFF2-40B4-BE49-F238E27FC236}">
                  <a16:creationId xmlns:a16="http://schemas.microsoft.com/office/drawing/2014/main" id="{E9519804-E3B7-E56D-E79C-B3F7D858EA6A}"/>
                </a:ext>
              </a:extLst>
            </p:cNvPr>
            <p:cNvSpPr/>
            <p:nvPr/>
          </p:nvSpPr>
          <p:spPr>
            <a:xfrm>
              <a:off x="6110502" y="1952816"/>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24" name="Овал 23">
              <a:extLst>
                <a:ext uri="{FF2B5EF4-FFF2-40B4-BE49-F238E27FC236}">
                  <a16:creationId xmlns:a16="http://schemas.microsoft.com/office/drawing/2014/main" id="{21B81A0C-1339-0F62-5CEE-E416E820F264}"/>
                </a:ext>
              </a:extLst>
            </p:cNvPr>
            <p:cNvSpPr/>
            <p:nvPr/>
          </p:nvSpPr>
          <p:spPr>
            <a:xfrm>
              <a:off x="5076056" y="2683486"/>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grpSp>
      <p:grpSp>
        <p:nvGrpSpPr>
          <p:cNvPr id="25" name="Группа 24">
            <a:extLst>
              <a:ext uri="{FF2B5EF4-FFF2-40B4-BE49-F238E27FC236}">
                <a16:creationId xmlns:a16="http://schemas.microsoft.com/office/drawing/2014/main" id="{1BB5B231-2DF5-3F29-2534-8D3C42254047}"/>
              </a:ext>
            </a:extLst>
          </p:cNvPr>
          <p:cNvGrpSpPr/>
          <p:nvPr/>
        </p:nvGrpSpPr>
        <p:grpSpPr>
          <a:xfrm>
            <a:off x="479376" y="1427330"/>
            <a:ext cx="3060433" cy="2201707"/>
            <a:chOff x="180784" y="4984214"/>
            <a:chExt cx="1782340" cy="1282234"/>
          </a:xfrm>
        </p:grpSpPr>
        <p:sp>
          <p:nvSpPr>
            <p:cNvPr id="26" name="Прямоугольник 25">
              <a:extLst>
                <a:ext uri="{FF2B5EF4-FFF2-40B4-BE49-F238E27FC236}">
                  <a16:creationId xmlns:a16="http://schemas.microsoft.com/office/drawing/2014/main" id="{6EDA4BFD-A51C-0A1C-2153-CC6C0FD6624F}"/>
                </a:ext>
              </a:extLst>
            </p:cNvPr>
            <p:cNvSpPr/>
            <p:nvPr/>
          </p:nvSpPr>
          <p:spPr>
            <a:xfrm>
              <a:off x="643413" y="4984214"/>
              <a:ext cx="1319711" cy="1282234"/>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27" name="Прямоугольник 26">
              <a:extLst>
                <a:ext uri="{FF2B5EF4-FFF2-40B4-BE49-F238E27FC236}">
                  <a16:creationId xmlns:a16="http://schemas.microsoft.com/office/drawing/2014/main" id="{F32A4346-2BC3-79C2-FB99-205A2E43C5C8}"/>
                </a:ext>
              </a:extLst>
            </p:cNvPr>
            <p:cNvSpPr/>
            <p:nvPr/>
          </p:nvSpPr>
          <p:spPr>
            <a:xfrm>
              <a:off x="180784" y="4984214"/>
              <a:ext cx="430776" cy="128223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28" name="Овал 27">
              <a:extLst>
                <a:ext uri="{FF2B5EF4-FFF2-40B4-BE49-F238E27FC236}">
                  <a16:creationId xmlns:a16="http://schemas.microsoft.com/office/drawing/2014/main" id="{F42E1BE5-5CCE-DB7F-5483-C7686CC9755A}"/>
                </a:ext>
              </a:extLst>
            </p:cNvPr>
            <p:cNvSpPr/>
            <p:nvPr/>
          </p:nvSpPr>
          <p:spPr>
            <a:xfrm>
              <a:off x="813641" y="5013241"/>
              <a:ext cx="169559" cy="16955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29" name="Овал 28">
              <a:extLst>
                <a:ext uri="{FF2B5EF4-FFF2-40B4-BE49-F238E27FC236}">
                  <a16:creationId xmlns:a16="http://schemas.microsoft.com/office/drawing/2014/main" id="{4A16EC5A-7967-D905-6133-9B5FEEE382F8}"/>
                </a:ext>
              </a:extLst>
            </p:cNvPr>
            <p:cNvSpPr/>
            <p:nvPr/>
          </p:nvSpPr>
          <p:spPr>
            <a:xfrm>
              <a:off x="355751" y="5484821"/>
              <a:ext cx="169559" cy="16955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30" name="Овал 29">
              <a:extLst>
                <a:ext uri="{FF2B5EF4-FFF2-40B4-BE49-F238E27FC236}">
                  <a16:creationId xmlns:a16="http://schemas.microsoft.com/office/drawing/2014/main" id="{D6B32279-FC32-043C-A4B9-F32C79C09B60}"/>
                </a:ext>
              </a:extLst>
            </p:cNvPr>
            <p:cNvSpPr/>
            <p:nvPr/>
          </p:nvSpPr>
          <p:spPr>
            <a:xfrm>
              <a:off x="1133710" y="5045923"/>
              <a:ext cx="169559" cy="16955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31" name="Овал 30">
              <a:extLst>
                <a:ext uri="{FF2B5EF4-FFF2-40B4-BE49-F238E27FC236}">
                  <a16:creationId xmlns:a16="http://schemas.microsoft.com/office/drawing/2014/main" id="{CD469A40-1C7E-9373-5E08-013A59F5636A}"/>
                </a:ext>
              </a:extLst>
            </p:cNvPr>
            <p:cNvSpPr/>
            <p:nvPr/>
          </p:nvSpPr>
          <p:spPr>
            <a:xfrm rot="6602461" flipH="1">
              <a:off x="1620645" y="5068218"/>
              <a:ext cx="169559" cy="169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32" name="Овал 31">
              <a:extLst>
                <a:ext uri="{FF2B5EF4-FFF2-40B4-BE49-F238E27FC236}">
                  <a16:creationId xmlns:a16="http://schemas.microsoft.com/office/drawing/2014/main" id="{B027D30F-42EA-3CC0-3144-D8B274EE16BF}"/>
                </a:ext>
              </a:extLst>
            </p:cNvPr>
            <p:cNvSpPr/>
            <p:nvPr/>
          </p:nvSpPr>
          <p:spPr>
            <a:xfrm rot="6602461" flipH="1">
              <a:off x="1665624" y="5847084"/>
              <a:ext cx="169559" cy="169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33" name="Овал 32">
              <a:extLst>
                <a:ext uri="{FF2B5EF4-FFF2-40B4-BE49-F238E27FC236}">
                  <a16:creationId xmlns:a16="http://schemas.microsoft.com/office/drawing/2014/main" id="{86063BD5-5A56-C11F-95A9-C64F1F3DBD72}"/>
                </a:ext>
              </a:extLst>
            </p:cNvPr>
            <p:cNvSpPr/>
            <p:nvPr/>
          </p:nvSpPr>
          <p:spPr>
            <a:xfrm rot="17671915" flipH="1">
              <a:off x="689325" y="5569601"/>
              <a:ext cx="169559" cy="169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34" name="Овал 33">
              <a:extLst>
                <a:ext uri="{FF2B5EF4-FFF2-40B4-BE49-F238E27FC236}">
                  <a16:creationId xmlns:a16="http://schemas.microsoft.com/office/drawing/2014/main" id="{4B0FF8AE-44EB-C601-1757-C0B81C4626EB}"/>
                </a:ext>
              </a:extLst>
            </p:cNvPr>
            <p:cNvSpPr/>
            <p:nvPr/>
          </p:nvSpPr>
          <p:spPr>
            <a:xfrm rot="17671915" flipH="1">
              <a:off x="1095528" y="5520805"/>
              <a:ext cx="169559" cy="169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45" name="Овал 44">
              <a:extLst>
                <a:ext uri="{FF2B5EF4-FFF2-40B4-BE49-F238E27FC236}">
                  <a16:creationId xmlns:a16="http://schemas.microsoft.com/office/drawing/2014/main" id="{916D7ECD-D966-ED6E-D275-37B02AAA0725}"/>
                </a:ext>
              </a:extLst>
            </p:cNvPr>
            <p:cNvSpPr/>
            <p:nvPr/>
          </p:nvSpPr>
          <p:spPr>
            <a:xfrm rot="17671915" flipH="1">
              <a:off x="700089" y="5937993"/>
              <a:ext cx="169559" cy="169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46" name="Овал 45">
              <a:extLst>
                <a:ext uri="{FF2B5EF4-FFF2-40B4-BE49-F238E27FC236}">
                  <a16:creationId xmlns:a16="http://schemas.microsoft.com/office/drawing/2014/main" id="{B65F6B84-0B07-6229-E26B-7B16E0252D40}"/>
                </a:ext>
              </a:extLst>
            </p:cNvPr>
            <p:cNvSpPr/>
            <p:nvPr/>
          </p:nvSpPr>
          <p:spPr>
            <a:xfrm>
              <a:off x="1296306" y="5252937"/>
              <a:ext cx="169559" cy="16955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47" name="Овал 46">
              <a:extLst>
                <a:ext uri="{FF2B5EF4-FFF2-40B4-BE49-F238E27FC236}">
                  <a16:creationId xmlns:a16="http://schemas.microsoft.com/office/drawing/2014/main" id="{9EE30FB0-19D5-1AD6-0FF7-38E80B88376A}"/>
                </a:ext>
              </a:extLst>
            </p:cNvPr>
            <p:cNvSpPr/>
            <p:nvPr/>
          </p:nvSpPr>
          <p:spPr>
            <a:xfrm>
              <a:off x="355751" y="5903771"/>
              <a:ext cx="169559" cy="16955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grpSp>
      <p:grpSp>
        <p:nvGrpSpPr>
          <p:cNvPr id="49" name="Группа 48">
            <a:extLst>
              <a:ext uri="{FF2B5EF4-FFF2-40B4-BE49-F238E27FC236}">
                <a16:creationId xmlns:a16="http://schemas.microsoft.com/office/drawing/2014/main" id="{EA3A8BCD-E5F1-AEB2-701D-8D67039754EF}"/>
              </a:ext>
            </a:extLst>
          </p:cNvPr>
          <p:cNvGrpSpPr/>
          <p:nvPr/>
        </p:nvGrpSpPr>
        <p:grpSpPr>
          <a:xfrm>
            <a:off x="4268828" y="1304751"/>
            <a:ext cx="2938048" cy="2262159"/>
            <a:chOff x="5091077" y="4986619"/>
            <a:chExt cx="1665341" cy="1282234"/>
          </a:xfrm>
        </p:grpSpPr>
        <p:sp>
          <p:nvSpPr>
            <p:cNvPr id="50" name="Прямоугольник 49">
              <a:extLst>
                <a:ext uri="{FF2B5EF4-FFF2-40B4-BE49-F238E27FC236}">
                  <a16:creationId xmlns:a16="http://schemas.microsoft.com/office/drawing/2014/main" id="{34F6A854-5587-3A15-3A54-EF54C31EC2A1}"/>
                </a:ext>
              </a:extLst>
            </p:cNvPr>
            <p:cNvSpPr/>
            <p:nvPr/>
          </p:nvSpPr>
          <p:spPr>
            <a:xfrm>
              <a:off x="6472426" y="4986619"/>
              <a:ext cx="283992" cy="1282234"/>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51" name="Прямоугольник 50">
              <a:extLst>
                <a:ext uri="{FF2B5EF4-FFF2-40B4-BE49-F238E27FC236}">
                  <a16:creationId xmlns:a16="http://schemas.microsoft.com/office/drawing/2014/main" id="{0F90FF47-B51E-4E22-FB65-217737C6D148}"/>
                </a:ext>
              </a:extLst>
            </p:cNvPr>
            <p:cNvSpPr/>
            <p:nvPr/>
          </p:nvSpPr>
          <p:spPr>
            <a:xfrm>
              <a:off x="5091077" y="4986619"/>
              <a:ext cx="1355505" cy="128223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dirty="0">
                <a:latin typeface="Montserrat" panose="00000500000000000000" pitchFamily="2" charset="-52"/>
              </a:endParaRPr>
            </a:p>
          </p:txBody>
        </p:sp>
      </p:grpSp>
      <p:grpSp>
        <p:nvGrpSpPr>
          <p:cNvPr id="52" name="Группа 51">
            <a:extLst>
              <a:ext uri="{FF2B5EF4-FFF2-40B4-BE49-F238E27FC236}">
                <a16:creationId xmlns:a16="http://schemas.microsoft.com/office/drawing/2014/main" id="{21857D2A-7CAF-11E0-DBC9-E0E72441C8A8}"/>
              </a:ext>
            </a:extLst>
          </p:cNvPr>
          <p:cNvGrpSpPr/>
          <p:nvPr/>
        </p:nvGrpSpPr>
        <p:grpSpPr>
          <a:xfrm>
            <a:off x="4375978" y="1554690"/>
            <a:ext cx="2688457" cy="1948895"/>
            <a:chOff x="2594554" y="5025543"/>
            <a:chExt cx="1488114" cy="1078752"/>
          </a:xfrm>
        </p:grpSpPr>
        <p:sp>
          <p:nvSpPr>
            <p:cNvPr id="53" name="Овал 52">
              <a:extLst>
                <a:ext uri="{FF2B5EF4-FFF2-40B4-BE49-F238E27FC236}">
                  <a16:creationId xmlns:a16="http://schemas.microsoft.com/office/drawing/2014/main" id="{56252237-039B-A697-717F-ED41063DFF60}"/>
                </a:ext>
              </a:extLst>
            </p:cNvPr>
            <p:cNvSpPr/>
            <p:nvPr/>
          </p:nvSpPr>
          <p:spPr>
            <a:xfrm>
              <a:off x="3052443" y="5025543"/>
              <a:ext cx="252000" cy="252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54" name="Овал 53">
              <a:extLst>
                <a:ext uri="{FF2B5EF4-FFF2-40B4-BE49-F238E27FC236}">
                  <a16:creationId xmlns:a16="http://schemas.microsoft.com/office/drawing/2014/main" id="{A9F16908-51AD-23D2-C1E9-DC31C097399C}"/>
                </a:ext>
              </a:extLst>
            </p:cNvPr>
            <p:cNvSpPr/>
            <p:nvPr/>
          </p:nvSpPr>
          <p:spPr>
            <a:xfrm>
              <a:off x="2594554" y="5497124"/>
              <a:ext cx="108000" cy="108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55" name="Овал 54">
              <a:extLst>
                <a:ext uri="{FF2B5EF4-FFF2-40B4-BE49-F238E27FC236}">
                  <a16:creationId xmlns:a16="http://schemas.microsoft.com/office/drawing/2014/main" id="{256EC0AE-9787-663E-7A29-0FA8C57B3A89}"/>
                </a:ext>
              </a:extLst>
            </p:cNvPr>
            <p:cNvSpPr/>
            <p:nvPr/>
          </p:nvSpPr>
          <p:spPr>
            <a:xfrm>
              <a:off x="3372512" y="5058225"/>
              <a:ext cx="252000" cy="252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56" name="Овал 55">
              <a:extLst>
                <a:ext uri="{FF2B5EF4-FFF2-40B4-BE49-F238E27FC236}">
                  <a16:creationId xmlns:a16="http://schemas.microsoft.com/office/drawing/2014/main" id="{0890AB43-D4F6-629C-D0EA-485029D8CB43}"/>
                </a:ext>
              </a:extLst>
            </p:cNvPr>
            <p:cNvSpPr/>
            <p:nvPr/>
          </p:nvSpPr>
          <p:spPr>
            <a:xfrm rot="6602461" flipH="1">
              <a:off x="3929689" y="5092932"/>
              <a:ext cx="108000" cy="10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57" name="Овал 56">
              <a:extLst>
                <a:ext uri="{FF2B5EF4-FFF2-40B4-BE49-F238E27FC236}">
                  <a16:creationId xmlns:a16="http://schemas.microsoft.com/office/drawing/2014/main" id="{D9484B5E-2520-3136-3D1A-58FB65B8B5AC}"/>
                </a:ext>
              </a:extLst>
            </p:cNvPr>
            <p:cNvSpPr/>
            <p:nvPr/>
          </p:nvSpPr>
          <p:spPr>
            <a:xfrm rot="6602461" flipH="1">
              <a:off x="3974668" y="5871798"/>
              <a:ext cx="108000" cy="10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58" name="Овал 57">
              <a:extLst>
                <a:ext uri="{FF2B5EF4-FFF2-40B4-BE49-F238E27FC236}">
                  <a16:creationId xmlns:a16="http://schemas.microsoft.com/office/drawing/2014/main" id="{640ABE13-F5DB-A319-B540-208332ABC9C7}"/>
                </a:ext>
              </a:extLst>
            </p:cNvPr>
            <p:cNvSpPr/>
            <p:nvPr/>
          </p:nvSpPr>
          <p:spPr>
            <a:xfrm rot="17671915" flipH="1">
              <a:off x="2935896" y="5631711"/>
              <a:ext cx="108000" cy="10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59" name="Овал 58">
              <a:extLst>
                <a:ext uri="{FF2B5EF4-FFF2-40B4-BE49-F238E27FC236}">
                  <a16:creationId xmlns:a16="http://schemas.microsoft.com/office/drawing/2014/main" id="{DD2A48A6-A53F-8397-A7DA-B2EE63C446F8}"/>
                </a:ext>
              </a:extLst>
            </p:cNvPr>
            <p:cNvSpPr/>
            <p:nvPr/>
          </p:nvSpPr>
          <p:spPr>
            <a:xfrm rot="17671915" flipH="1">
              <a:off x="3324330" y="5579107"/>
              <a:ext cx="108000" cy="10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60" name="Овал 59">
              <a:extLst>
                <a:ext uri="{FF2B5EF4-FFF2-40B4-BE49-F238E27FC236}">
                  <a16:creationId xmlns:a16="http://schemas.microsoft.com/office/drawing/2014/main" id="{01469D84-0AA1-5388-0954-C7ECD4D9ECE9}"/>
                </a:ext>
              </a:extLst>
            </p:cNvPr>
            <p:cNvSpPr/>
            <p:nvPr/>
          </p:nvSpPr>
          <p:spPr>
            <a:xfrm rot="17671915" flipH="1">
              <a:off x="2928891" y="5996295"/>
              <a:ext cx="108000" cy="10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61" name="Овал 60">
              <a:extLst>
                <a:ext uri="{FF2B5EF4-FFF2-40B4-BE49-F238E27FC236}">
                  <a16:creationId xmlns:a16="http://schemas.microsoft.com/office/drawing/2014/main" id="{B6D2A991-3164-5AE7-A242-99C0F6FC1BB4}"/>
                </a:ext>
              </a:extLst>
            </p:cNvPr>
            <p:cNvSpPr/>
            <p:nvPr/>
          </p:nvSpPr>
          <p:spPr>
            <a:xfrm>
              <a:off x="3566627" y="5265863"/>
              <a:ext cx="252000" cy="252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62" name="Овал 61">
              <a:extLst>
                <a:ext uri="{FF2B5EF4-FFF2-40B4-BE49-F238E27FC236}">
                  <a16:creationId xmlns:a16="http://schemas.microsoft.com/office/drawing/2014/main" id="{72C066D5-D1F4-5F8C-E277-B21CC93E68D0}"/>
                </a:ext>
              </a:extLst>
            </p:cNvPr>
            <p:cNvSpPr/>
            <p:nvPr/>
          </p:nvSpPr>
          <p:spPr>
            <a:xfrm>
              <a:off x="2594554" y="5916074"/>
              <a:ext cx="108000" cy="108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grpSp>
      <p:grpSp>
        <p:nvGrpSpPr>
          <p:cNvPr id="63" name="Группа 62">
            <a:extLst>
              <a:ext uri="{FF2B5EF4-FFF2-40B4-BE49-F238E27FC236}">
                <a16:creationId xmlns:a16="http://schemas.microsoft.com/office/drawing/2014/main" id="{B0F34E3E-C9CA-1A6A-76F8-60CC7610E670}"/>
              </a:ext>
            </a:extLst>
          </p:cNvPr>
          <p:cNvGrpSpPr/>
          <p:nvPr/>
        </p:nvGrpSpPr>
        <p:grpSpPr>
          <a:xfrm>
            <a:off x="8523570" y="1520155"/>
            <a:ext cx="2672109" cy="1979306"/>
            <a:chOff x="4924239" y="5041181"/>
            <a:chExt cx="1493192" cy="1106049"/>
          </a:xfrm>
        </p:grpSpPr>
        <p:sp>
          <p:nvSpPr>
            <p:cNvPr id="64" name="Овал 63">
              <a:extLst>
                <a:ext uri="{FF2B5EF4-FFF2-40B4-BE49-F238E27FC236}">
                  <a16:creationId xmlns:a16="http://schemas.microsoft.com/office/drawing/2014/main" id="{CEE7FC18-5453-0F76-D4A2-4F26B2FA7B7E}"/>
                </a:ext>
              </a:extLst>
            </p:cNvPr>
            <p:cNvSpPr/>
            <p:nvPr/>
          </p:nvSpPr>
          <p:spPr>
            <a:xfrm>
              <a:off x="5382128" y="5041181"/>
              <a:ext cx="144000" cy="144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65" name="Овал 64">
              <a:extLst>
                <a:ext uri="{FF2B5EF4-FFF2-40B4-BE49-F238E27FC236}">
                  <a16:creationId xmlns:a16="http://schemas.microsoft.com/office/drawing/2014/main" id="{FA15C780-6388-DD67-23AE-C273E170FA27}"/>
                </a:ext>
              </a:extLst>
            </p:cNvPr>
            <p:cNvSpPr/>
            <p:nvPr/>
          </p:nvSpPr>
          <p:spPr>
            <a:xfrm>
              <a:off x="4924239" y="5512762"/>
              <a:ext cx="72000" cy="72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66" name="Овал 65">
              <a:extLst>
                <a:ext uri="{FF2B5EF4-FFF2-40B4-BE49-F238E27FC236}">
                  <a16:creationId xmlns:a16="http://schemas.microsoft.com/office/drawing/2014/main" id="{A76C8B6B-DB38-BE14-862D-6FC6D7A297E1}"/>
                </a:ext>
              </a:extLst>
            </p:cNvPr>
            <p:cNvSpPr/>
            <p:nvPr/>
          </p:nvSpPr>
          <p:spPr>
            <a:xfrm>
              <a:off x="5702197" y="5073863"/>
              <a:ext cx="144000" cy="144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71" name="Овал 70">
              <a:extLst>
                <a:ext uri="{FF2B5EF4-FFF2-40B4-BE49-F238E27FC236}">
                  <a16:creationId xmlns:a16="http://schemas.microsoft.com/office/drawing/2014/main" id="{0FBF959D-ECA1-0F97-7794-7F03A217E122}"/>
                </a:ext>
              </a:extLst>
            </p:cNvPr>
            <p:cNvSpPr/>
            <p:nvPr/>
          </p:nvSpPr>
          <p:spPr>
            <a:xfrm rot="6602461" flipH="1">
              <a:off x="6300452" y="5115828"/>
              <a:ext cx="72000" cy="72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75" name="Овал 74">
              <a:extLst>
                <a:ext uri="{FF2B5EF4-FFF2-40B4-BE49-F238E27FC236}">
                  <a16:creationId xmlns:a16="http://schemas.microsoft.com/office/drawing/2014/main" id="{EC866A19-E0B3-B1C8-36BF-E44246DCC8B9}"/>
                </a:ext>
              </a:extLst>
            </p:cNvPr>
            <p:cNvSpPr/>
            <p:nvPr/>
          </p:nvSpPr>
          <p:spPr>
            <a:xfrm rot="6602461" flipH="1">
              <a:off x="6345431" y="5894694"/>
              <a:ext cx="72000" cy="72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22" name="Овал 121">
              <a:extLst>
                <a:ext uri="{FF2B5EF4-FFF2-40B4-BE49-F238E27FC236}">
                  <a16:creationId xmlns:a16="http://schemas.microsoft.com/office/drawing/2014/main" id="{0CD59433-AB77-A552-C8CD-164D20B94C37}"/>
                </a:ext>
              </a:extLst>
            </p:cNvPr>
            <p:cNvSpPr/>
            <p:nvPr/>
          </p:nvSpPr>
          <p:spPr>
            <a:xfrm rot="17671915" flipH="1">
              <a:off x="5292433" y="5570986"/>
              <a:ext cx="216000" cy="216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23" name="Овал 122">
              <a:extLst>
                <a:ext uri="{FF2B5EF4-FFF2-40B4-BE49-F238E27FC236}">
                  <a16:creationId xmlns:a16="http://schemas.microsoft.com/office/drawing/2014/main" id="{82851F31-8464-FDB3-122C-33B550CE5ACB}"/>
                </a:ext>
              </a:extLst>
            </p:cNvPr>
            <p:cNvSpPr/>
            <p:nvPr/>
          </p:nvSpPr>
          <p:spPr>
            <a:xfrm rot="17671915" flipH="1">
              <a:off x="5671562" y="5514042"/>
              <a:ext cx="216000" cy="216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24" name="Овал 123">
              <a:extLst>
                <a:ext uri="{FF2B5EF4-FFF2-40B4-BE49-F238E27FC236}">
                  <a16:creationId xmlns:a16="http://schemas.microsoft.com/office/drawing/2014/main" id="{9E66C5A5-3F7C-ADC7-F090-A7476CFF2B3E}"/>
                </a:ext>
              </a:extLst>
            </p:cNvPr>
            <p:cNvSpPr/>
            <p:nvPr/>
          </p:nvSpPr>
          <p:spPr>
            <a:xfrm rot="17671915" flipH="1">
              <a:off x="5276123" y="5931230"/>
              <a:ext cx="216000" cy="216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25" name="Овал 124">
              <a:extLst>
                <a:ext uri="{FF2B5EF4-FFF2-40B4-BE49-F238E27FC236}">
                  <a16:creationId xmlns:a16="http://schemas.microsoft.com/office/drawing/2014/main" id="{2CA569FA-F96E-EE7F-E8BC-843D1631D19A}"/>
                </a:ext>
              </a:extLst>
            </p:cNvPr>
            <p:cNvSpPr/>
            <p:nvPr/>
          </p:nvSpPr>
          <p:spPr>
            <a:xfrm>
              <a:off x="5922655" y="5260315"/>
              <a:ext cx="144000" cy="144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126" name="Овал 125">
              <a:extLst>
                <a:ext uri="{FF2B5EF4-FFF2-40B4-BE49-F238E27FC236}">
                  <a16:creationId xmlns:a16="http://schemas.microsoft.com/office/drawing/2014/main" id="{9ED29A4A-5607-F132-CE26-155B7EF2E72A}"/>
                </a:ext>
              </a:extLst>
            </p:cNvPr>
            <p:cNvSpPr/>
            <p:nvPr/>
          </p:nvSpPr>
          <p:spPr>
            <a:xfrm>
              <a:off x="4924239" y="5931712"/>
              <a:ext cx="72000" cy="72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grpSp>
      <mc:AlternateContent xmlns:mc="http://schemas.openxmlformats.org/markup-compatibility/2006" xmlns:a14="http://schemas.microsoft.com/office/drawing/2010/main">
        <mc:Choice Requires="a14">
          <p:sp>
            <p:nvSpPr>
              <p:cNvPr id="127" name="Прямоугольник 126">
                <a:extLst>
                  <a:ext uri="{FF2B5EF4-FFF2-40B4-BE49-F238E27FC236}">
                    <a16:creationId xmlns:a16="http://schemas.microsoft.com/office/drawing/2014/main" id="{6D4D0AA5-4D57-35A9-9363-5F1356AA2BB3}"/>
                  </a:ext>
                </a:extLst>
              </p:cNvPr>
              <p:cNvSpPr/>
              <p:nvPr/>
            </p:nvSpPr>
            <p:spPr>
              <a:xfrm>
                <a:off x="939490" y="3630161"/>
                <a:ext cx="235228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bg1"/>
                              </a:solidFill>
                              <a:latin typeface="Cambria Math" panose="02040503050406030204" pitchFamily="18" charset="0"/>
                            </a:rPr>
                          </m:ctrlPr>
                        </m:sSubPr>
                        <m:e>
                          <m:r>
                            <m:rPr>
                              <m:sty m:val="p"/>
                            </m:rPr>
                            <a:rPr lang="el-GR" sz="2800" b="1" i="1">
                              <a:solidFill>
                                <a:schemeClr val="bg1"/>
                              </a:solidFill>
                              <a:latin typeface="Cambria Math" panose="02040503050406030204" pitchFamily="18" charset="0"/>
                            </a:rPr>
                            <m:t>α</m:t>
                          </m:r>
                        </m:e>
                        <m:sub>
                          <m:r>
                            <a:rPr lang="ru-RU" sz="2800" b="1" i="1" smtClean="0">
                              <a:solidFill>
                                <a:schemeClr val="bg1"/>
                              </a:solidFill>
                              <a:latin typeface="Cambria Math" panose="02040503050406030204" pitchFamily="18" charset="0"/>
                            </a:rPr>
                            <m:t>𝟏</m:t>
                          </m:r>
                        </m:sub>
                      </m:sSub>
                      <m:r>
                        <a:rPr lang="ru-RU" sz="2800" b="1" i="1">
                          <a:solidFill>
                            <a:schemeClr val="bg1"/>
                          </a:solidFill>
                          <a:latin typeface="Cambria Math" panose="02040503050406030204" pitchFamily="18" charset="0"/>
                        </a:rPr>
                        <m:t>=</m:t>
                      </m:r>
                      <m:r>
                        <a:rPr lang="ru-RU" sz="2800" b="0" i="0" smtClean="0">
                          <a:solidFill>
                            <a:schemeClr val="bg1"/>
                          </a:solidFill>
                          <a:latin typeface="Cambria Math" panose="02040503050406030204" pitchFamily="18" charset="0"/>
                        </a:rPr>
                        <m:t>0.38</m:t>
                      </m:r>
                    </m:oMath>
                  </m:oMathPara>
                </a14:m>
                <a:endParaRPr lang="ru-RU" sz="2800" dirty="0">
                  <a:latin typeface="Montserrat" panose="00000500000000000000" pitchFamily="2" charset="-52"/>
                </a:endParaRPr>
              </a:p>
            </p:txBody>
          </p:sp>
        </mc:Choice>
        <mc:Fallback xmlns="">
          <p:sp>
            <p:nvSpPr>
              <p:cNvPr id="127" name="Прямоугольник 126">
                <a:extLst>
                  <a:ext uri="{FF2B5EF4-FFF2-40B4-BE49-F238E27FC236}">
                    <a16:creationId xmlns:a16="http://schemas.microsoft.com/office/drawing/2014/main" id="{6D4D0AA5-4D57-35A9-9363-5F1356AA2BB3}"/>
                  </a:ext>
                </a:extLst>
              </p:cNvPr>
              <p:cNvSpPr>
                <a:spLocks noRot="1" noChangeAspect="1" noMove="1" noResize="1" noEditPoints="1" noAdjustHandles="1" noChangeArrowheads="1" noChangeShapeType="1" noTextEdit="1"/>
              </p:cNvSpPr>
              <p:nvPr/>
            </p:nvSpPr>
            <p:spPr>
              <a:xfrm>
                <a:off x="939490" y="3630161"/>
                <a:ext cx="2352285" cy="52322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8" name="Прямоугольник 127">
                <a:extLst>
                  <a:ext uri="{FF2B5EF4-FFF2-40B4-BE49-F238E27FC236}">
                    <a16:creationId xmlns:a16="http://schemas.microsoft.com/office/drawing/2014/main" id="{9BA41296-A58A-575C-1A9E-0875293DDE7E}"/>
                  </a:ext>
                </a:extLst>
              </p:cNvPr>
              <p:cNvSpPr/>
              <p:nvPr/>
            </p:nvSpPr>
            <p:spPr>
              <a:xfrm>
                <a:off x="4427162" y="3531034"/>
                <a:ext cx="259783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bg1"/>
                              </a:solidFill>
                              <a:latin typeface="Cambria Math" panose="02040503050406030204" pitchFamily="18" charset="0"/>
                            </a:rPr>
                          </m:ctrlPr>
                        </m:sSubPr>
                        <m:e>
                          <m:r>
                            <m:rPr>
                              <m:sty m:val="p"/>
                            </m:rPr>
                            <a:rPr lang="el-GR" sz="2800" b="1" i="1">
                              <a:solidFill>
                                <a:schemeClr val="bg1"/>
                              </a:solidFill>
                              <a:latin typeface="Cambria Math" panose="02040503050406030204" pitchFamily="18" charset="0"/>
                            </a:rPr>
                            <m:t>α</m:t>
                          </m:r>
                        </m:e>
                        <m:sub>
                          <m:r>
                            <a:rPr lang="ru-RU" sz="2800" b="1" i="1" smtClean="0">
                              <a:solidFill>
                                <a:schemeClr val="bg1"/>
                              </a:solidFill>
                              <a:latin typeface="Cambria Math" panose="02040503050406030204" pitchFamily="18" charset="0"/>
                            </a:rPr>
                            <m:t>𝟐</m:t>
                          </m:r>
                        </m:sub>
                      </m:sSub>
                      <m:r>
                        <a:rPr lang="ru-RU" sz="2800" b="1" i="1">
                          <a:solidFill>
                            <a:schemeClr val="bg1"/>
                          </a:solidFill>
                          <a:latin typeface="Cambria Math" panose="02040503050406030204" pitchFamily="18" charset="0"/>
                        </a:rPr>
                        <m:t>=</m:t>
                      </m:r>
                      <m:r>
                        <a:rPr lang="ru-RU" sz="2800" b="0" i="0" smtClean="0">
                          <a:solidFill>
                            <a:schemeClr val="bg1"/>
                          </a:solidFill>
                          <a:latin typeface="Cambria Math" panose="02040503050406030204" pitchFamily="18" charset="0"/>
                        </a:rPr>
                        <m:t>0.58</m:t>
                      </m:r>
                    </m:oMath>
                  </m:oMathPara>
                </a14:m>
                <a:endParaRPr lang="ru-RU" sz="2800" dirty="0">
                  <a:latin typeface="Montserrat" panose="00000500000000000000" pitchFamily="2" charset="-52"/>
                </a:endParaRPr>
              </a:p>
            </p:txBody>
          </p:sp>
        </mc:Choice>
        <mc:Fallback xmlns="">
          <p:sp>
            <p:nvSpPr>
              <p:cNvPr id="128" name="Прямоугольник 127">
                <a:extLst>
                  <a:ext uri="{FF2B5EF4-FFF2-40B4-BE49-F238E27FC236}">
                    <a16:creationId xmlns:a16="http://schemas.microsoft.com/office/drawing/2014/main" id="{9BA41296-A58A-575C-1A9E-0875293DDE7E}"/>
                  </a:ext>
                </a:extLst>
              </p:cNvPr>
              <p:cNvSpPr>
                <a:spLocks noRot="1" noChangeAspect="1" noMove="1" noResize="1" noEditPoints="1" noAdjustHandles="1" noChangeArrowheads="1" noChangeShapeType="1" noTextEdit="1"/>
              </p:cNvSpPr>
              <p:nvPr/>
            </p:nvSpPr>
            <p:spPr>
              <a:xfrm>
                <a:off x="4427162" y="3531034"/>
                <a:ext cx="2597833" cy="52322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9" name="Прямоугольник 128">
                <a:extLst>
                  <a:ext uri="{FF2B5EF4-FFF2-40B4-BE49-F238E27FC236}">
                    <a16:creationId xmlns:a16="http://schemas.microsoft.com/office/drawing/2014/main" id="{A796618B-EF85-BE3A-90CE-72F317577BD6}"/>
                  </a:ext>
                </a:extLst>
              </p:cNvPr>
              <p:cNvSpPr/>
              <p:nvPr/>
            </p:nvSpPr>
            <p:spPr>
              <a:xfrm>
                <a:off x="8431797" y="3599870"/>
                <a:ext cx="259783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bg1"/>
                              </a:solidFill>
                              <a:latin typeface="Cambria Math" panose="02040503050406030204" pitchFamily="18" charset="0"/>
                            </a:rPr>
                          </m:ctrlPr>
                        </m:sSubPr>
                        <m:e>
                          <m:r>
                            <m:rPr>
                              <m:sty m:val="p"/>
                            </m:rPr>
                            <a:rPr lang="el-GR" sz="2800" b="1" i="1">
                              <a:solidFill>
                                <a:schemeClr val="bg1"/>
                              </a:solidFill>
                              <a:latin typeface="Cambria Math" panose="02040503050406030204" pitchFamily="18" charset="0"/>
                            </a:rPr>
                            <m:t>α</m:t>
                          </m:r>
                        </m:e>
                        <m:sub>
                          <m:r>
                            <a:rPr lang="ru-RU" sz="2800" b="1" i="1" smtClean="0">
                              <a:solidFill>
                                <a:schemeClr val="bg1"/>
                              </a:solidFill>
                              <a:latin typeface="Cambria Math" panose="02040503050406030204" pitchFamily="18" charset="0"/>
                            </a:rPr>
                            <m:t>𝟑</m:t>
                          </m:r>
                        </m:sub>
                      </m:sSub>
                      <m:r>
                        <a:rPr lang="ru-RU" sz="2800" b="1" i="1">
                          <a:solidFill>
                            <a:schemeClr val="bg1"/>
                          </a:solidFill>
                          <a:latin typeface="Cambria Math" panose="02040503050406030204" pitchFamily="18" charset="0"/>
                        </a:rPr>
                        <m:t>=</m:t>
                      </m:r>
                      <m:r>
                        <a:rPr lang="ru-RU" sz="2800" b="0" i="0" smtClean="0">
                          <a:solidFill>
                            <a:schemeClr val="bg1"/>
                          </a:solidFill>
                          <a:latin typeface="Cambria Math" panose="02040503050406030204" pitchFamily="18" charset="0"/>
                        </a:rPr>
                        <m:t>0.87</m:t>
                      </m:r>
                    </m:oMath>
                  </m:oMathPara>
                </a14:m>
                <a:endParaRPr lang="ru-RU" sz="2800" dirty="0">
                  <a:latin typeface="Montserrat" panose="00000500000000000000" pitchFamily="2" charset="-52"/>
                </a:endParaRPr>
              </a:p>
            </p:txBody>
          </p:sp>
        </mc:Choice>
        <mc:Fallback xmlns="">
          <p:sp>
            <p:nvSpPr>
              <p:cNvPr id="129" name="Прямоугольник 128">
                <a:extLst>
                  <a:ext uri="{FF2B5EF4-FFF2-40B4-BE49-F238E27FC236}">
                    <a16:creationId xmlns:a16="http://schemas.microsoft.com/office/drawing/2014/main" id="{A796618B-EF85-BE3A-90CE-72F317577BD6}"/>
                  </a:ext>
                </a:extLst>
              </p:cNvPr>
              <p:cNvSpPr>
                <a:spLocks noRot="1" noChangeAspect="1" noMove="1" noResize="1" noEditPoints="1" noAdjustHandles="1" noChangeArrowheads="1" noChangeShapeType="1" noTextEdit="1"/>
              </p:cNvSpPr>
              <p:nvPr/>
            </p:nvSpPr>
            <p:spPr>
              <a:xfrm>
                <a:off x="8431797" y="3599870"/>
                <a:ext cx="2597833" cy="523220"/>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0" name="Прямоугольник 129">
                <a:extLst>
                  <a:ext uri="{FF2B5EF4-FFF2-40B4-BE49-F238E27FC236}">
                    <a16:creationId xmlns:a16="http://schemas.microsoft.com/office/drawing/2014/main" id="{BAEF41B9-AFED-1967-6DB1-3474E131A435}"/>
                  </a:ext>
                </a:extLst>
              </p:cNvPr>
              <p:cNvSpPr/>
              <p:nvPr/>
            </p:nvSpPr>
            <p:spPr>
              <a:xfrm>
                <a:off x="1167486" y="5241649"/>
                <a:ext cx="1820417"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3600" i="1" smtClean="0">
                              <a:solidFill>
                                <a:schemeClr val="bg1"/>
                              </a:solidFill>
                              <a:latin typeface="Cambria Math" panose="02040503050406030204" pitchFamily="18" charset="0"/>
                            </a:rPr>
                          </m:ctrlPr>
                        </m:sSubPr>
                        <m:e>
                          <m:r>
                            <a:rPr lang="en-US" sz="3600" i="1">
                              <a:solidFill>
                                <a:schemeClr val="bg1"/>
                              </a:solidFill>
                              <a:latin typeface="Cambria Math" panose="02040503050406030204" pitchFamily="18" charset="0"/>
                            </a:rPr>
                            <m:t>𝐻</m:t>
                          </m:r>
                        </m:e>
                        <m:sub>
                          <m:r>
                            <a:rPr lang="en-US" sz="3600" b="0" i="1" smtClean="0">
                              <a:solidFill>
                                <a:schemeClr val="bg1"/>
                              </a:solidFill>
                              <a:latin typeface="Cambria Math" panose="02040503050406030204" pitchFamily="18" charset="0"/>
                            </a:rPr>
                            <m:t>𝑇</m:t>
                          </m:r>
                        </m:sub>
                      </m:sSub>
                      <m:d>
                        <m:dPr>
                          <m:ctrlPr>
                            <a:rPr lang="en-US" sz="3600" i="1">
                              <a:solidFill>
                                <a:schemeClr val="bg1"/>
                              </a:solidFill>
                              <a:latin typeface="Cambria Math" panose="02040503050406030204" pitchFamily="18" charset="0"/>
                            </a:rPr>
                          </m:ctrlPr>
                        </m:dPr>
                        <m:e>
                          <m:r>
                            <a:rPr lang="en-US" sz="3600" b="1" i="1" smtClean="0">
                              <a:solidFill>
                                <a:schemeClr val="bg1"/>
                              </a:solidFill>
                              <a:latin typeface="Cambria Math" panose="02040503050406030204" pitchFamily="18" charset="0"/>
                            </a:rPr>
                            <m:t>𝑿</m:t>
                          </m:r>
                        </m:e>
                      </m:d>
                    </m:oMath>
                  </m:oMathPara>
                </a14:m>
                <a:endParaRPr lang="ru-RU" sz="3600" dirty="0">
                  <a:latin typeface="Montserrat" panose="00000500000000000000" pitchFamily="2" charset="-52"/>
                </a:endParaRPr>
              </a:p>
            </p:txBody>
          </p:sp>
        </mc:Choice>
        <mc:Fallback xmlns="">
          <p:sp>
            <p:nvSpPr>
              <p:cNvPr id="130" name="Прямоугольник 129">
                <a:extLst>
                  <a:ext uri="{FF2B5EF4-FFF2-40B4-BE49-F238E27FC236}">
                    <a16:creationId xmlns:a16="http://schemas.microsoft.com/office/drawing/2014/main" id="{BAEF41B9-AFED-1967-6DB1-3474E131A435}"/>
                  </a:ext>
                </a:extLst>
              </p:cNvPr>
              <p:cNvSpPr>
                <a:spLocks noRot="1" noChangeAspect="1" noMove="1" noResize="1" noEditPoints="1" noAdjustHandles="1" noChangeArrowheads="1" noChangeShapeType="1" noTextEdit="1"/>
              </p:cNvSpPr>
              <p:nvPr/>
            </p:nvSpPr>
            <p:spPr>
              <a:xfrm>
                <a:off x="1167486" y="5241649"/>
                <a:ext cx="1820417" cy="646331"/>
              </a:xfrm>
              <a:prstGeom prst="rect">
                <a:avLst/>
              </a:prstGeom>
              <a:blipFill>
                <a:blip r:embed="rId7"/>
                <a:stretch>
                  <a:fillRect/>
                </a:stretch>
              </a:blipFill>
            </p:spPr>
            <p:txBody>
              <a:bodyPr/>
              <a:lstStyle/>
              <a:p>
                <a:r>
                  <a:rPr lang="ru-RU">
                    <a:noFill/>
                  </a:rPr>
                  <a:t> </a:t>
                </a:r>
              </a:p>
            </p:txBody>
          </p:sp>
        </mc:Fallback>
      </mc:AlternateContent>
      <p:sp>
        <p:nvSpPr>
          <p:cNvPr id="131" name="Прямоугольник 130">
            <a:extLst>
              <a:ext uri="{FF2B5EF4-FFF2-40B4-BE49-F238E27FC236}">
                <a16:creationId xmlns:a16="http://schemas.microsoft.com/office/drawing/2014/main" id="{909BAD9D-FDA6-BF43-BADE-6877D35DFF6B}"/>
              </a:ext>
            </a:extLst>
          </p:cNvPr>
          <p:cNvSpPr/>
          <p:nvPr/>
        </p:nvSpPr>
        <p:spPr>
          <a:xfrm>
            <a:off x="1871357" y="4633610"/>
            <a:ext cx="538930" cy="830997"/>
          </a:xfrm>
          <a:prstGeom prst="rect">
            <a:avLst/>
          </a:prstGeom>
        </p:spPr>
        <p:txBody>
          <a:bodyPr wrap="none">
            <a:spAutoFit/>
          </a:bodyPr>
          <a:lstStyle/>
          <a:p>
            <a:r>
              <a:rPr lang="ru-RU" sz="4800" dirty="0">
                <a:solidFill>
                  <a:schemeClr val="bg1"/>
                </a:solidFill>
                <a:latin typeface="Montserrat" panose="00000500000000000000" pitchFamily="2" charset="-52"/>
              </a:rPr>
              <a:t>=</a:t>
            </a:r>
            <a:endParaRPr lang="ru-RU" sz="4800" dirty="0">
              <a:latin typeface="Montserrat" panose="00000500000000000000" pitchFamily="2" charset="-52"/>
            </a:endParaRPr>
          </a:p>
        </p:txBody>
      </p:sp>
      <p:sp>
        <p:nvSpPr>
          <p:cNvPr id="132" name="Прямоугольник 131">
            <a:extLst>
              <a:ext uri="{FF2B5EF4-FFF2-40B4-BE49-F238E27FC236}">
                <a16:creationId xmlns:a16="http://schemas.microsoft.com/office/drawing/2014/main" id="{AB58094B-88DF-8498-785A-224C9B25BA6E}"/>
              </a:ext>
            </a:extLst>
          </p:cNvPr>
          <p:cNvSpPr/>
          <p:nvPr/>
        </p:nvSpPr>
        <p:spPr>
          <a:xfrm>
            <a:off x="7410078" y="2047572"/>
            <a:ext cx="538930" cy="830997"/>
          </a:xfrm>
          <a:prstGeom prst="rect">
            <a:avLst/>
          </a:prstGeom>
        </p:spPr>
        <p:txBody>
          <a:bodyPr wrap="none">
            <a:spAutoFit/>
          </a:bodyPr>
          <a:lstStyle/>
          <a:p>
            <a:r>
              <a:rPr lang="ru-RU" sz="4800" dirty="0">
                <a:solidFill>
                  <a:schemeClr val="bg1"/>
                </a:solidFill>
                <a:latin typeface="Montserrat" panose="00000500000000000000" pitchFamily="2" charset="-52"/>
              </a:rPr>
              <a:t>+</a:t>
            </a:r>
            <a:endParaRPr lang="ru-RU" sz="4800" dirty="0">
              <a:latin typeface="Montserrat" panose="00000500000000000000" pitchFamily="2" charset="-52"/>
            </a:endParaRPr>
          </a:p>
        </p:txBody>
      </p:sp>
      <p:sp>
        <p:nvSpPr>
          <p:cNvPr id="133" name="Прямоугольник 132">
            <a:extLst>
              <a:ext uri="{FF2B5EF4-FFF2-40B4-BE49-F238E27FC236}">
                <a16:creationId xmlns:a16="http://schemas.microsoft.com/office/drawing/2014/main" id="{C536D9F3-FEE1-7BDC-A666-A3F362CF73AB}"/>
              </a:ext>
            </a:extLst>
          </p:cNvPr>
          <p:cNvSpPr/>
          <p:nvPr/>
        </p:nvSpPr>
        <p:spPr>
          <a:xfrm>
            <a:off x="3690000" y="2186165"/>
            <a:ext cx="538930" cy="830997"/>
          </a:xfrm>
          <a:prstGeom prst="rect">
            <a:avLst/>
          </a:prstGeom>
        </p:spPr>
        <p:txBody>
          <a:bodyPr wrap="none">
            <a:spAutoFit/>
          </a:bodyPr>
          <a:lstStyle/>
          <a:p>
            <a:r>
              <a:rPr lang="ru-RU" sz="4800" dirty="0">
                <a:solidFill>
                  <a:schemeClr val="bg1"/>
                </a:solidFill>
                <a:latin typeface="Montserrat" panose="00000500000000000000" pitchFamily="2" charset="-52"/>
              </a:rPr>
              <a:t>+</a:t>
            </a:r>
            <a:endParaRPr lang="ru-RU" sz="4800" dirty="0">
              <a:latin typeface="Montserrat" panose="00000500000000000000" pitchFamily="2" charset="-52"/>
            </a:endParaRPr>
          </a:p>
        </p:txBody>
      </p:sp>
    </p:spTree>
    <p:extLst>
      <p:ext uri="{BB962C8B-B14F-4D97-AF65-F5344CB8AC3E}">
        <p14:creationId xmlns:p14="http://schemas.microsoft.com/office/powerpoint/2010/main" val="188533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2" grpId="0" animBg="1"/>
      <p:bldP spid="3" grpId="0" animBg="1"/>
      <p:bldP spid="5" grpId="0" animBg="1"/>
      <p:bldP spid="6" grpId="0" animBg="1"/>
      <p:bldP spid="127" grpId="0"/>
      <p:bldP spid="128" grpId="0"/>
      <p:bldP spid="129" grpId="0"/>
      <p:bldP spid="130" grpId="0"/>
      <p:bldP spid="131" grpId="0"/>
      <p:bldP spid="132" grpId="0"/>
      <p:bldP spid="1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29741" y="6475125"/>
            <a:ext cx="962260" cy="411230"/>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069" y="0"/>
            <a:ext cx="1900907" cy="120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4616" y="138599"/>
            <a:ext cx="316434" cy="523220"/>
          </a:xfrm>
          <a:prstGeom prst="rect">
            <a:avLst/>
          </a:prstGeom>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Заголовок 3">
            <a:extLst>
              <a:ext uri="{FF2B5EF4-FFF2-40B4-BE49-F238E27FC236}">
                <a16:creationId xmlns:a16="http://schemas.microsoft.com/office/drawing/2014/main" id="{636E63F3-279C-4C70-B38E-F9DF66614F8E}"/>
              </a:ext>
            </a:extLst>
          </p:cNvPr>
          <p:cNvSpPr>
            <a:spLocks noGrp="1"/>
          </p:cNvSpPr>
          <p:nvPr>
            <p:ph type="title"/>
          </p:nvPr>
        </p:nvSpPr>
        <p:spPr>
          <a:xfrm>
            <a:off x="811073" y="34430"/>
            <a:ext cx="11039926" cy="861103"/>
          </a:xfrm>
        </p:spPr>
        <p:txBody>
          <a:bodyPr>
            <a:normAutofit/>
          </a:bodyPr>
          <a:lstStyle/>
          <a:p>
            <a:r>
              <a:rPr lang="en-US" sz="3200" b="1" dirty="0">
                <a:solidFill>
                  <a:schemeClr val="bg1"/>
                </a:solidFill>
                <a:latin typeface="Verdana" panose="020B0604030504040204" pitchFamily="34" charset="0"/>
                <a:ea typeface="Verdana" panose="020B0604030504040204" pitchFamily="34" charset="0"/>
              </a:rPr>
              <a:t>AdaBoost: </a:t>
            </a:r>
            <a:r>
              <a:rPr lang="ru-RU" sz="3200" dirty="0">
                <a:solidFill>
                  <a:schemeClr val="bg1"/>
                </a:solidFill>
                <a:latin typeface="Verdana" panose="020B0604030504040204" pitchFamily="34" charset="0"/>
                <a:ea typeface="Verdana" panose="020B0604030504040204" pitchFamily="34" charset="0"/>
              </a:rPr>
              <a:t>Пример в</a:t>
            </a:r>
            <a:r>
              <a:rPr lang="en-US" sz="3200" dirty="0">
                <a:solidFill>
                  <a:schemeClr val="bg1"/>
                </a:solidFill>
                <a:latin typeface="Verdana" panose="020B0604030504040204" pitchFamily="34" charset="0"/>
                <a:ea typeface="Verdana" panose="020B0604030504040204" pitchFamily="34" charset="0"/>
              </a:rPr>
              <a:t> GIF</a:t>
            </a:r>
            <a:endParaRPr lang="ru-RU" sz="3200" dirty="0"/>
          </a:p>
        </p:txBody>
      </p:sp>
      <p:sp>
        <p:nvSpPr>
          <p:cNvPr id="5" name="TextBox 4">
            <a:extLst>
              <a:ext uri="{FF2B5EF4-FFF2-40B4-BE49-F238E27FC236}">
                <a16:creationId xmlns:a16="http://schemas.microsoft.com/office/drawing/2014/main" id="{6C535FB9-1781-AB60-9156-BA3630B25F6D}"/>
              </a:ext>
            </a:extLst>
          </p:cNvPr>
          <p:cNvSpPr txBox="1"/>
          <p:nvPr/>
        </p:nvSpPr>
        <p:spPr>
          <a:xfrm>
            <a:off x="2567608" y="6396734"/>
            <a:ext cx="6211764" cy="369332"/>
          </a:xfrm>
          <a:prstGeom prst="rect">
            <a:avLst/>
          </a:prstGeom>
          <a:noFill/>
        </p:spPr>
        <p:txBody>
          <a:bodyPr wrap="square">
            <a:spAutoFit/>
          </a:bodyPr>
          <a:lstStyle/>
          <a:p>
            <a:r>
              <a:rPr lang="ru-RU" dirty="0">
                <a:solidFill>
                  <a:schemeClr val="bg1"/>
                </a:solidFill>
              </a:rPr>
              <a:t>https://mateusmaia.shinyapps.io/adaboosting/</a:t>
            </a:r>
          </a:p>
        </p:txBody>
      </p:sp>
      <p:pic>
        <p:nvPicPr>
          <p:cNvPr id="1026" name="Picture 2" descr="Shiny adaboosting: an interactive dashboard to adaptive boosting algorithm">
            <a:extLst>
              <a:ext uri="{FF2B5EF4-FFF2-40B4-BE49-F238E27FC236}">
                <a16:creationId xmlns:a16="http://schemas.microsoft.com/office/drawing/2014/main" id="{D0917F3D-9A19-AFED-CCD6-3181B6DB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916" y="1062567"/>
            <a:ext cx="11136560" cy="530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15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29741" y="6475125"/>
            <a:ext cx="962260" cy="411230"/>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069" y="0"/>
            <a:ext cx="1900907" cy="120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4616" y="138599"/>
            <a:ext cx="316434" cy="523220"/>
          </a:xfrm>
          <a:prstGeom prst="rect">
            <a:avLst/>
          </a:prstGeom>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Заголовок 3">
            <a:extLst>
              <a:ext uri="{FF2B5EF4-FFF2-40B4-BE49-F238E27FC236}">
                <a16:creationId xmlns:a16="http://schemas.microsoft.com/office/drawing/2014/main" id="{636E63F3-279C-4C70-B38E-F9DF66614F8E}"/>
              </a:ext>
            </a:extLst>
          </p:cNvPr>
          <p:cNvSpPr>
            <a:spLocks noGrp="1"/>
          </p:cNvSpPr>
          <p:nvPr>
            <p:ph type="title"/>
          </p:nvPr>
        </p:nvSpPr>
        <p:spPr>
          <a:xfrm>
            <a:off x="1055440" y="-15213"/>
            <a:ext cx="11039926" cy="862493"/>
          </a:xfrm>
        </p:spPr>
        <p:txBody>
          <a:bodyPr>
            <a:normAutofit/>
          </a:bodyPr>
          <a:lstStyle/>
          <a:p>
            <a:r>
              <a:rPr lang="en-US" sz="3200" b="1" dirty="0">
                <a:solidFill>
                  <a:schemeClr val="bg1"/>
                </a:solidFill>
                <a:latin typeface="Verdana" panose="020B0604030504040204" pitchFamily="34" charset="0"/>
                <a:ea typeface="Verdana" panose="020B0604030504040204" pitchFamily="34" charset="0"/>
              </a:rPr>
              <a:t>AdaBoost: </a:t>
            </a:r>
            <a:r>
              <a:rPr lang="ru-RU" sz="3200" dirty="0">
                <a:solidFill>
                  <a:schemeClr val="bg1"/>
                </a:solidFill>
                <a:latin typeface="Verdana" panose="020B0604030504040204" pitchFamily="34" charset="0"/>
                <a:ea typeface="Verdana" panose="020B0604030504040204" pitchFamily="34" charset="0"/>
              </a:rPr>
              <a:t>связь с деревьями решений</a:t>
            </a:r>
            <a:endParaRPr lang="ru-RU" sz="3200" dirty="0"/>
          </a:p>
        </p:txBody>
      </p:sp>
      <p:pic>
        <p:nvPicPr>
          <p:cNvPr id="6" name="Рисунок 5">
            <a:extLst>
              <a:ext uri="{FF2B5EF4-FFF2-40B4-BE49-F238E27FC236}">
                <a16:creationId xmlns:a16="http://schemas.microsoft.com/office/drawing/2014/main" id="{A5034173-200C-4FA3-A597-667558515563}"/>
              </a:ext>
            </a:extLst>
          </p:cNvPr>
          <p:cNvPicPr>
            <a:picLocks noChangeAspect="1"/>
          </p:cNvPicPr>
          <p:nvPr/>
        </p:nvPicPr>
        <p:blipFill>
          <a:blip r:embed="rId4"/>
          <a:stretch>
            <a:fillRect/>
          </a:stretch>
        </p:blipFill>
        <p:spPr>
          <a:xfrm>
            <a:off x="1055578" y="1473625"/>
            <a:ext cx="3456384" cy="1445213"/>
          </a:xfrm>
          <a:prstGeom prst="rect">
            <a:avLst/>
          </a:prstGeom>
        </p:spPr>
      </p:pic>
      <p:pic>
        <p:nvPicPr>
          <p:cNvPr id="20" name="Рисунок 19">
            <a:extLst>
              <a:ext uri="{FF2B5EF4-FFF2-40B4-BE49-F238E27FC236}">
                <a16:creationId xmlns:a16="http://schemas.microsoft.com/office/drawing/2014/main" id="{AE959388-DC67-4B1A-A66C-60236DE947D2}"/>
              </a:ext>
            </a:extLst>
          </p:cNvPr>
          <p:cNvPicPr>
            <a:picLocks noChangeAspect="1"/>
          </p:cNvPicPr>
          <p:nvPr/>
        </p:nvPicPr>
        <p:blipFill>
          <a:blip r:embed="rId4"/>
          <a:stretch>
            <a:fillRect/>
          </a:stretch>
        </p:blipFill>
        <p:spPr>
          <a:xfrm>
            <a:off x="1271898" y="4105858"/>
            <a:ext cx="3023744" cy="1264314"/>
          </a:xfrm>
          <a:prstGeom prst="rect">
            <a:avLst/>
          </a:prstGeom>
        </p:spPr>
      </p:pic>
      <p:pic>
        <p:nvPicPr>
          <p:cNvPr id="21" name="Рисунок 20">
            <a:extLst>
              <a:ext uri="{FF2B5EF4-FFF2-40B4-BE49-F238E27FC236}">
                <a16:creationId xmlns:a16="http://schemas.microsoft.com/office/drawing/2014/main" id="{4FBC2C73-CB10-4395-9717-FA4A8F241AD6}"/>
              </a:ext>
            </a:extLst>
          </p:cNvPr>
          <p:cNvPicPr>
            <a:picLocks noChangeAspect="1"/>
          </p:cNvPicPr>
          <p:nvPr/>
        </p:nvPicPr>
        <p:blipFill>
          <a:blip r:embed="rId4"/>
          <a:stretch>
            <a:fillRect/>
          </a:stretch>
        </p:blipFill>
        <p:spPr>
          <a:xfrm>
            <a:off x="1922893" y="3250193"/>
            <a:ext cx="1722149" cy="720080"/>
          </a:xfrm>
          <a:prstGeom prst="rect">
            <a:avLst/>
          </a:prstGeom>
        </p:spPr>
      </p:pic>
      <p:pic>
        <p:nvPicPr>
          <p:cNvPr id="22" name="Рисунок 21">
            <a:extLst>
              <a:ext uri="{FF2B5EF4-FFF2-40B4-BE49-F238E27FC236}">
                <a16:creationId xmlns:a16="http://schemas.microsoft.com/office/drawing/2014/main" id="{86062F3B-995B-44CC-AA88-EF7A39A0F296}"/>
              </a:ext>
            </a:extLst>
          </p:cNvPr>
          <p:cNvPicPr>
            <a:picLocks noChangeAspect="1"/>
          </p:cNvPicPr>
          <p:nvPr/>
        </p:nvPicPr>
        <p:blipFill>
          <a:blip r:embed="rId4"/>
          <a:stretch>
            <a:fillRect/>
          </a:stretch>
        </p:blipFill>
        <p:spPr>
          <a:xfrm>
            <a:off x="6190894" y="1558296"/>
            <a:ext cx="5576583" cy="2331729"/>
          </a:xfrm>
          <a:prstGeom prst="rect">
            <a:avLst/>
          </a:prstGeom>
        </p:spPr>
      </p:pic>
      <p:pic>
        <p:nvPicPr>
          <p:cNvPr id="23" name="Рисунок 22">
            <a:extLst>
              <a:ext uri="{FF2B5EF4-FFF2-40B4-BE49-F238E27FC236}">
                <a16:creationId xmlns:a16="http://schemas.microsoft.com/office/drawing/2014/main" id="{2A3CF152-59B0-4C13-A3A3-886438A55476}"/>
              </a:ext>
            </a:extLst>
          </p:cNvPr>
          <p:cNvPicPr>
            <a:picLocks noChangeAspect="1"/>
          </p:cNvPicPr>
          <p:nvPr/>
        </p:nvPicPr>
        <p:blipFill>
          <a:blip r:embed="rId4"/>
          <a:stretch>
            <a:fillRect/>
          </a:stretch>
        </p:blipFill>
        <p:spPr>
          <a:xfrm>
            <a:off x="6894172" y="3936529"/>
            <a:ext cx="4170025" cy="1743607"/>
          </a:xfrm>
          <a:prstGeom prst="rect">
            <a:avLst/>
          </a:prstGeom>
        </p:spPr>
      </p:pic>
      <p:sp>
        <p:nvSpPr>
          <p:cNvPr id="24" name="Прямоугольник 23">
            <a:extLst>
              <a:ext uri="{FF2B5EF4-FFF2-40B4-BE49-F238E27FC236}">
                <a16:creationId xmlns:a16="http://schemas.microsoft.com/office/drawing/2014/main" id="{1E53D865-BDE2-4C7D-A296-6A95517350E8}"/>
              </a:ext>
            </a:extLst>
          </p:cNvPr>
          <p:cNvSpPr/>
          <p:nvPr/>
        </p:nvSpPr>
        <p:spPr>
          <a:xfrm>
            <a:off x="1432053" y="3833892"/>
            <a:ext cx="606256" cy="1107996"/>
          </a:xfrm>
          <a:prstGeom prst="rect">
            <a:avLst/>
          </a:prstGeom>
        </p:spPr>
        <p:txBody>
          <a:bodyPr wrap="none">
            <a:spAutoFit/>
          </a:bodyPr>
          <a:lstStyle/>
          <a:p>
            <a:r>
              <a:rPr lang="ru-RU" sz="6600" dirty="0">
                <a:solidFill>
                  <a:schemeClr val="bg1"/>
                </a:solidFill>
              </a:rPr>
              <a:t>+</a:t>
            </a:r>
            <a:endParaRPr lang="ru-RU" sz="6600" dirty="0"/>
          </a:p>
        </p:txBody>
      </p:sp>
      <p:sp>
        <p:nvSpPr>
          <p:cNvPr id="25" name="Прямоугольник 24">
            <a:extLst>
              <a:ext uri="{FF2B5EF4-FFF2-40B4-BE49-F238E27FC236}">
                <a16:creationId xmlns:a16="http://schemas.microsoft.com/office/drawing/2014/main" id="{E1103A2F-5CBF-4CDB-943B-3706A85B6559}"/>
              </a:ext>
            </a:extLst>
          </p:cNvPr>
          <p:cNvSpPr/>
          <p:nvPr/>
        </p:nvSpPr>
        <p:spPr>
          <a:xfrm>
            <a:off x="1600738" y="2699109"/>
            <a:ext cx="606256" cy="1107996"/>
          </a:xfrm>
          <a:prstGeom prst="rect">
            <a:avLst/>
          </a:prstGeom>
        </p:spPr>
        <p:txBody>
          <a:bodyPr wrap="none">
            <a:spAutoFit/>
          </a:bodyPr>
          <a:lstStyle/>
          <a:p>
            <a:r>
              <a:rPr lang="ru-RU" sz="6600" dirty="0">
                <a:solidFill>
                  <a:schemeClr val="bg1"/>
                </a:solidFill>
              </a:rPr>
              <a:t>+</a:t>
            </a:r>
            <a:endParaRPr lang="ru-RU" sz="6600" dirty="0"/>
          </a:p>
        </p:txBody>
      </p:sp>
      <p:sp>
        <p:nvSpPr>
          <p:cNvPr id="26" name="Прямоугольник 25">
            <a:extLst>
              <a:ext uri="{FF2B5EF4-FFF2-40B4-BE49-F238E27FC236}">
                <a16:creationId xmlns:a16="http://schemas.microsoft.com/office/drawing/2014/main" id="{585602E6-7973-4A4F-BCBC-3599E41456D2}"/>
              </a:ext>
            </a:extLst>
          </p:cNvPr>
          <p:cNvSpPr/>
          <p:nvPr/>
        </p:nvSpPr>
        <p:spPr>
          <a:xfrm>
            <a:off x="6648752" y="1693930"/>
            <a:ext cx="606256" cy="1107996"/>
          </a:xfrm>
          <a:prstGeom prst="rect">
            <a:avLst/>
          </a:prstGeom>
        </p:spPr>
        <p:txBody>
          <a:bodyPr wrap="none">
            <a:spAutoFit/>
          </a:bodyPr>
          <a:lstStyle/>
          <a:p>
            <a:r>
              <a:rPr lang="en-US" sz="6600" dirty="0">
                <a:solidFill>
                  <a:schemeClr val="bg1"/>
                </a:solidFill>
              </a:rPr>
              <a:t>+</a:t>
            </a:r>
            <a:endParaRPr lang="ru-RU" sz="6600" dirty="0"/>
          </a:p>
        </p:txBody>
      </p:sp>
      <p:sp>
        <p:nvSpPr>
          <p:cNvPr id="27" name="Прямоугольник 26">
            <a:extLst>
              <a:ext uri="{FF2B5EF4-FFF2-40B4-BE49-F238E27FC236}">
                <a16:creationId xmlns:a16="http://schemas.microsoft.com/office/drawing/2014/main" id="{9DB2E705-E672-4B47-9754-2BEC869A0745}"/>
              </a:ext>
            </a:extLst>
          </p:cNvPr>
          <p:cNvSpPr/>
          <p:nvPr/>
        </p:nvSpPr>
        <p:spPr>
          <a:xfrm>
            <a:off x="6831056" y="3977335"/>
            <a:ext cx="606256" cy="1107996"/>
          </a:xfrm>
          <a:prstGeom prst="rect">
            <a:avLst/>
          </a:prstGeom>
        </p:spPr>
        <p:txBody>
          <a:bodyPr wrap="none">
            <a:spAutoFit/>
          </a:bodyPr>
          <a:lstStyle/>
          <a:p>
            <a:r>
              <a:rPr lang="en-US" sz="6600" dirty="0">
                <a:solidFill>
                  <a:schemeClr val="bg1"/>
                </a:solidFill>
              </a:rPr>
              <a:t>+</a:t>
            </a:r>
            <a:endParaRPr lang="ru-RU" sz="6600" dirty="0"/>
          </a:p>
        </p:txBody>
      </p:sp>
      <p:sp>
        <p:nvSpPr>
          <p:cNvPr id="7" name="Прямоугольник 6">
            <a:extLst>
              <a:ext uri="{FF2B5EF4-FFF2-40B4-BE49-F238E27FC236}">
                <a16:creationId xmlns:a16="http://schemas.microsoft.com/office/drawing/2014/main" id="{E6F4FC9B-5F29-428C-8D29-DC458F396CF8}"/>
              </a:ext>
            </a:extLst>
          </p:cNvPr>
          <p:cNvSpPr/>
          <p:nvPr/>
        </p:nvSpPr>
        <p:spPr>
          <a:xfrm>
            <a:off x="952666" y="2266328"/>
            <a:ext cx="1800200" cy="78809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9" name="Прямоугольник 28">
            <a:extLst>
              <a:ext uri="{FF2B5EF4-FFF2-40B4-BE49-F238E27FC236}">
                <a16:creationId xmlns:a16="http://schemas.microsoft.com/office/drawing/2014/main" id="{4A2746C6-C8F7-4ED2-816F-B19EE99ECC5C}"/>
              </a:ext>
            </a:extLst>
          </p:cNvPr>
          <p:cNvSpPr/>
          <p:nvPr/>
        </p:nvSpPr>
        <p:spPr>
          <a:xfrm>
            <a:off x="1922893" y="3677574"/>
            <a:ext cx="829261" cy="31948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Прямоугольник 29">
            <a:extLst>
              <a:ext uri="{FF2B5EF4-FFF2-40B4-BE49-F238E27FC236}">
                <a16:creationId xmlns:a16="http://schemas.microsoft.com/office/drawing/2014/main" id="{73ACAC6E-D3B6-4182-82A5-53995DA622ED}"/>
              </a:ext>
            </a:extLst>
          </p:cNvPr>
          <p:cNvSpPr/>
          <p:nvPr/>
        </p:nvSpPr>
        <p:spPr>
          <a:xfrm>
            <a:off x="1167167" y="4775366"/>
            <a:ext cx="1584987" cy="70360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Прямоугольник 30">
            <a:extLst>
              <a:ext uri="{FF2B5EF4-FFF2-40B4-BE49-F238E27FC236}">
                <a16:creationId xmlns:a16="http://schemas.microsoft.com/office/drawing/2014/main" id="{CF721CCE-7124-4B80-B42E-BCCF7F678BEF}"/>
              </a:ext>
            </a:extLst>
          </p:cNvPr>
          <p:cNvSpPr/>
          <p:nvPr/>
        </p:nvSpPr>
        <p:spPr>
          <a:xfrm>
            <a:off x="8979184" y="3009073"/>
            <a:ext cx="2788293" cy="91398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Прямоугольник 31">
            <a:extLst>
              <a:ext uri="{FF2B5EF4-FFF2-40B4-BE49-F238E27FC236}">
                <a16:creationId xmlns:a16="http://schemas.microsoft.com/office/drawing/2014/main" id="{EFFF3C88-80AE-4DC5-8895-49532F2EAEC4}"/>
              </a:ext>
            </a:extLst>
          </p:cNvPr>
          <p:cNvSpPr/>
          <p:nvPr/>
        </p:nvSpPr>
        <p:spPr>
          <a:xfrm>
            <a:off x="8954396" y="4952556"/>
            <a:ext cx="2157712" cy="77408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Символ &quot;Запрещено&quot; 18">
            <a:extLst>
              <a:ext uri="{FF2B5EF4-FFF2-40B4-BE49-F238E27FC236}">
                <a16:creationId xmlns:a16="http://schemas.microsoft.com/office/drawing/2014/main" id="{E82E0E33-DF93-4B1B-8D76-DD7C66F0CE30}"/>
              </a:ext>
            </a:extLst>
          </p:cNvPr>
          <p:cNvSpPr/>
          <p:nvPr/>
        </p:nvSpPr>
        <p:spPr>
          <a:xfrm>
            <a:off x="1047527" y="1241869"/>
            <a:ext cx="4598207" cy="4174807"/>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19431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24" grpId="0"/>
      <p:bldP spid="25" grpId="0"/>
      <p:bldP spid="26" grpId="0"/>
      <p:bldP spid="27" grpId="0"/>
      <p:bldP spid="7" grpId="0" animBg="1"/>
      <p:bldP spid="29" grpId="0" animBg="1"/>
      <p:bldP spid="30" grpId="0" animBg="1"/>
      <p:bldP spid="31" grpId="0" animBg="1"/>
      <p:bldP spid="32"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29741" y="6475125"/>
            <a:ext cx="962260" cy="411230"/>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069" y="0"/>
            <a:ext cx="1900907" cy="120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4616" y="138599"/>
            <a:ext cx="316434" cy="523220"/>
          </a:xfrm>
          <a:prstGeom prst="rect">
            <a:avLst/>
          </a:prstGeom>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Заголовок 3">
            <a:extLst>
              <a:ext uri="{FF2B5EF4-FFF2-40B4-BE49-F238E27FC236}">
                <a16:creationId xmlns:a16="http://schemas.microsoft.com/office/drawing/2014/main" id="{636E63F3-279C-4C70-B38E-F9DF66614F8E}"/>
              </a:ext>
            </a:extLst>
          </p:cNvPr>
          <p:cNvSpPr>
            <a:spLocks noGrp="1"/>
          </p:cNvSpPr>
          <p:nvPr>
            <p:ph type="title"/>
          </p:nvPr>
        </p:nvSpPr>
        <p:spPr>
          <a:xfrm>
            <a:off x="449156" y="0"/>
            <a:ext cx="11039926" cy="937879"/>
          </a:xfrm>
        </p:spPr>
        <p:txBody>
          <a:bodyPr>
            <a:normAutofit/>
          </a:bodyPr>
          <a:lstStyle/>
          <a:p>
            <a:r>
              <a:rPr lang="en-US" sz="3200" b="1" dirty="0">
                <a:solidFill>
                  <a:schemeClr val="bg1"/>
                </a:solidFill>
                <a:latin typeface="Verdana" panose="020B0604030504040204" pitchFamily="34" charset="0"/>
                <a:ea typeface="Verdana" panose="020B0604030504040204" pitchFamily="34" charset="0"/>
              </a:rPr>
              <a:t>AdaBoost</a:t>
            </a:r>
            <a:endParaRPr lang="ru-RU" sz="3200" dirty="0"/>
          </a:p>
        </p:txBody>
      </p:sp>
      <p:pic>
        <p:nvPicPr>
          <p:cNvPr id="2" name="Рисунок 1">
            <a:extLst>
              <a:ext uri="{FF2B5EF4-FFF2-40B4-BE49-F238E27FC236}">
                <a16:creationId xmlns:a16="http://schemas.microsoft.com/office/drawing/2014/main" id="{77F739F5-8D93-4182-B598-631A287004E9}"/>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631504" y="1791066"/>
            <a:ext cx="8422382" cy="4457748"/>
          </a:xfrm>
          <a:prstGeom prst="rect">
            <a:avLst/>
          </a:prstGeom>
        </p:spPr>
      </p:pic>
    </p:spTree>
    <p:extLst>
      <p:ext uri="{BB962C8B-B14F-4D97-AF65-F5344CB8AC3E}">
        <p14:creationId xmlns:p14="http://schemas.microsoft.com/office/powerpoint/2010/main" val="425635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Прямоугольник 8">
            <a:extLst>
              <a:ext uri="{FF2B5EF4-FFF2-40B4-BE49-F238E27FC236}">
                <a16:creationId xmlns:a16="http://schemas.microsoft.com/office/drawing/2014/main" id="{9E97AF14-B79D-4D99-8FC5-B9EA9E9DF2FD}"/>
              </a:ext>
            </a:extLst>
          </p:cNvPr>
          <p:cNvSpPr/>
          <p:nvPr/>
        </p:nvSpPr>
        <p:spPr>
          <a:xfrm>
            <a:off x="338810" y="4057006"/>
            <a:ext cx="4793300" cy="461665"/>
          </a:xfrm>
          <a:prstGeom prst="rect">
            <a:avLst/>
          </a:prstGeom>
        </p:spPr>
        <p:txBody>
          <a:bodyPr wrap="none">
            <a:spAutoFit/>
          </a:bodyPr>
          <a:lstStyle/>
          <a:p>
            <a:r>
              <a:rPr lang="en-US" sz="2400" dirty="0">
                <a:solidFill>
                  <a:srgbClr val="D4D4D4"/>
                </a:solidFill>
                <a:latin typeface="Courier New" panose="02070309020205020404" pitchFamily="49" charset="0"/>
              </a:rPr>
              <a:t>ABC</a:t>
            </a:r>
            <a:r>
              <a:rPr lang="fr-FR" sz="2400" dirty="0">
                <a:solidFill>
                  <a:srgbClr val="D4D4D4"/>
                </a:solidFill>
                <a:latin typeface="Courier New" panose="02070309020205020404" pitchFamily="49" charset="0"/>
              </a:rPr>
              <a:t>.fit</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X_train</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 y_train</a:t>
            </a:r>
            <a:r>
              <a:rPr lang="fr-FR" sz="2400" dirty="0">
                <a:solidFill>
                  <a:srgbClr val="DCDCDC"/>
                </a:solidFill>
                <a:latin typeface="Courier New" panose="02070309020205020404" pitchFamily="49" charset="0"/>
              </a:rPr>
              <a:t>)</a:t>
            </a:r>
            <a:endParaRPr lang="fr-FR" sz="2400" b="0" dirty="0">
              <a:solidFill>
                <a:srgbClr val="D4D4D4"/>
              </a:solidFill>
              <a:effectLst/>
              <a:latin typeface="Courier New" panose="02070309020205020404" pitchFamily="49" charset="0"/>
            </a:endParaRPr>
          </a:p>
        </p:txBody>
      </p:sp>
      <p:sp>
        <p:nvSpPr>
          <p:cNvPr id="10" name="Прямоугольник 9">
            <a:extLst>
              <a:ext uri="{FF2B5EF4-FFF2-40B4-BE49-F238E27FC236}">
                <a16:creationId xmlns:a16="http://schemas.microsoft.com/office/drawing/2014/main" id="{0E907D01-E320-4B4F-BE5E-F41FBAE2817C}"/>
              </a:ext>
            </a:extLst>
          </p:cNvPr>
          <p:cNvSpPr/>
          <p:nvPr/>
        </p:nvSpPr>
        <p:spPr>
          <a:xfrm>
            <a:off x="338810" y="4635448"/>
            <a:ext cx="5899372" cy="461665"/>
          </a:xfrm>
          <a:prstGeom prst="rect">
            <a:avLst/>
          </a:prstGeom>
        </p:spPr>
        <p:txBody>
          <a:bodyPr wrap="none">
            <a:spAutoFit/>
          </a:bodyPr>
          <a:lstStyle/>
          <a:p>
            <a:r>
              <a:rPr lang="en-US" sz="2400" dirty="0" err="1">
                <a:solidFill>
                  <a:srgbClr val="D4D4D4"/>
                </a:solidFill>
                <a:latin typeface="Courier New" panose="02070309020205020404" pitchFamily="49" charset="0"/>
              </a:rPr>
              <a:t>y_predict</a:t>
            </a:r>
            <a:r>
              <a:rPr lang="en-US" sz="2400" dirty="0">
                <a:solidFill>
                  <a:srgbClr val="D4D4D4"/>
                </a:solidFill>
                <a:latin typeface="Courier New" panose="02070309020205020404" pitchFamily="49" charset="0"/>
              </a:rPr>
              <a:t> = </a:t>
            </a:r>
            <a:r>
              <a:rPr lang="en-US" sz="2400" dirty="0" err="1">
                <a:solidFill>
                  <a:srgbClr val="D4D4D4"/>
                </a:solidFill>
                <a:latin typeface="Courier New" panose="02070309020205020404" pitchFamily="49" charset="0"/>
              </a:rPr>
              <a:t>ABC.predict</a:t>
            </a:r>
            <a:r>
              <a:rPr lang="en-US" sz="2400" dirty="0">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X_test</a:t>
            </a:r>
            <a:r>
              <a:rPr lang="en-US" sz="2400" dirty="0">
                <a:solidFill>
                  <a:srgbClr val="DCDCDC"/>
                </a:solidFill>
                <a:latin typeface="Courier New" panose="02070309020205020404" pitchFamily="49" charset="0"/>
              </a:rPr>
              <a:t>)</a:t>
            </a:r>
            <a:endParaRPr lang="en-US" sz="2400" b="0" dirty="0">
              <a:solidFill>
                <a:srgbClr val="D4D4D4"/>
              </a:solidFill>
              <a:effectLst/>
              <a:latin typeface="Courier New" panose="02070309020205020404" pitchFamily="49" charset="0"/>
            </a:endParaRPr>
          </a:p>
        </p:txBody>
      </p:sp>
      <p:sp>
        <p:nvSpPr>
          <p:cNvPr id="19" name="Заголовок 1">
            <a:extLst>
              <a:ext uri="{FF2B5EF4-FFF2-40B4-BE49-F238E27FC236}">
                <a16:creationId xmlns:a16="http://schemas.microsoft.com/office/drawing/2014/main" id="{E6ADAC35-B56A-4779-8BFB-DCA64004F35B}"/>
              </a:ext>
            </a:extLst>
          </p:cNvPr>
          <p:cNvSpPr txBox="1">
            <a:spLocks/>
          </p:cNvSpPr>
          <p:nvPr/>
        </p:nvSpPr>
        <p:spPr>
          <a:xfrm>
            <a:off x="1881698" y="17017"/>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latin typeface="Verdana" panose="020B0604030504040204" pitchFamily="34" charset="0"/>
                <a:ea typeface="Verdana" panose="020B0604030504040204" pitchFamily="34" charset="0"/>
              </a:rPr>
              <a:t>AdaBoost </a:t>
            </a:r>
            <a:r>
              <a:rPr lang="ru-RU" sz="3200" b="1" dirty="0">
                <a:solidFill>
                  <a:schemeClr val="bg1"/>
                </a:solidFill>
                <a:latin typeface="Verdana" panose="020B0604030504040204" pitchFamily="34" charset="0"/>
                <a:ea typeface="Verdana" panose="020B0604030504040204" pitchFamily="34" charset="0"/>
              </a:rPr>
              <a:t>Классификация</a:t>
            </a:r>
            <a:endParaRPr lang="ru-RU" sz="3200" dirty="0">
              <a:solidFill>
                <a:schemeClr val="bg1"/>
              </a:solidFill>
              <a:latin typeface="Verdana" panose="020B0604030504040204" pitchFamily="34" charset="0"/>
              <a:ea typeface="Verdana" panose="020B0604030504040204" pitchFamily="34" charset="0"/>
            </a:endParaRPr>
          </a:p>
        </p:txBody>
      </p:sp>
      <p:sp>
        <p:nvSpPr>
          <p:cNvPr id="20" name="Прямоугольник 19">
            <a:extLst>
              <a:ext uri="{FF2B5EF4-FFF2-40B4-BE49-F238E27FC236}">
                <a16:creationId xmlns:a16="http://schemas.microsoft.com/office/drawing/2014/main" id="{FF78BCF2-EFA6-4A2E-9F56-F8ECCFD4DEF3}"/>
              </a:ext>
            </a:extLst>
          </p:cNvPr>
          <p:cNvSpPr/>
          <p:nvPr/>
        </p:nvSpPr>
        <p:spPr>
          <a:xfrm>
            <a:off x="4151784" y="1129247"/>
            <a:ext cx="3624710" cy="461665"/>
          </a:xfrm>
          <a:prstGeom prst="rect">
            <a:avLst/>
          </a:prstGeom>
        </p:spPr>
        <p:txBody>
          <a:bodyPr wrap="none">
            <a:spAutoFit/>
          </a:bodyPr>
          <a:lstStyle/>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Реализация </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Python</a:t>
            </a:r>
          </a:p>
        </p:txBody>
      </p:sp>
      <p:sp>
        <p:nvSpPr>
          <p:cNvPr id="3" name="Прямоугольник 2">
            <a:extLst>
              <a:ext uri="{FF2B5EF4-FFF2-40B4-BE49-F238E27FC236}">
                <a16:creationId xmlns:a16="http://schemas.microsoft.com/office/drawing/2014/main" id="{70D2C447-4FFB-4052-A0A8-06CC46BE6B02}"/>
              </a:ext>
            </a:extLst>
          </p:cNvPr>
          <p:cNvSpPr/>
          <p:nvPr/>
        </p:nvSpPr>
        <p:spPr>
          <a:xfrm>
            <a:off x="342948" y="1928011"/>
            <a:ext cx="9211772" cy="461665"/>
          </a:xfrm>
          <a:prstGeom prst="rect">
            <a:avLst/>
          </a:prstGeom>
        </p:spPr>
        <p:txBody>
          <a:bodyPr wrap="square">
            <a:spAutoFit/>
          </a:bodyPr>
          <a:lstStyle/>
          <a:p>
            <a:r>
              <a:rPr lang="tr-TR" sz="2400" dirty="0">
                <a:solidFill>
                  <a:srgbClr val="C586C0"/>
                </a:solidFill>
                <a:latin typeface="Courier New" panose="02070309020205020404" pitchFamily="49" charset="0"/>
              </a:rPr>
              <a:t>from</a:t>
            </a:r>
            <a:r>
              <a:rPr lang="tr-TR" sz="2400" dirty="0">
                <a:solidFill>
                  <a:srgbClr val="D4D4D4"/>
                </a:solidFill>
                <a:latin typeface="Courier New" panose="02070309020205020404" pitchFamily="49" charset="0"/>
              </a:rPr>
              <a:t> sklearn.ensemble </a:t>
            </a:r>
            <a:r>
              <a:rPr lang="tr-TR" sz="2400" dirty="0">
                <a:solidFill>
                  <a:srgbClr val="C586C0"/>
                </a:solidFill>
                <a:latin typeface="Courier New" panose="02070309020205020404" pitchFamily="49" charset="0"/>
              </a:rPr>
              <a:t>import</a:t>
            </a:r>
            <a:r>
              <a:rPr lang="tr-TR" sz="2400" dirty="0">
                <a:solidFill>
                  <a:srgbClr val="D4D4D4"/>
                </a:solidFill>
                <a:latin typeface="Courier New" panose="02070309020205020404" pitchFamily="49" charset="0"/>
              </a:rPr>
              <a:t> AdaBoostClassifier</a:t>
            </a:r>
            <a:endParaRPr lang="tr-TR" sz="2400" b="0" dirty="0">
              <a:solidFill>
                <a:srgbClr val="D4D4D4"/>
              </a:solidFill>
              <a:effectLst/>
              <a:latin typeface="Courier New" panose="02070309020205020404" pitchFamily="49" charset="0"/>
            </a:endParaRPr>
          </a:p>
        </p:txBody>
      </p:sp>
      <p:sp>
        <p:nvSpPr>
          <p:cNvPr id="4" name="Прямоугольник 3">
            <a:extLst>
              <a:ext uri="{FF2B5EF4-FFF2-40B4-BE49-F238E27FC236}">
                <a16:creationId xmlns:a16="http://schemas.microsoft.com/office/drawing/2014/main" id="{0DB3C457-D132-4883-BB49-1785C535BE20}"/>
              </a:ext>
            </a:extLst>
          </p:cNvPr>
          <p:cNvSpPr/>
          <p:nvPr/>
        </p:nvSpPr>
        <p:spPr>
          <a:xfrm>
            <a:off x="392290" y="3030690"/>
            <a:ext cx="11531170" cy="830997"/>
          </a:xfrm>
          <a:prstGeom prst="rect">
            <a:avLst/>
          </a:prstGeom>
        </p:spPr>
        <p:txBody>
          <a:bodyPr wrap="square">
            <a:spAutoFit/>
          </a:bodyPr>
          <a:lstStyle/>
          <a:p>
            <a:r>
              <a:rPr lang="tr-TR" sz="2400" dirty="0">
                <a:solidFill>
                  <a:srgbClr val="D5D5D5"/>
                </a:solidFill>
                <a:latin typeface="Courier New" panose="02070309020205020404" pitchFamily="49" charset="0"/>
              </a:rPr>
              <a:t>AdaBoostClassifier(algorithm='SAMME.R', base_estimator=None, learning_rate=1.0, n_estimators=50, random_state=None)</a:t>
            </a:r>
            <a:endParaRPr lang="ru-RU" sz="2400" dirty="0"/>
          </a:p>
        </p:txBody>
      </p:sp>
      <p:sp>
        <p:nvSpPr>
          <p:cNvPr id="5" name="Прямоугольник 4">
            <a:extLst>
              <a:ext uri="{FF2B5EF4-FFF2-40B4-BE49-F238E27FC236}">
                <a16:creationId xmlns:a16="http://schemas.microsoft.com/office/drawing/2014/main" id="{A81531E1-3559-400F-9C8A-C30D4E7CC182}"/>
              </a:ext>
            </a:extLst>
          </p:cNvPr>
          <p:cNvSpPr/>
          <p:nvPr/>
        </p:nvSpPr>
        <p:spPr>
          <a:xfrm>
            <a:off x="374013" y="2489175"/>
            <a:ext cx="4977645" cy="461665"/>
          </a:xfrm>
          <a:prstGeom prst="rect">
            <a:avLst/>
          </a:prstGeom>
        </p:spPr>
        <p:txBody>
          <a:bodyPr wrap="none">
            <a:spAutoFit/>
          </a:bodyPr>
          <a:lstStyle/>
          <a:p>
            <a:r>
              <a:rPr lang="tr-TR" sz="2400" dirty="0">
                <a:solidFill>
                  <a:srgbClr val="D4D4D4"/>
                </a:solidFill>
                <a:latin typeface="Courier New" panose="02070309020205020404" pitchFamily="49" charset="0"/>
              </a:rPr>
              <a:t>ABC = AdaBoostClassifier</a:t>
            </a:r>
            <a:r>
              <a:rPr lang="tr-TR" sz="2400" dirty="0">
                <a:solidFill>
                  <a:srgbClr val="DCDCDC"/>
                </a:solidFill>
                <a:latin typeface="Courier New" panose="02070309020205020404" pitchFamily="49" charset="0"/>
              </a:rPr>
              <a:t>()</a:t>
            </a:r>
            <a:endParaRPr lang="tr-TR" sz="2400" b="0" dirty="0">
              <a:solidFill>
                <a:srgbClr val="D4D4D4"/>
              </a:solidFill>
              <a:effectLst/>
              <a:latin typeface="Courier New" panose="02070309020205020404" pitchFamily="49" charset="0"/>
            </a:endParaRPr>
          </a:p>
        </p:txBody>
      </p:sp>
      <p:sp>
        <p:nvSpPr>
          <p:cNvPr id="6" name="Прямоугольник 5">
            <a:extLst>
              <a:ext uri="{FF2B5EF4-FFF2-40B4-BE49-F238E27FC236}">
                <a16:creationId xmlns:a16="http://schemas.microsoft.com/office/drawing/2014/main" id="{75B46458-DBF2-496A-975D-BFE194442D46}"/>
              </a:ext>
            </a:extLst>
          </p:cNvPr>
          <p:cNvSpPr/>
          <p:nvPr/>
        </p:nvSpPr>
        <p:spPr>
          <a:xfrm>
            <a:off x="338810" y="5325263"/>
            <a:ext cx="4608954" cy="461665"/>
          </a:xfrm>
          <a:prstGeom prst="rect">
            <a:avLst/>
          </a:prstGeom>
        </p:spPr>
        <p:txBody>
          <a:bodyPr wrap="none">
            <a:spAutoFit/>
          </a:bodyPr>
          <a:lstStyle/>
          <a:p>
            <a:r>
              <a:rPr lang="tr-TR" sz="2400" dirty="0">
                <a:solidFill>
                  <a:srgbClr val="D4D4D4"/>
                </a:solidFill>
                <a:latin typeface="Courier New" panose="02070309020205020404" pitchFamily="49" charset="0"/>
              </a:rPr>
              <a:t>ABC.feature_importances_</a:t>
            </a:r>
            <a:endParaRPr lang="tr-TR" sz="2400" b="0" dirty="0">
              <a:solidFill>
                <a:srgbClr val="D4D4D4"/>
              </a:solidFill>
              <a:effectLst/>
              <a:latin typeface="Courier New" panose="02070309020205020404" pitchFamily="49" charset="0"/>
            </a:endParaRPr>
          </a:p>
        </p:txBody>
      </p:sp>
      <p:sp>
        <p:nvSpPr>
          <p:cNvPr id="23" name="Прямоугольник 22">
            <a:extLst>
              <a:ext uri="{FF2B5EF4-FFF2-40B4-BE49-F238E27FC236}">
                <a16:creationId xmlns:a16="http://schemas.microsoft.com/office/drawing/2014/main" id="{49E6FA52-9C45-4AA7-81C4-23C9B459923E}"/>
              </a:ext>
            </a:extLst>
          </p:cNvPr>
          <p:cNvSpPr/>
          <p:nvPr/>
        </p:nvSpPr>
        <p:spPr>
          <a:xfrm>
            <a:off x="374013" y="6001335"/>
            <a:ext cx="4240263" cy="461665"/>
          </a:xfrm>
          <a:prstGeom prst="rect">
            <a:avLst/>
          </a:prstGeom>
        </p:spPr>
        <p:txBody>
          <a:bodyPr wrap="none">
            <a:spAutoFit/>
          </a:bodyPr>
          <a:lstStyle/>
          <a:p>
            <a:r>
              <a:rPr lang="tr-TR" sz="2400" dirty="0">
                <a:solidFill>
                  <a:srgbClr val="D4D4D4"/>
                </a:solidFill>
                <a:latin typeface="Courier New" panose="02070309020205020404" pitchFamily="49" charset="0"/>
              </a:rPr>
              <a:t>AB</a:t>
            </a:r>
            <a:r>
              <a:rPr lang="en-US" sz="2400" dirty="0">
                <a:solidFill>
                  <a:srgbClr val="D4D4D4"/>
                </a:solidFill>
                <a:latin typeface="Courier New" panose="02070309020205020404" pitchFamily="49" charset="0"/>
              </a:rPr>
              <a:t>C</a:t>
            </a:r>
            <a:r>
              <a:rPr lang="tr-TR" sz="2400" dirty="0">
                <a:solidFill>
                  <a:srgbClr val="D4D4D4"/>
                </a:solidFill>
                <a:latin typeface="Courier New" panose="02070309020205020404" pitchFamily="49" charset="0"/>
              </a:rPr>
              <a:t>.estimator_weights_</a:t>
            </a:r>
            <a:endParaRPr lang="tr-TR" sz="24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210729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Прямоугольник 8">
            <a:extLst>
              <a:ext uri="{FF2B5EF4-FFF2-40B4-BE49-F238E27FC236}">
                <a16:creationId xmlns:a16="http://schemas.microsoft.com/office/drawing/2014/main" id="{9E97AF14-B79D-4D99-8FC5-B9EA9E9DF2FD}"/>
              </a:ext>
            </a:extLst>
          </p:cNvPr>
          <p:cNvSpPr/>
          <p:nvPr/>
        </p:nvSpPr>
        <p:spPr>
          <a:xfrm>
            <a:off x="338810" y="4057006"/>
            <a:ext cx="4793300" cy="461665"/>
          </a:xfrm>
          <a:prstGeom prst="rect">
            <a:avLst/>
          </a:prstGeom>
        </p:spPr>
        <p:txBody>
          <a:bodyPr wrap="none">
            <a:spAutoFit/>
          </a:bodyPr>
          <a:lstStyle/>
          <a:p>
            <a:r>
              <a:rPr lang="en-US" sz="2400" dirty="0">
                <a:solidFill>
                  <a:srgbClr val="D4D4D4"/>
                </a:solidFill>
                <a:latin typeface="Courier New" panose="02070309020205020404" pitchFamily="49" charset="0"/>
              </a:rPr>
              <a:t>ABR</a:t>
            </a:r>
            <a:r>
              <a:rPr lang="fr-FR" sz="2400" dirty="0">
                <a:solidFill>
                  <a:srgbClr val="D4D4D4"/>
                </a:solidFill>
                <a:latin typeface="Courier New" panose="02070309020205020404" pitchFamily="49" charset="0"/>
              </a:rPr>
              <a:t>.fit</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X_train</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 y_train</a:t>
            </a:r>
            <a:r>
              <a:rPr lang="fr-FR" sz="2400" dirty="0">
                <a:solidFill>
                  <a:srgbClr val="DCDCDC"/>
                </a:solidFill>
                <a:latin typeface="Courier New" panose="02070309020205020404" pitchFamily="49" charset="0"/>
              </a:rPr>
              <a:t>)</a:t>
            </a:r>
            <a:endParaRPr lang="fr-FR" sz="2400" b="0" dirty="0">
              <a:solidFill>
                <a:srgbClr val="D4D4D4"/>
              </a:solidFill>
              <a:effectLst/>
              <a:latin typeface="Courier New" panose="02070309020205020404" pitchFamily="49" charset="0"/>
            </a:endParaRPr>
          </a:p>
        </p:txBody>
      </p:sp>
      <p:sp>
        <p:nvSpPr>
          <p:cNvPr id="10" name="Прямоугольник 9">
            <a:extLst>
              <a:ext uri="{FF2B5EF4-FFF2-40B4-BE49-F238E27FC236}">
                <a16:creationId xmlns:a16="http://schemas.microsoft.com/office/drawing/2014/main" id="{0E907D01-E320-4B4F-BE5E-F41FBAE2817C}"/>
              </a:ext>
            </a:extLst>
          </p:cNvPr>
          <p:cNvSpPr/>
          <p:nvPr/>
        </p:nvSpPr>
        <p:spPr>
          <a:xfrm>
            <a:off x="338810" y="4635448"/>
            <a:ext cx="5899372" cy="461665"/>
          </a:xfrm>
          <a:prstGeom prst="rect">
            <a:avLst/>
          </a:prstGeom>
        </p:spPr>
        <p:txBody>
          <a:bodyPr wrap="none">
            <a:spAutoFit/>
          </a:bodyPr>
          <a:lstStyle/>
          <a:p>
            <a:r>
              <a:rPr lang="en-US" sz="2400" dirty="0" err="1">
                <a:solidFill>
                  <a:srgbClr val="D4D4D4"/>
                </a:solidFill>
                <a:latin typeface="Courier New" panose="02070309020205020404" pitchFamily="49" charset="0"/>
              </a:rPr>
              <a:t>y_predict</a:t>
            </a:r>
            <a:r>
              <a:rPr lang="en-US" sz="2400" dirty="0">
                <a:solidFill>
                  <a:srgbClr val="D4D4D4"/>
                </a:solidFill>
                <a:latin typeface="Courier New" panose="02070309020205020404" pitchFamily="49" charset="0"/>
              </a:rPr>
              <a:t> = </a:t>
            </a:r>
            <a:r>
              <a:rPr lang="en-US" sz="2400" dirty="0" err="1">
                <a:solidFill>
                  <a:srgbClr val="D4D4D4"/>
                </a:solidFill>
                <a:latin typeface="Courier New" panose="02070309020205020404" pitchFamily="49" charset="0"/>
              </a:rPr>
              <a:t>ABR.predict</a:t>
            </a:r>
            <a:r>
              <a:rPr lang="en-US" sz="2400" dirty="0">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X_test</a:t>
            </a:r>
            <a:r>
              <a:rPr lang="en-US" sz="2400" dirty="0">
                <a:solidFill>
                  <a:srgbClr val="DCDCDC"/>
                </a:solidFill>
                <a:latin typeface="Courier New" panose="02070309020205020404" pitchFamily="49" charset="0"/>
              </a:rPr>
              <a:t>)</a:t>
            </a:r>
            <a:endParaRPr lang="en-US" sz="2400" b="0" dirty="0">
              <a:solidFill>
                <a:srgbClr val="D4D4D4"/>
              </a:solidFill>
              <a:effectLst/>
              <a:latin typeface="Courier New" panose="02070309020205020404" pitchFamily="49" charset="0"/>
            </a:endParaRPr>
          </a:p>
        </p:txBody>
      </p:sp>
      <p:sp>
        <p:nvSpPr>
          <p:cNvPr id="19" name="Заголовок 1">
            <a:extLst>
              <a:ext uri="{FF2B5EF4-FFF2-40B4-BE49-F238E27FC236}">
                <a16:creationId xmlns:a16="http://schemas.microsoft.com/office/drawing/2014/main" id="{E6ADAC35-B56A-4779-8BFB-DCA64004F35B}"/>
              </a:ext>
            </a:extLst>
          </p:cNvPr>
          <p:cNvSpPr txBox="1">
            <a:spLocks/>
          </p:cNvSpPr>
          <p:nvPr/>
        </p:nvSpPr>
        <p:spPr>
          <a:xfrm>
            <a:off x="1881698" y="873070"/>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3" name="Прямоугольник 2">
            <a:extLst>
              <a:ext uri="{FF2B5EF4-FFF2-40B4-BE49-F238E27FC236}">
                <a16:creationId xmlns:a16="http://schemas.microsoft.com/office/drawing/2014/main" id="{70D2C447-4FFB-4052-A0A8-06CC46BE6B02}"/>
              </a:ext>
            </a:extLst>
          </p:cNvPr>
          <p:cNvSpPr/>
          <p:nvPr/>
        </p:nvSpPr>
        <p:spPr>
          <a:xfrm>
            <a:off x="342948" y="1928011"/>
            <a:ext cx="9211772" cy="461665"/>
          </a:xfrm>
          <a:prstGeom prst="rect">
            <a:avLst/>
          </a:prstGeom>
        </p:spPr>
        <p:txBody>
          <a:bodyPr wrap="square">
            <a:spAutoFit/>
          </a:bodyPr>
          <a:lstStyle/>
          <a:p>
            <a:r>
              <a:rPr lang="tr-TR" sz="2400" dirty="0">
                <a:solidFill>
                  <a:srgbClr val="C586C0"/>
                </a:solidFill>
                <a:latin typeface="Courier New" panose="02070309020205020404" pitchFamily="49" charset="0"/>
              </a:rPr>
              <a:t>from</a:t>
            </a:r>
            <a:r>
              <a:rPr lang="tr-TR" sz="2400" dirty="0">
                <a:solidFill>
                  <a:srgbClr val="D4D4D4"/>
                </a:solidFill>
                <a:latin typeface="Courier New" panose="02070309020205020404" pitchFamily="49" charset="0"/>
              </a:rPr>
              <a:t> sklearn.ensemble </a:t>
            </a:r>
            <a:r>
              <a:rPr lang="tr-TR" sz="2400" dirty="0">
                <a:solidFill>
                  <a:srgbClr val="C586C0"/>
                </a:solidFill>
                <a:latin typeface="Courier New" panose="02070309020205020404" pitchFamily="49" charset="0"/>
              </a:rPr>
              <a:t>import</a:t>
            </a:r>
            <a:r>
              <a:rPr lang="tr-TR" sz="2400" dirty="0">
                <a:solidFill>
                  <a:srgbClr val="D4D4D4"/>
                </a:solidFill>
                <a:latin typeface="Courier New" panose="02070309020205020404" pitchFamily="49" charset="0"/>
              </a:rPr>
              <a:t> </a:t>
            </a:r>
            <a:r>
              <a:rPr lang="en-US" sz="2400" dirty="0">
                <a:solidFill>
                  <a:srgbClr val="D5D5D5"/>
                </a:solidFill>
                <a:latin typeface="Courier New" panose="02070309020205020404" pitchFamily="49" charset="0"/>
              </a:rPr>
              <a:t> </a:t>
            </a:r>
            <a:r>
              <a:rPr lang="en-US" sz="2400" dirty="0" err="1">
                <a:solidFill>
                  <a:srgbClr val="D5D5D5"/>
                </a:solidFill>
                <a:latin typeface="Courier New" panose="02070309020205020404" pitchFamily="49" charset="0"/>
              </a:rPr>
              <a:t>AdaBoostRegressor</a:t>
            </a:r>
            <a:endParaRPr lang="tr-TR" sz="2400" b="0" dirty="0">
              <a:solidFill>
                <a:srgbClr val="D4D4D4"/>
              </a:solidFill>
              <a:effectLst/>
              <a:latin typeface="Courier New" panose="02070309020205020404" pitchFamily="49" charset="0"/>
            </a:endParaRPr>
          </a:p>
        </p:txBody>
      </p:sp>
      <p:sp>
        <p:nvSpPr>
          <p:cNvPr id="4" name="Прямоугольник 3">
            <a:extLst>
              <a:ext uri="{FF2B5EF4-FFF2-40B4-BE49-F238E27FC236}">
                <a16:creationId xmlns:a16="http://schemas.microsoft.com/office/drawing/2014/main" id="{0DB3C457-D132-4883-BB49-1785C535BE20}"/>
              </a:ext>
            </a:extLst>
          </p:cNvPr>
          <p:cNvSpPr/>
          <p:nvPr/>
        </p:nvSpPr>
        <p:spPr>
          <a:xfrm>
            <a:off x="374013" y="3030690"/>
            <a:ext cx="11531170" cy="830997"/>
          </a:xfrm>
          <a:prstGeom prst="rect">
            <a:avLst/>
          </a:prstGeom>
        </p:spPr>
        <p:txBody>
          <a:bodyPr wrap="square">
            <a:spAutoFit/>
          </a:bodyPr>
          <a:lstStyle/>
          <a:p>
            <a:r>
              <a:rPr lang="en-US" sz="2400" dirty="0" err="1">
                <a:solidFill>
                  <a:srgbClr val="D5D5D5"/>
                </a:solidFill>
                <a:latin typeface="Courier New" panose="02070309020205020404" pitchFamily="49" charset="0"/>
              </a:rPr>
              <a:t>AdaBoostRegressor</a:t>
            </a:r>
            <a:r>
              <a:rPr lang="en-US" sz="2400" dirty="0">
                <a:solidFill>
                  <a:srgbClr val="D5D5D5"/>
                </a:solidFill>
                <a:latin typeface="Courier New" panose="02070309020205020404" pitchFamily="49" charset="0"/>
              </a:rPr>
              <a:t>(</a:t>
            </a:r>
            <a:r>
              <a:rPr lang="en-US" sz="2400" dirty="0" err="1">
                <a:solidFill>
                  <a:srgbClr val="D5D5D5"/>
                </a:solidFill>
                <a:latin typeface="Courier New" panose="02070309020205020404" pitchFamily="49" charset="0"/>
              </a:rPr>
              <a:t>base_estimator</a:t>
            </a:r>
            <a:r>
              <a:rPr lang="en-US" sz="2400" dirty="0">
                <a:solidFill>
                  <a:srgbClr val="D5D5D5"/>
                </a:solidFill>
                <a:latin typeface="Courier New" panose="02070309020205020404" pitchFamily="49" charset="0"/>
              </a:rPr>
              <a:t>=None, </a:t>
            </a:r>
            <a:r>
              <a:rPr lang="en-US" sz="2400" dirty="0" err="1">
                <a:solidFill>
                  <a:srgbClr val="D5D5D5"/>
                </a:solidFill>
                <a:latin typeface="Courier New" panose="02070309020205020404" pitchFamily="49" charset="0"/>
              </a:rPr>
              <a:t>learning_rate</a:t>
            </a:r>
            <a:r>
              <a:rPr lang="en-US" sz="2400" dirty="0">
                <a:solidFill>
                  <a:srgbClr val="D5D5D5"/>
                </a:solidFill>
                <a:latin typeface="Courier New" panose="02070309020205020404" pitchFamily="49" charset="0"/>
              </a:rPr>
              <a:t>=1.0, loss='linear’, </a:t>
            </a:r>
            <a:r>
              <a:rPr lang="en-US" sz="2400" dirty="0" err="1">
                <a:solidFill>
                  <a:srgbClr val="D5D5D5"/>
                </a:solidFill>
                <a:latin typeface="Courier New" panose="02070309020205020404" pitchFamily="49" charset="0"/>
              </a:rPr>
              <a:t>n_estimators</a:t>
            </a:r>
            <a:r>
              <a:rPr lang="en-US" sz="2400" dirty="0">
                <a:solidFill>
                  <a:srgbClr val="D5D5D5"/>
                </a:solidFill>
                <a:latin typeface="Courier New" panose="02070309020205020404" pitchFamily="49" charset="0"/>
              </a:rPr>
              <a:t>=50, </a:t>
            </a:r>
            <a:r>
              <a:rPr lang="en-US" sz="2400" dirty="0" err="1">
                <a:solidFill>
                  <a:srgbClr val="D5D5D5"/>
                </a:solidFill>
                <a:latin typeface="Courier New" panose="02070309020205020404" pitchFamily="49" charset="0"/>
              </a:rPr>
              <a:t>random_state</a:t>
            </a:r>
            <a:r>
              <a:rPr lang="en-US" sz="2400" dirty="0">
                <a:solidFill>
                  <a:srgbClr val="D5D5D5"/>
                </a:solidFill>
                <a:latin typeface="Courier New" panose="02070309020205020404" pitchFamily="49" charset="0"/>
              </a:rPr>
              <a:t>=None)</a:t>
            </a:r>
            <a:endParaRPr lang="ru-RU" sz="2400" dirty="0"/>
          </a:p>
        </p:txBody>
      </p:sp>
      <p:sp>
        <p:nvSpPr>
          <p:cNvPr id="5" name="Прямоугольник 4">
            <a:extLst>
              <a:ext uri="{FF2B5EF4-FFF2-40B4-BE49-F238E27FC236}">
                <a16:creationId xmlns:a16="http://schemas.microsoft.com/office/drawing/2014/main" id="{A81531E1-3559-400F-9C8A-C30D4E7CC182}"/>
              </a:ext>
            </a:extLst>
          </p:cNvPr>
          <p:cNvSpPr/>
          <p:nvPr/>
        </p:nvSpPr>
        <p:spPr>
          <a:xfrm>
            <a:off x="374013" y="2489175"/>
            <a:ext cx="4793300" cy="461665"/>
          </a:xfrm>
          <a:prstGeom prst="rect">
            <a:avLst/>
          </a:prstGeom>
        </p:spPr>
        <p:txBody>
          <a:bodyPr wrap="none">
            <a:spAutoFit/>
          </a:bodyPr>
          <a:lstStyle/>
          <a:p>
            <a:r>
              <a:rPr lang="tr-TR" sz="2400" dirty="0">
                <a:solidFill>
                  <a:srgbClr val="D4D4D4"/>
                </a:solidFill>
                <a:latin typeface="Courier New" panose="02070309020205020404" pitchFamily="49" charset="0"/>
              </a:rPr>
              <a:t>AB</a:t>
            </a:r>
            <a:r>
              <a:rPr lang="en-US" sz="2400" dirty="0">
                <a:solidFill>
                  <a:srgbClr val="D4D4D4"/>
                </a:solidFill>
                <a:latin typeface="Courier New" panose="02070309020205020404" pitchFamily="49" charset="0"/>
              </a:rPr>
              <a:t>R</a:t>
            </a:r>
            <a:r>
              <a:rPr lang="tr-TR" sz="2400" dirty="0">
                <a:solidFill>
                  <a:srgbClr val="D4D4D4"/>
                </a:solidFill>
                <a:latin typeface="Courier New" panose="02070309020205020404" pitchFamily="49" charset="0"/>
              </a:rPr>
              <a:t> = </a:t>
            </a:r>
            <a:r>
              <a:rPr lang="en-US" sz="2400" dirty="0" err="1">
                <a:solidFill>
                  <a:srgbClr val="D5D5D5"/>
                </a:solidFill>
                <a:latin typeface="Courier New" panose="02070309020205020404" pitchFamily="49" charset="0"/>
              </a:rPr>
              <a:t>AdaBoostRegressor</a:t>
            </a:r>
            <a:r>
              <a:rPr lang="tr-TR" sz="2400" dirty="0">
                <a:solidFill>
                  <a:srgbClr val="DCDCDC"/>
                </a:solidFill>
                <a:latin typeface="Courier New" panose="02070309020205020404" pitchFamily="49" charset="0"/>
              </a:rPr>
              <a:t>()</a:t>
            </a:r>
            <a:endParaRPr lang="tr-TR" sz="2400" b="0" dirty="0">
              <a:solidFill>
                <a:srgbClr val="D4D4D4"/>
              </a:solidFill>
              <a:effectLst/>
              <a:latin typeface="Courier New" panose="02070309020205020404" pitchFamily="49" charset="0"/>
            </a:endParaRPr>
          </a:p>
        </p:txBody>
      </p:sp>
      <p:sp>
        <p:nvSpPr>
          <p:cNvPr id="6" name="Прямоугольник 5">
            <a:extLst>
              <a:ext uri="{FF2B5EF4-FFF2-40B4-BE49-F238E27FC236}">
                <a16:creationId xmlns:a16="http://schemas.microsoft.com/office/drawing/2014/main" id="{75B46458-DBF2-496A-975D-BFE194442D46}"/>
              </a:ext>
            </a:extLst>
          </p:cNvPr>
          <p:cNvSpPr/>
          <p:nvPr/>
        </p:nvSpPr>
        <p:spPr>
          <a:xfrm>
            <a:off x="338810" y="5325263"/>
            <a:ext cx="4608954" cy="461665"/>
          </a:xfrm>
          <a:prstGeom prst="rect">
            <a:avLst/>
          </a:prstGeom>
        </p:spPr>
        <p:txBody>
          <a:bodyPr wrap="none">
            <a:spAutoFit/>
          </a:bodyPr>
          <a:lstStyle/>
          <a:p>
            <a:r>
              <a:rPr lang="tr-TR" sz="2400" dirty="0">
                <a:solidFill>
                  <a:srgbClr val="D4D4D4"/>
                </a:solidFill>
                <a:latin typeface="Courier New" panose="02070309020205020404" pitchFamily="49" charset="0"/>
              </a:rPr>
              <a:t>AB</a:t>
            </a:r>
            <a:r>
              <a:rPr lang="en-US" sz="2400" dirty="0">
                <a:solidFill>
                  <a:srgbClr val="D4D4D4"/>
                </a:solidFill>
                <a:latin typeface="Courier New" panose="02070309020205020404" pitchFamily="49" charset="0"/>
              </a:rPr>
              <a:t>R</a:t>
            </a:r>
            <a:r>
              <a:rPr lang="tr-TR" sz="2400" dirty="0">
                <a:solidFill>
                  <a:srgbClr val="D4D4D4"/>
                </a:solidFill>
                <a:latin typeface="Courier New" panose="02070309020205020404" pitchFamily="49" charset="0"/>
              </a:rPr>
              <a:t>.feature_importances_</a:t>
            </a:r>
            <a:endParaRPr lang="tr-TR" sz="2400" b="0" dirty="0">
              <a:solidFill>
                <a:srgbClr val="D4D4D4"/>
              </a:solidFill>
              <a:effectLst/>
              <a:latin typeface="Courier New" panose="02070309020205020404" pitchFamily="49" charset="0"/>
            </a:endParaRPr>
          </a:p>
        </p:txBody>
      </p:sp>
      <p:sp>
        <p:nvSpPr>
          <p:cNvPr id="16" name="Прямоугольник 15">
            <a:extLst>
              <a:ext uri="{FF2B5EF4-FFF2-40B4-BE49-F238E27FC236}">
                <a16:creationId xmlns:a16="http://schemas.microsoft.com/office/drawing/2014/main" id="{622EDB1D-1621-499A-A09F-BB98E99EF185}"/>
              </a:ext>
            </a:extLst>
          </p:cNvPr>
          <p:cNvSpPr/>
          <p:nvPr/>
        </p:nvSpPr>
        <p:spPr>
          <a:xfrm>
            <a:off x="374012" y="3382294"/>
            <a:ext cx="2481627" cy="44282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16">
            <a:extLst>
              <a:ext uri="{FF2B5EF4-FFF2-40B4-BE49-F238E27FC236}">
                <a16:creationId xmlns:a16="http://schemas.microsoft.com/office/drawing/2014/main" id="{B35A4A65-965C-40D4-B97F-C285374190B0}"/>
              </a:ext>
            </a:extLst>
          </p:cNvPr>
          <p:cNvSpPr/>
          <p:nvPr/>
        </p:nvSpPr>
        <p:spPr>
          <a:xfrm>
            <a:off x="374012" y="5955168"/>
            <a:ext cx="4240263" cy="461665"/>
          </a:xfrm>
          <a:prstGeom prst="rect">
            <a:avLst/>
          </a:prstGeom>
        </p:spPr>
        <p:txBody>
          <a:bodyPr wrap="none">
            <a:spAutoFit/>
          </a:bodyPr>
          <a:lstStyle/>
          <a:p>
            <a:r>
              <a:rPr lang="tr-TR" sz="2400" dirty="0">
                <a:solidFill>
                  <a:srgbClr val="D4D4D4"/>
                </a:solidFill>
                <a:latin typeface="Courier New" panose="02070309020205020404" pitchFamily="49" charset="0"/>
              </a:rPr>
              <a:t>ABR.estimator_weights_</a:t>
            </a:r>
            <a:endParaRPr lang="tr-TR" sz="2400" b="0" dirty="0">
              <a:solidFill>
                <a:srgbClr val="D4D4D4"/>
              </a:solidFill>
              <a:effectLst/>
              <a:latin typeface="Courier New" panose="02070309020205020404" pitchFamily="49" charset="0"/>
            </a:endParaRPr>
          </a:p>
        </p:txBody>
      </p:sp>
      <p:sp>
        <p:nvSpPr>
          <p:cNvPr id="2" name="Заголовок 1">
            <a:extLst>
              <a:ext uri="{FF2B5EF4-FFF2-40B4-BE49-F238E27FC236}">
                <a16:creationId xmlns:a16="http://schemas.microsoft.com/office/drawing/2014/main" id="{09A97986-52AA-CDFC-05D3-3B5822AA85F1}"/>
              </a:ext>
            </a:extLst>
          </p:cNvPr>
          <p:cNvSpPr txBox="1">
            <a:spLocks/>
          </p:cNvSpPr>
          <p:nvPr/>
        </p:nvSpPr>
        <p:spPr>
          <a:xfrm>
            <a:off x="1881698" y="17017"/>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latin typeface="Verdana" panose="020B0604030504040204" pitchFamily="34" charset="0"/>
                <a:ea typeface="Verdana" panose="020B0604030504040204" pitchFamily="34" charset="0"/>
              </a:rPr>
              <a:t>AdaBoost </a:t>
            </a:r>
            <a:r>
              <a:rPr lang="ru-RU" sz="3200" b="1" dirty="0">
                <a:solidFill>
                  <a:schemeClr val="bg1"/>
                </a:solidFill>
                <a:latin typeface="Verdana" panose="020B0604030504040204" pitchFamily="34" charset="0"/>
                <a:ea typeface="Verdana" panose="020B0604030504040204" pitchFamily="34" charset="0"/>
              </a:rPr>
              <a:t>Регрессия</a:t>
            </a:r>
            <a:endParaRPr lang="ru-RU" sz="3200" dirty="0">
              <a:solidFill>
                <a:schemeClr val="bg1"/>
              </a:solidFill>
              <a:latin typeface="Verdana" panose="020B0604030504040204" pitchFamily="34" charset="0"/>
              <a:ea typeface="Verdana" panose="020B0604030504040204" pitchFamily="34" charset="0"/>
            </a:endParaRPr>
          </a:p>
        </p:txBody>
      </p:sp>
      <p:sp>
        <p:nvSpPr>
          <p:cNvPr id="7" name="Прямоугольник 6">
            <a:extLst>
              <a:ext uri="{FF2B5EF4-FFF2-40B4-BE49-F238E27FC236}">
                <a16:creationId xmlns:a16="http://schemas.microsoft.com/office/drawing/2014/main" id="{779B63B3-EE0A-65A2-62A7-606C59A8F62A}"/>
              </a:ext>
            </a:extLst>
          </p:cNvPr>
          <p:cNvSpPr/>
          <p:nvPr/>
        </p:nvSpPr>
        <p:spPr>
          <a:xfrm>
            <a:off x="4151784" y="1129247"/>
            <a:ext cx="3624710" cy="461665"/>
          </a:xfrm>
          <a:prstGeom prst="rect">
            <a:avLst/>
          </a:prstGeom>
        </p:spPr>
        <p:txBody>
          <a:bodyPr wrap="none">
            <a:spAutoFit/>
          </a:bodyPr>
          <a:lstStyle/>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Реализация </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Python</a:t>
            </a:r>
          </a:p>
        </p:txBody>
      </p:sp>
    </p:spTree>
    <p:extLst>
      <p:ext uri="{BB962C8B-B14F-4D97-AF65-F5344CB8AC3E}">
        <p14:creationId xmlns:p14="http://schemas.microsoft.com/office/powerpoint/2010/main" val="277577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16</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dirty="0">
                <a:solidFill>
                  <a:schemeClr val="bg1"/>
                </a:solidFill>
                <a:latin typeface="Verdana" panose="020B0604030504040204" pitchFamily="34" charset="0"/>
                <a:ea typeface="Verdana" panose="020B0604030504040204" pitchFamily="34" charset="0"/>
              </a:rPr>
              <a:t>Viola Jones </a:t>
            </a:r>
            <a:endParaRPr lang="ru-RU" sz="3200"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1" name="Прямоугольник 20">
            <a:extLst>
              <a:ext uri="{FF2B5EF4-FFF2-40B4-BE49-F238E27FC236}">
                <a16:creationId xmlns:a16="http://schemas.microsoft.com/office/drawing/2014/main" id="{07DA0CA1-74EB-40CF-9E51-E165A13A71BD}"/>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Заголовок 1">
            <a:extLst>
              <a:ext uri="{FF2B5EF4-FFF2-40B4-BE49-F238E27FC236}">
                <a16:creationId xmlns:a16="http://schemas.microsoft.com/office/drawing/2014/main" id="{E7C54A35-195B-4975-A56D-732B75DA7B4B}"/>
              </a:ext>
            </a:extLst>
          </p:cNvPr>
          <p:cNvSpPr txBox="1">
            <a:spLocks/>
          </p:cNvSpPr>
          <p:nvPr/>
        </p:nvSpPr>
        <p:spPr>
          <a:xfrm>
            <a:off x="1690875" y="141173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11" name="TextBox 10">
            <a:extLst>
              <a:ext uri="{FF2B5EF4-FFF2-40B4-BE49-F238E27FC236}">
                <a16:creationId xmlns:a16="http://schemas.microsoft.com/office/drawing/2014/main" id="{DC7AB5D1-D9F7-4F23-851A-90126101199F}"/>
              </a:ext>
            </a:extLst>
          </p:cNvPr>
          <p:cNvSpPr txBox="1"/>
          <p:nvPr/>
        </p:nvSpPr>
        <p:spPr>
          <a:xfrm>
            <a:off x="752972" y="6151959"/>
            <a:ext cx="10861140"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Viola, Paul, and Michael Jones. "Robust real-time object detection." </a:t>
            </a:r>
            <a:r>
              <a:rPr lang="en-US" b="0" i="1" dirty="0">
                <a:solidFill>
                  <a:schemeClr val="bg1"/>
                </a:solidFill>
                <a:effectLst/>
                <a:latin typeface="Arial" panose="020B0604020202020204" pitchFamily="34" charset="0"/>
              </a:rPr>
              <a:t>International journal of computer vision</a:t>
            </a:r>
            <a:r>
              <a:rPr lang="en-US" b="0" i="0" dirty="0">
                <a:solidFill>
                  <a:schemeClr val="bg1"/>
                </a:solidFill>
                <a:effectLst/>
                <a:latin typeface="Arial" panose="020B0604020202020204" pitchFamily="34" charset="0"/>
              </a:rPr>
              <a:t> 4, no. 34-47 (2001): 4.</a:t>
            </a:r>
            <a:endParaRPr lang="ru-RU" dirty="0">
              <a:solidFill>
                <a:schemeClr val="bg1"/>
              </a:solidFill>
            </a:endParaRPr>
          </a:p>
        </p:txBody>
      </p:sp>
      <p:pic>
        <p:nvPicPr>
          <p:cNvPr id="13" name="Рисунок 12"/>
          <p:cNvPicPr>
            <a:picLocks noChangeAspect="1"/>
          </p:cNvPicPr>
          <p:nvPr/>
        </p:nvPicPr>
        <p:blipFill>
          <a:blip r:embed="rId4"/>
          <a:stretch>
            <a:fillRect/>
          </a:stretch>
        </p:blipFill>
        <p:spPr>
          <a:xfrm>
            <a:off x="292927" y="1196941"/>
            <a:ext cx="11565701" cy="4589680"/>
          </a:xfrm>
          <a:prstGeom prst="rect">
            <a:avLst/>
          </a:prstGeom>
        </p:spPr>
      </p:pic>
    </p:spTree>
    <p:extLst>
      <p:ext uri="{BB962C8B-B14F-4D97-AF65-F5344CB8AC3E}">
        <p14:creationId xmlns:p14="http://schemas.microsoft.com/office/powerpoint/2010/main" val="354882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17</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S.W.O.T.</a:t>
            </a:r>
            <a:endParaRPr lang="ru-RU" sz="3200" b="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1" name="Прямоугольник 20">
            <a:extLst>
              <a:ext uri="{FF2B5EF4-FFF2-40B4-BE49-F238E27FC236}">
                <a16:creationId xmlns:a16="http://schemas.microsoft.com/office/drawing/2014/main" id="{07DA0CA1-74EB-40CF-9E51-E165A13A71BD}"/>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Заголовок 1">
            <a:extLst>
              <a:ext uri="{FF2B5EF4-FFF2-40B4-BE49-F238E27FC236}">
                <a16:creationId xmlns:a16="http://schemas.microsoft.com/office/drawing/2014/main" id="{E7C54A35-195B-4975-A56D-732B75DA7B4B}"/>
              </a:ext>
            </a:extLst>
          </p:cNvPr>
          <p:cNvSpPr txBox="1">
            <a:spLocks/>
          </p:cNvSpPr>
          <p:nvPr/>
        </p:nvSpPr>
        <p:spPr>
          <a:xfrm>
            <a:off x="1690875" y="141173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3" name="Прямоугольник 2">
            <a:extLst>
              <a:ext uri="{FF2B5EF4-FFF2-40B4-BE49-F238E27FC236}">
                <a16:creationId xmlns:a16="http://schemas.microsoft.com/office/drawing/2014/main" id="{97D73AC8-7F68-BDC0-DC09-861C447E398E}"/>
              </a:ext>
            </a:extLst>
          </p:cNvPr>
          <p:cNvSpPr/>
          <p:nvPr/>
        </p:nvSpPr>
        <p:spPr>
          <a:xfrm>
            <a:off x="339790" y="1425213"/>
            <a:ext cx="11852210" cy="4893647"/>
          </a:xfrm>
          <a:prstGeom prst="rect">
            <a:avLst/>
          </a:prstGeom>
        </p:spPr>
        <p:txBody>
          <a:bodyPr wrap="square">
            <a:spAutoFit/>
          </a:bodyPr>
          <a:lstStyle/>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Сильные Стороны</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Универсальность</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Высокая скорость схождения </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Относительная простота понимания и визуализации</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Слабые Стороны</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Чувствительность к зашумленным данным и выбросам</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Возможности</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Осуществляет выбор признаков и имеет несколько </a:t>
            </a:r>
            <a:r>
              <a:rPr lang="ru-RU"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гиперпараметров</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для настройки</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Можно крутить разные базовые модели</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Трудности</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Неоптимальное решение</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Будет сходится пока не надоест</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 name="Заголовок 1">
            <a:extLst>
              <a:ext uri="{FF2B5EF4-FFF2-40B4-BE49-F238E27FC236}">
                <a16:creationId xmlns:a16="http://schemas.microsoft.com/office/drawing/2014/main" id="{17C4895B-2DD3-B9AC-B370-74CF74ED52CA}"/>
              </a:ext>
            </a:extLst>
          </p:cNvPr>
          <p:cNvSpPr txBox="1">
            <a:spLocks/>
          </p:cNvSpPr>
          <p:nvPr/>
        </p:nvSpPr>
        <p:spPr>
          <a:xfrm>
            <a:off x="1415480" y="763394"/>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solidFill>
                  <a:schemeClr val="bg1"/>
                </a:solidFill>
                <a:latin typeface="Verdana" panose="020B0604030504040204" pitchFamily="34" charset="0"/>
                <a:ea typeface="Verdana" panose="020B0604030504040204" pitchFamily="34" charset="0"/>
              </a:rPr>
              <a:t>( in co-op with </a:t>
            </a:r>
            <a:r>
              <a:rPr lang="en-US" sz="2800" dirty="0" err="1">
                <a:solidFill>
                  <a:schemeClr val="bg1"/>
                </a:solidFill>
                <a:latin typeface="Verdana" panose="020B0604030504040204" pitchFamily="34" charset="0"/>
                <a:ea typeface="Verdana" panose="020B0604030504040204" pitchFamily="34" charset="0"/>
              </a:rPr>
              <a:t>ChatGPT</a:t>
            </a:r>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82511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A764042A-EC52-463E-A7A7-164C646B1A2A}"/>
              </a:ext>
            </a:extLst>
          </p:cNvPr>
          <p:cNvSpPr/>
          <p:nvPr/>
        </p:nvSpPr>
        <p:spPr>
          <a:xfrm>
            <a:off x="884919" y="1700808"/>
            <a:ext cx="7632848" cy="4278094"/>
          </a:xfrm>
          <a:prstGeom prst="rect">
            <a:avLst/>
          </a:prstGeom>
        </p:spPr>
        <p:txBody>
          <a:bodyPr wrap="square">
            <a:spAutoFit/>
          </a:bodyPr>
          <a:lstStyle/>
          <a:p>
            <a:r>
              <a:rPr lang="ru-RU" sz="3200" b="1" dirty="0">
                <a:solidFill>
                  <a:schemeClr val="bg1"/>
                </a:solidFill>
                <a:latin typeface="Verdana" panose="020B0604030504040204" pitchFamily="34" charset="0"/>
                <a:ea typeface="Verdana" panose="020B0604030504040204" pitchFamily="34" charset="0"/>
              </a:rPr>
              <a:t>Ансамблевые Методы</a:t>
            </a:r>
          </a:p>
          <a:p>
            <a:endPar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a:t>
            </a:r>
            <a:r>
              <a:rPr lang="ru-RU" sz="3200" b="1" dirty="0" err="1">
                <a:solidFill>
                  <a:schemeClr val="bg1"/>
                </a:solidFill>
                <a:latin typeface="Verdana" panose="020B0604030504040204" pitchFamily="34" charset="0"/>
                <a:ea typeface="Verdana" panose="020B0604030504040204" pitchFamily="34" charset="0"/>
                <a:cs typeface="Verdana" panose="020B0604030504040204" pitchFamily="34" charset="0"/>
              </a:rPr>
              <a:t>бустинга</a:t>
            </a:r>
            <a:endPar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Градиентный </a:t>
            </a:r>
            <a:r>
              <a:rPr lang="ru-RU" sz="3200" dirty="0" err="1">
                <a:solidFill>
                  <a:schemeClr val="bg1"/>
                </a:solidFill>
                <a:latin typeface="Verdana" panose="020B0604030504040204" pitchFamily="34" charset="0"/>
                <a:ea typeface="Verdana" panose="020B0604030504040204" pitchFamily="34" charset="0"/>
                <a:cs typeface="Verdana" panose="020B0604030504040204" pitchFamily="34" charset="0"/>
              </a:rPr>
              <a:t>Бустинг</a:t>
            </a:r>
            <a:endPar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Методы усреднения </a:t>
            </a:r>
            <a:endParaRPr lang="en-US"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a:p>
            <a:endParaRPr lang="en-US"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Дичь для </a:t>
            </a:r>
            <a:r>
              <a:rPr lang="en-US" sz="3200" dirty="0" err="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Kaggle</a:t>
            </a:r>
            <a:r>
              <a:rPr lang="en-US"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endParaRPr lang="tr-TR" sz="3200"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 name="Заголовок 1">
            <a:extLst>
              <a:ext uri="{FF2B5EF4-FFF2-40B4-BE49-F238E27FC236}">
                <a16:creationId xmlns:a16="http://schemas.microsoft.com/office/drawing/2014/main" id="{11E3F2A8-4ABB-1287-37B3-0E1B37CE8ECA}"/>
              </a:ext>
            </a:extLst>
          </p:cNvPr>
          <p:cNvSpPr txBox="1">
            <a:spLocks/>
          </p:cNvSpPr>
          <p:nvPr/>
        </p:nvSpPr>
        <p:spPr>
          <a:xfrm>
            <a:off x="1919536" y="2847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Содержание</a:t>
            </a:r>
          </a:p>
        </p:txBody>
      </p:sp>
    </p:spTree>
    <p:extLst>
      <p:ext uri="{BB962C8B-B14F-4D97-AF65-F5344CB8AC3E}">
        <p14:creationId xmlns:p14="http://schemas.microsoft.com/office/powerpoint/2010/main" val="54281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Полилиния: фигура 51">
            <a:extLst>
              <a:ext uri="{FF2B5EF4-FFF2-40B4-BE49-F238E27FC236}">
                <a16:creationId xmlns:a16="http://schemas.microsoft.com/office/drawing/2014/main" id="{A77963EB-3E3E-4389-B55A-BBC598B5BBDD}"/>
              </a:ext>
            </a:extLst>
          </p:cNvPr>
          <p:cNvSpPr/>
          <p:nvPr/>
        </p:nvSpPr>
        <p:spPr>
          <a:xfrm>
            <a:off x="9352514" y="3011967"/>
            <a:ext cx="2885727" cy="1734579"/>
          </a:xfrm>
          <a:custGeom>
            <a:avLst/>
            <a:gdLst>
              <a:gd name="connsiteX0" fmla="*/ 0 w 5624623"/>
              <a:gd name="connsiteY0" fmla="*/ 1531823 h 3233248"/>
              <a:gd name="connsiteX1" fmla="*/ 1222744 w 5624623"/>
              <a:gd name="connsiteY1" fmla="*/ 3233032 h 3233248"/>
              <a:gd name="connsiteX2" fmla="*/ 2987749 w 5624623"/>
              <a:gd name="connsiteY2" fmla="*/ 1638148 h 3233248"/>
              <a:gd name="connsiteX3" fmla="*/ 4189228 w 5624623"/>
              <a:gd name="connsiteY3" fmla="*/ 734 h 3233248"/>
              <a:gd name="connsiteX4" fmla="*/ 5624623 w 5624623"/>
              <a:gd name="connsiteY4" fmla="*/ 1840167 h 3233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4623" h="3233248">
                <a:moveTo>
                  <a:pt x="0" y="1531823"/>
                </a:moveTo>
                <a:cubicBezTo>
                  <a:pt x="362393" y="2373567"/>
                  <a:pt x="724786" y="3215311"/>
                  <a:pt x="1222744" y="3233032"/>
                </a:cubicBezTo>
                <a:cubicBezTo>
                  <a:pt x="1720702" y="3250753"/>
                  <a:pt x="2493335" y="2176864"/>
                  <a:pt x="2987749" y="1638148"/>
                </a:cubicBezTo>
                <a:cubicBezTo>
                  <a:pt x="3482163" y="1099432"/>
                  <a:pt x="3749749" y="-32936"/>
                  <a:pt x="4189228" y="734"/>
                </a:cubicBezTo>
                <a:cubicBezTo>
                  <a:pt x="4628707" y="34404"/>
                  <a:pt x="5413744" y="1551316"/>
                  <a:pt x="5624623" y="1840167"/>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19</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Gradient Boosting : </a:t>
            </a:r>
            <a:r>
              <a:rPr lang="ru-RU" sz="3200" dirty="0">
                <a:solidFill>
                  <a:schemeClr val="bg1"/>
                </a:solidFill>
                <a:latin typeface="Verdana" panose="020B0604030504040204" pitchFamily="34" charset="0"/>
                <a:ea typeface="Verdana" panose="020B0604030504040204" pitchFamily="34" charset="0"/>
              </a:rPr>
              <a:t>Алгоритм</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16" name="Прямоугольник 15">
                <a:extLst>
                  <a:ext uri="{FF2B5EF4-FFF2-40B4-BE49-F238E27FC236}">
                    <a16:creationId xmlns:a16="http://schemas.microsoft.com/office/drawing/2014/main" id="{B5A4F6BB-DD0C-4363-9D89-7C1767F816D7}"/>
                  </a:ext>
                </a:extLst>
              </p:cNvPr>
              <p:cNvSpPr/>
              <p:nvPr/>
            </p:nvSpPr>
            <p:spPr>
              <a:xfrm>
                <a:off x="315851" y="1349731"/>
                <a:ext cx="8692444" cy="648191"/>
              </a:xfrm>
              <a:prstGeom prst="rect">
                <a:avLst/>
              </a:prstGeom>
            </p:spPr>
            <p:txBody>
              <a:bodyPr wrap="none">
                <a:spAutoFit/>
              </a:bodyPr>
              <a:lstStyle/>
              <a:p>
                <a14:m>
                  <m:oMath xmlns:m="http://schemas.openxmlformats.org/officeDocument/2006/math">
                    <m:r>
                      <a:rPr lang="en-US" sz="3200" b="0" i="1" smtClean="0">
                        <a:solidFill>
                          <a:schemeClr val="bg1"/>
                        </a:solidFill>
                        <a:latin typeface="Cambria Math" panose="02040503050406030204" pitchFamily="18" charset="0"/>
                      </a:rPr>
                      <m:t>𝐿</m:t>
                    </m:r>
                    <m:d>
                      <m:dPr>
                        <m:ctrlPr>
                          <a:rPr lang="en-US" sz="3200" b="1" i="1" smtClean="0">
                            <a:solidFill>
                              <a:schemeClr val="bg1"/>
                            </a:solidFill>
                            <a:latin typeface="Cambria Math" panose="02040503050406030204" pitchFamily="18" charset="0"/>
                          </a:rPr>
                        </m:ctrlPr>
                      </m:dPr>
                      <m:e>
                        <m:r>
                          <a:rPr lang="en-US" sz="3200" b="1" i="1" smtClean="0">
                            <a:solidFill>
                              <a:schemeClr val="bg1"/>
                            </a:solidFill>
                            <a:latin typeface="Cambria Math" panose="02040503050406030204" pitchFamily="18" charset="0"/>
                          </a:rPr>
                          <m:t>𝒚</m:t>
                        </m:r>
                        <m:r>
                          <a:rPr lang="en-US" sz="3200" b="1" i="1" smtClean="0">
                            <a:solidFill>
                              <a:schemeClr val="bg1"/>
                            </a:solidFill>
                            <a:latin typeface="Cambria Math" panose="02040503050406030204" pitchFamily="18" charset="0"/>
                          </a:rPr>
                          <m:t>,</m:t>
                        </m:r>
                        <m:acc>
                          <m:accPr>
                            <m:chr m:val="̂"/>
                            <m:ctrlPr>
                              <a:rPr lang="en-US" sz="3200" b="1" i="1" smtClean="0">
                                <a:solidFill>
                                  <a:schemeClr val="bg1"/>
                                </a:solidFill>
                                <a:latin typeface="Cambria Math" panose="02040503050406030204" pitchFamily="18" charset="0"/>
                              </a:rPr>
                            </m:ctrlPr>
                          </m:accPr>
                          <m:e>
                            <m:r>
                              <a:rPr lang="en-US" sz="3200" b="1" i="1" smtClean="0">
                                <a:solidFill>
                                  <a:schemeClr val="bg1"/>
                                </a:solidFill>
                                <a:latin typeface="Cambria Math" panose="02040503050406030204" pitchFamily="18" charset="0"/>
                              </a:rPr>
                              <m:t>𝒚</m:t>
                            </m:r>
                          </m:e>
                        </m:acc>
                        <m:d>
                          <m:dPr>
                            <m:ctrlPr>
                              <a:rPr lang="en-US" sz="3200" b="0" i="1" smtClean="0">
                                <a:solidFill>
                                  <a:schemeClr val="bg1"/>
                                </a:solidFill>
                                <a:latin typeface="Cambria Math" panose="02040503050406030204" pitchFamily="18" charset="0"/>
                              </a:rPr>
                            </m:ctrlPr>
                          </m:dPr>
                          <m:e>
                            <m:r>
                              <a:rPr lang="en-US" sz="3200" b="1" i="1" smtClean="0">
                                <a:solidFill>
                                  <a:schemeClr val="bg1"/>
                                </a:solidFill>
                                <a:latin typeface="Cambria Math" panose="02040503050406030204" pitchFamily="18" charset="0"/>
                              </a:rPr>
                              <m:t>𝑿</m:t>
                            </m:r>
                          </m:e>
                        </m:d>
                      </m:e>
                    </m:d>
                  </m:oMath>
                </a14:m>
                <a:r>
                  <a:rPr lang="en-US" sz="2800" dirty="0"/>
                  <a:t> </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дифференцируемая </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Функция потерь</a:t>
                </a:r>
                <a:endParaRPr lang="ru-RU" sz="2800" b="1" dirty="0"/>
              </a:p>
            </p:txBody>
          </p:sp>
        </mc:Choice>
        <mc:Fallback xmlns="">
          <p:sp>
            <p:nvSpPr>
              <p:cNvPr id="16" name="Прямоугольник 15">
                <a:extLst>
                  <a:ext uri="{FF2B5EF4-FFF2-40B4-BE49-F238E27FC236}">
                    <a16:creationId xmlns:a16="http://schemas.microsoft.com/office/drawing/2014/main" id="{B5A4F6BB-DD0C-4363-9D89-7C1767F816D7}"/>
                  </a:ext>
                </a:extLst>
              </p:cNvPr>
              <p:cNvSpPr>
                <a:spLocks noRot="1" noChangeAspect="1" noMove="1" noResize="1" noEditPoints="1" noAdjustHandles="1" noChangeArrowheads="1" noChangeShapeType="1" noTextEdit="1"/>
              </p:cNvSpPr>
              <p:nvPr/>
            </p:nvSpPr>
            <p:spPr>
              <a:xfrm>
                <a:off x="315851" y="1349731"/>
                <a:ext cx="8692444" cy="648191"/>
              </a:xfrm>
              <a:prstGeom prst="rect">
                <a:avLst/>
              </a:prstGeom>
              <a:blipFill>
                <a:blip r:embed="rId4"/>
                <a:stretch>
                  <a:fillRect b="-934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BCBB598-43E4-47A4-88B4-67B3F44CA537}"/>
                  </a:ext>
                </a:extLst>
              </p:cNvPr>
              <p:cNvSpPr txBox="1"/>
              <p:nvPr/>
            </p:nvSpPr>
            <p:spPr>
              <a:xfrm>
                <a:off x="9029748" y="1342588"/>
                <a:ext cx="2542426"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𝑆𝐸</m:t>
                      </m:r>
                      <m:r>
                        <a:rPr lang="ru-RU"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r>
                            <a:rPr lang="en-US" sz="2800" b="0" i="1" smtClean="0">
                              <a:solidFill>
                                <a:schemeClr val="bg1"/>
                              </a:solidFill>
                              <a:latin typeface="Cambria Math" panose="02040503050406030204" pitchFamily="18" charset="0"/>
                            </a:rPr>
                            <m:t>1</m:t>
                          </m:r>
                        </m:num>
                        <m:den>
                          <m:r>
                            <a:rPr lang="en-US" sz="2800" b="0" i="1" smtClean="0">
                              <a:solidFill>
                                <a:schemeClr val="bg1"/>
                              </a:solidFill>
                              <a:latin typeface="Cambria Math" panose="02040503050406030204" pitchFamily="18" charset="0"/>
                            </a:rPr>
                            <m:t>2</m:t>
                          </m:r>
                        </m:den>
                      </m:f>
                      <m:sSup>
                        <m:sSupPr>
                          <m:ctrlPr>
                            <a:rPr lang="en-US" sz="2800" i="1">
                              <a:solidFill>
                                <a:schemeClr val="bg1"/>
                              </a:solidFill>
                              <a:latin typeface="Cambria Math" panose="02040503050406030204" pitchFamily="18" charset="0"/>
                              <a:ea typeface="Verdana" panose="020B0604030504040204" pitchFamily="34" charset="0"/>
                            </a:rPr>
                          </m:ctrlPr>
                        </m:sSupPr>
                        <m:e>
                          <m:r>
                            <a:rPr lang="en-US" sz="2800" i="1">
                              <a:solidFill>
                                <a:schemeClr val="bg1"/>
                              </a:solidFill>
                              <a:latin typeface="Cambria Math" panose="02040503050406030204" pitchFamily="18" charset="0"/>
                              <a:ea typeface="Verdana" panose="020B0604030504040204" pitchFamily="34" charset="0"/>
                            </a:rPr>
                            <m:t>(</m:t>
                          </m:r>
                          <m:r>
                            <a:rPr lang="en-US" sz="2800" i="1">
                              <a:solidFill>
                                <a:schemeClr val="bg1"/>
                              </a:solidFill>
                              <a:latin typeface="Cambria Math" panose="02040503050406030204" pitchFamily="18" charset="0"/>
                              <a:ea typeface="Verdana" panose="020B0604030504040204" pitchFamily="34" charset="0"/>
                            </a:rPr>
                            <m:t>𝑦</m:t>
                          </m:r>
                          <m:r>
                            <a:rPr lang="en-US" sz="2800" i="1">
                              <a:solidFill>
                                <a:schemeClr val="bg1"/>
                              </a:solidFill>
                              <a:latin typeface="Cambria Math" panose="02040503050406030204" pitchFamily="18" charset="0"/>
                              <a:ea typeface="Verdana" panose="020B0604030504040204" pitchFamily="34" charset="0"/>
                            </a:rPr>
                            <m:t>−</m:t>
                          </m:r>
                          <m:acc>
                            <m:accPr>
                              <m:chr m:val="̂"/>
                              <m:ctrlPr>
                                <a:rPr lang="ru-RU" sz="2800" i="1">
                                  <a:solidFill>
                                    <a:schemeClr val="bg1"/>
                                  </a:solidFill>
                                  <a:latin typeface="Cambria Math" panose="02040503050406030204" pitchFamily="18" charset="0"/>
                                  <a:ea typeface="Verdana" panose="020B0604030504040204" pitchFamily="34" charset="0"/>
                                </a:rPr>
                              </m:ctrlPr>
                            </m:accPr>
                            <m:e>
                              <m:r>
                                <a:rPr lang="en-US" sz="2800" i="1">
                                  <a:solidFill>
                                    <a:schemeClr val="bg1"/>
                                  </a:solidFill>
                                  <a:latin typeface="Cambria Math" panose="02040503050406030204" pitchFamily="18" charset="0"/>
                                  <a:ea typeface="Verdana" panose="020B0604030504040204" pitchFamily="34" charset="0"/>
                                </a:rPr>
                                <m:t>𝑦</m:t>
                              </m:r>
                            </m:e>
                          </m:acc>
                          <m:r>
                            <a:rPr lang="en-US" sz="2800" i="1">
                              <a:solidFill>
                                <a:schemeClr val="bg1"/>
                              </a:solidFill>
                              <a:latin typeface="Cambria Math" panose="02040503050406030204" pitchFamily="18" charset="0"/>
                              <a:ea typeface="Verdana" panose="020B0604030504040204" pitchFamily="34" charset="0"/>
                            </a:rPr>
                            <m:t>)</m:t>
                          </m:r>
                        </m:e>
                        <m:sup>
                          <m:r>
                            <a:rPr lang="en-US" sz="2800" i="1">
                              <a:solidFill>
                                <a:schemeClr val="bg1"/>
                              </a:solidFill>
                              <a:latin typeface="Cambria Math" panose="02040503050406030204" pitchFamily="18" charset="0"/>
                              <a:ea typeface="Verdana" panose="020B0604030504040204" pitchFamily="34" charset="0"/>
                            </a:rPr>
                            <m:t>2</m:t>
                          </m:r>
                        </m:sup>
                      </m:sSup>
                    </m:oMath>
                  </m:oMathPara>
                </a14:m>
                <a:endParaRPr lang="ru-RU" sz="2800" dirty="0">
                  <a:solidFill>
                    <a:schemeClr val="bg1"/>
                  </a:solidFill>
                </a:endParaRPr>
              </a:p>
            </p:txBody>
          </p:sp>
        </mc:Choice>
        <mc:Fallback xmlns="">
          <p:sp>
            <p:nvSpPr>
              <p:cNvPr id="17" name="TextBox 16">
                <a:extLst>
                  <a:ext uri="{FF2B5EF4-FFF2-40B4-BE49-F238E27FC236}">
                    <a16:creationId xmlns:a16="http://schemas.microsoft.com/office/drawing/2014/main" id="{5BCBB598-43E4-47A4-88B4-67B3F44CA537}"/>
                  </a:ext>
                </a:extLst>
              </p:cNvPr>
              <p:cNvSpPr txBox="1">
                <a:spLocks noRot="1" noChangeAspect="1" noMove="1" noResize="1" noEditPoints="1" noAdjustHandles="1" noChangeArrowheads="1" noChangeShapeType="1" noTextEdit="1"/>
              </p:cNvSpPr>
              <p:nvPr/>
            </p:nvSpPr>
            <p:spPr>
              <a:xfrm>
                <a:off x="9029748" y="1342588"/>
                <a:ext cx="2542426" cy="806631"/>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33E06A2-06CD-4979-B5CD-FB8A2292FF83}"/>
                  </a:ext>
                </a:extLst>
              </p:cNvPr>
              <p:cNvSpPr txBox="1"/>
              <p:nvPr/>
            </p:nvSpPr>
            <p:spPr>
              <a:xfrm>
                <a:off x="708713" y="2587609"/>
                <a:ext cx="5988434" cy="467692"/>
              </a:xfrm>
              <a:prstGeom prst="rect">
                <a:avLst/>
              </a:prstGeom>
              <a:noFill/>
            </p:spPr>
            <p:txBody>
              <a:bodyPr wrap="none" lIns="0" tIns="0" rIns="0" bIns="0" rtlCol="0">
                <a:spAutoFit/>
              </a:bodyPr>
              <a:lstStyle/>
              <a:p>
                <a14:m>
                  <m:oMath xmlns:m="http://schemas.openxmlformats.org/officeDocument/2006/math">
                    <m:acc>
                      <m:accPr>
                        <m:chr m:val="̂"/>
                        <m:ctrlPr>
                          <a:rPr lang="en-US" sz="2800" b="1" i="1" smtClean="0">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𝒚</m:t>
                        </m:r>
                      </m:e>
                    </m:acc>
                    <m:d>
                      <m:dPr>
                        <m:ctrlPr>
                          <a:rPr lang="en-US" sz="2800" i="1">
                            <a:solidFill>
                              <a:schemeClr val="bg1"/>
                            </a:solidFill>
                            <a:latin typeface="Cambria Math" panose="02040503050406030204" pitchFamily="18" charset="0"/>
                          </a:rPr>
                        </m:ctrlPr>
                      </m:dPr>
                      <m:e>
                        <m:r>
                          <a:rPr lang="en-US" sz="2800" b="1" i="1">
                            <a:solidFill>
                              <a:schemeClr val="bg1"/>
                            </a:solidFill>
                            <a:latin typeface="Cambria Math" panose="02040503050406030204" pitchFamily="18" charset="0"/>
                          </a:rPr>
                          <m:t>𝑿</m:t>
                        </m:r>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𝐹</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𝑿</m:t>
                        </m:r>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𝑎𝑟𝑔𝑚𝑖𝑛</m:t>
                        </m:r>
                      </m:e>
                      <m:sub>
                        <m:r>
                          <m:rPr>
                            <m:sty m:val="p"/>
                          </m:rPr>
                          <a:rPr lang="el-GR" sz="2800" i="1">
                            <a:solidFill>
                              <a:schemeClr val="bg1"/>
                            </a:solidFill>
                            <a:latin typeface="Cambria Math" panose="02040503050406030204" pitchFamily="18" charset="0"/>
                            <a:ea typeface="Verdana" panose="020B0604030504040204" pitchFamily="34" charset="0"/>
                          </a:rPr>
                          <m:t>γ</m:t>
                        </m:r>
                      </m:sub>
                    </m:sSub>
                    <m:nary>
                      <m:naryPr>
                        <m:chr m:val="∑"/>
                        <m:limLoc m:val="subSup"/>
                        <m:ctrlPr>
                          <a:rPr lang="en-US" sz="2800" i="1" smtClean="0">
                            <a:solidFill>
                              <a:schemeClr val="bg1"/>
                            </a:solidFill>
                            <a:latin typeface="Cambria Math" panose="02040503050406030204" pitchFamily="18" charset="0"/>
                            <a:ea typeface="Verdana" panose="020B0604030504040204" pitchFamily="34" charset="0"/>
                          </a:rPr>
                        </m:ctrlPr>
                      </m:naryPr>
                      <m:sub>
                        <m:r>
                          <m:rPr>
                            <m:brk m:alnAt="25"/>
                          </m:rPr>
                          <a:rPr lang="en-US" sz="2800" i="1">
                            <a:solidFill>
                              <a:schemeClr val="bg1"/>
                            </a:solidFill>
                            <a:latin typeface="Cambria Math" panose="02040503050406030204" pitchFamily="18" charset="0"/>
                            <a:ea typeface="Verdana" panose="020B0604030504040204" pitchFamily="34" charset="0"/>
                          </a:rPr>
                          <m:t>𝑖</m:t>
                        </m:r>
                        <m:r>
                          <a:rPr lang="en-US" sz="2800" i="1">
                            <a:solidFill>
                              <a:schemeClr val="bg1"/>
                            </a:solidFill>
                            <a:latin typeface="Cambria Math" panose="02040503050406030204" pitchFamily="18" charset="0"/>
                            <a:ea typeface="Verdana" panose="020B0604030504040204" pitchFamily="34" charset="0"/>
                          </a:rPr>
                          <m:t>=1</m:t>
                        </m:r>
                      </m:sub>
                      <m:sup>
                        <m:r>
                          <a:rPr lang="en-US" sz="2800" i="1">
                            <a:solidFill>
                              <a:schemeClr val="bg1"/>
                            </a:solidFill>
                            <a:latin typeface="Cambria Math" panose="02040503050406030204" pitchFamily="18" charset="0"/>
                            <a:ea typeface="Verdana" panose="020B0604030504040204" pitchFamily="34" charset="0"/>
                          </a:rPr>
                          <m:t>𝑛</m:t>
                        </m:r>
                      </m:sup>
                      <m:e>
                        <m:r>
                          <a:rPr lang="en-US" sz="2800" b="0" i="1" smtClean="0">
                            <a:solidFill>
                              <a:schemeClr val="bg1"/>
                            </a:solidFill>
                            <a:latin typeface="Cambria Math" panose="02040503050406030204" pitchFamily="18" charset="0"/>
                            <a:ea typeface="Verdana" panose="020B0604030504040204" pitchFamily="34" charset="0"/>
                          </a:rPr>
                          <m:t>𝐿</m:t>
                        </m:r>
                        <m:r>
                          <a:rPr lang="en-US" sz="2800" b="0" i="1" smtClean="0">
                            <a:solidFill>
                              <a:schemeClr val="bg1"/>
                            </a:solidFill>
                            <a:latin typeface="Cambria Math" panose="02040503050406030204" pitchFamily="18" charset="0"/>
                            <a:ea typeface="Verdana" panose="020B0604030504040204" pitchFamily="34" charset="0"/>
                          </a:rPr>
                          <m:t>(</m:t>
                        </m:r>
                        <m:sSub>
                          <m:sSubPr>
                            <m:ctrlPr>
                              <a:rPr lang="en-US" sz="2800" b="0" i="1" smtClean="0">
                                <a:solidFill>
                                  <a:schemeClr val="bg1"/>
                                </a:solidFill>
                                <a:latin typeface="Cambria Math" panose="02040503050406030204" pitchFamily="18" charset="0"/>
                                <a:ea typeface="Verdana" panose="020B0604030504040204" pitchFamily="34" charset="0"/>
                              </a:rPr>
                            </m:ctrlPr>
                          </m:sSubPr>
                          <m:e>
                            <m:r>
                              <a:rPr lang="en-US" sz="2800" b="0" i="1" smtClean="0">
                                <a:solidFill>
                                  <a:schemeClr val="bg1"/>
                                </a:solidFill>
                                <a:latin typeface="Cambria Math" panose="02040503050406030204" pitchFamily="18" charset="0"/>
                                <a:ea typeface="Verdana" panose="020B0604030504040204" pitchFamily="34" charset="0"/>
                              </a:rPr>
                              <m:t>𝑦</m:t>
                            </m:r>
                          </m:e>
                          <m:sub>
                            <m:r>
                              <a:rPr lang="en-US" sz="2800" b="0" i="1" smtClean="0">
                                <a:solidFill>
                                  <a:schemeClr val="bg1"/>
                                </a:solidFill>
                                <a:latin typeface="Cambria Math" panose="02040503050406030204" pitchFamily="18" charset="0"/>
                                <a:ea typeface="Verdana" panose="020B0604030504040204" pitchFamily="34" charset="0"/>
                              </a:rPr>
                              <m:t>𝑖</m:t>
                            </m:r>
                          </m:sub>
                        </m:sSub>
                        <m:r>
                          <a:rPr lang="en-US" sz="2800" b="0" i="1" smtClean="0">
                            <a:solidFill>
                              <a:schemeClr val="bg1"/>
                            </a:solidFill>
                            <a:latin typeface="Cambria Math" panose="02040503050406030204" pitchFamily="18" charset="0"/>
                            <a:ea typeface="Verdana" panose="020B0604030504040204" pitchFamily="34" charset="0"/>
                          </a:rPr>
                          <m:t>, </m:t>
                        </m:r>
                        <m:r>
                          <m:rPr>
                            <m:sty m:val="p"/>
                          </m:rPr>
                          <a:rPr lang="el-GR" sz="2800" b="0" i="1" smtClean="0">
                            <a:solidFill>
                              <a:schemeClr val="bg1"/>
                            </a:solidFill>
                            <a:latin typeface="Cambria Math" panose="02040503050406030204" pitchFamily="18" charset="0"/>
                            <a:ea typeface="Verdana" panose="020B0604030504040204" pitchFamily="34" charset="0"/>
                          </a:rPr>
                          <m:t>γ</m:t>
                        </m:r>
                        <m:r>
                          <a:rPr lang="en-US" sz="2800" b="0" i="1" smtClean="0">
                            <a:solidFill>
                              <a:schemeClr val="bg1"/>
                            </a:solidFill>
                            <a:latin typeface="Cambria Math" panose="02040503050406030204" pitchFamily="18" charset="0"/>
                            <a:ea typeface="Verdana" panose="020B0604030504040204" pitchFamily="34" charset="0"/>
                          </a:rPr>
                          <m:t>)</m:t>
                        </m:r>
                      </m:e>
                    </m:nary>
                  </m:oMath>
                </a14:m>
                <a:r>
                  <a:rPr lang="en-US" sz="2800" dirty="0">
                    <a:solidFill>
                      <a:schemeClr val="bg1"/>
                    </a:solidFill>
                  </a:rPr>
                  <a:t> </a:t>
                </a:r>
                <a:endParaRPr lang="ru-RU" sz="2800" dirty="0">
                  <a:solidFill>
                    <a:schemeClr val="bg1"/>
                  </a:solidFill>
                </a:endParaRPr>
              </a:p>
            </p:txBody>
          </p:sp>
        </mc:Choice>
        <mc:Fallback xmlns="">
          <p:sp>
            <p:nvSpPr>
              <p:cNvPr id="18" name="TextBox 17">
                <a:extLst>
                  <a:ext uri="{FF2B5EF4-FFF2-40B4-BE49-F238E27FC236}">
                    <a16:creationId xmlns:a16="http://schemas.microsoft.com/office/drawing/2014/main" id="{333E06A2-06CD-4979-B5CD-FB8A2292FF83}"/>
                  </a:ext>
                </a:extLst>
              </p:cNvPr>
              <p:cNvSpPr txBox="1">
                <a:spLocks noRot="1" noChangeAspect="1" noMove="1" noResize="1" noEditPoints="1" noAdjustHandles="1" noChangeArrowheads="1" noChangeShapeType="1" noTextEdit="1"/>
              </p:cNvSpPr>
              <p:nvPr/>
            </p:nvSpPr>
            <p:spPr>
              <a:xfrm>
                <a:off x="708713" y="2587609"/>
                <a:ext cx="5988434" cy="467692"/>
              </a:xfrm>
              <a:prstGeom prst="rect">
                <a:avLst/>
              </a:prstGeom>
              <a:blipFill>
                <a:blip r:embed="rId6"/>
                <a:stretch>
                  <a:fillRect/>
                </a:stretch>
              </a:blipFill>
            </p:spPr>
            <p:txBody>
              <a:bodyPr/>
              <a:lstStyle/>
              <a:p>
                <a:r>
                  <a:rPr lang="ru-RU">
                    <a:noFill/>
                  </a:rPr>
                  <a:t> </a:t>
                </a:r>
              </a:p>
            </p:txBody>
          </p:sp>
        </mc:Fallback>
      </mc:AlternateContent>
      <p:sp>
        <p:nvSpPr>
          <p:cNvPr id="19" name="Прямоугольник 18">
            <a:extLst>
              <a:ext uri="{FF2B5EF4-FFF2-40B4-BE49-F238E27FC236}">
                <a16:creationId xmlns:a16="http://schemas.microsoft.com/office/drawing/2014/main" id="{30711D15-39DA-499D-87DA-29711BB8810C}"/>
              </a:ext>
            </a:extLst>
          </p:cNvPr>
          <p:cNvSpPr/>
          <p:nvPr/>
        </p:nvSpPr>
        <p:spPr>
          <a:xfrm>
            <a:off x="350459" y="2082073"/>
            <a:ext cx="1412566" cy="523220"/>
          </a:xfrm>
          <a:prstGeom prst="rect">
            <a:avLst/>
          </a:prstGeom>
        </p:spPr>
        <p:txBody>
          <a:bodyPr wrap="none">
            <a:spAutoFit/>
          </a:body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Шаг</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 1</a:t>
            </a:r>
            <a:endParaRPr lang="ru-RU" sz="2800" b="1" dirty="0"/>
          </a:p>
        </p:txBody>
      </p:sp>
      <mc:AlternateContent xmlns:mc="http://schemas.openxmlformats.org/markup-compatibility/2006" xmlns:a14="http://schemas.microsoft.com/office/drawing/2010/main">
        <mc:Choice Requires="a14">
          <p:sp>
            <p:nvSpPr>
              <p:cNvPr id="2" name="Прямоугольник 1">
                <a:extLst>
                  <a:ext uri="{FF2B5EF4-FFF2-40B4-BE49-F238E27FC236}">
                    <a16:creationId xmlns:a16="http://schemas.microsoft.com/office/drawing/2014/main" id="{2DBD0252-5E0B-45E7-BA27-7C0DA81A10E4}"/>
                  </a:ext>
                </a:extLst>
              </p:cNvPr>
              <p:cNvSpPr/>
              <p:nvPr/>
            </p:nvSpPr>
            <p:spPr>
              <a:xfrm>
                <a:off x="2260067" y="2071383"/>
                <a:ext cx="6439583" cy="523220"/>
              </a:xfrm>
              <a:prstGeom prst="rect">
                <a:avLst/>
              </a:prstGeom>
            </p:spPr>
            <p:txBody>
              <a:bodyPr wrap="none">
                <a:spAutoFit/>
              </a:bodyPr>
              <a:lstStyle/>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Начальная модель </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константа</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r>
                      <m:rPr>
                        <m:sty m:val="p"/>
                      </m:rPr>
                      <a:rPr lang="el-GR" sz="2800" i="1">
                        <a:solidFill>
                          <a:schemeClr val="bg1"/>
                        </a:solidFill>
                        <a:latin typeface="Cambria Math" panose="02040503050406030204" pitchFamily="18" charset="0"/>
                        <a:ea typeface="Verdana" panose="020B0604030504040204" pitchFamily="34" charset="0"/>
                      </a:rPr>
                      <m:t>γ</m:t>
                    </m:r>
                  </m:oMath>
                </a14:m>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endParaRPr lang="ru-RU" sz="2800" dirty="0"/>
              </a:p>
            </p:txBody>
          </p:sp>
        </mc:Choice>
        <mc:Fallback xmlns="">
          <p:sp>
            <p:nvSpPr>
              <p:cNvPr id="2" name="Прямоугольник 1">
                <a:extLst>
                  <a:ext uri="{FF2B5EF4-FFF2-40B4-BE49-F238E27FC236}">
                    <a16:creationId xmlns:a16="http://schemas.microsoft.com/office/drawing/2014/main" id="{2DBD0252-5E0B-45E7-BA27-7C0DA81A10E4}"/>
                  </a:ext>
                </a:extLst>
              </p:cNvPr>
              <p:cNvSpPr>
                <a:spLocks noRot="1" noChangeAspect="1" noMove="1" noResize="1" noEditPoints="1" noAdjustHandles="1" noChangeArrowheads="1" noChangeShapeType="1" noTextEdit="1"/>
              </p:cNvSpPr>
              <p:nvPr/>
            </p:nvSpPr>
            <p:spPr>
              <a:xfrm>
                <a:off x="2260067" y="2071383"/>
                <a:ext cx="6439583" cy="523220"/>
              </a:xfrm>
              <a:prstGeom prst="rect">
                <a:avLst/>
              </a:prstGeom>
              <a:blipFill>
                <a:blip r:embed="rId7"/>
                <a:stretch>
                  <a:fillRect l="-1989" t="-16279" b="-2790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12AEBC6-612F-44FE-8AB8-34970AC25598}"/>
                  </a:ext>
                </a:extLst>
              </p:cNvPr>
              <p:cNvSpPr txBox="1"/>
              <p:nvPr/>
            </p:nvSpPr>
            <p:spPr>
              <a:xfrm>
                <a:off x="8922683" y="2213903"/>
                <a:ext cx="2228495" cy="865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800" i="1" smtClean="0">
                          <a:solidFill>
                            <a:schemeClr val="bg1"/>
                          </a:solidFill>
                          <a:latin typeface="Cambria Math" panose="02040503050406030204" pitchFamily="18" charset="0"/>
                          <a:ea typeface="Verdana" panose="020B0604030504040204" pitchFamily="34" charset="0"/>
                        </a:rPr>
                        <m:t>γ</m:t>
                      </m:r>
                      <m:r>
                        <a:rPr lang="ru-RU"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r>
                            <a:rPr lang="en-US" sz="2800" b="0" i="1" smtClean="0">
                              <a:solidFill>
                                <a:schemeClr val="bg1"/>
                              </a:solidFill>
                              <a:latin typeface="Cambria Math" panose="02040503050406030204" pitchFamily="18" charset="0"/>
                            </a:rPr>
                            <m:t>1</m:t>
                          </m:r>
                        </m:num>
                        <m:den>
                          <m:r>
                            <a:rPr lang="en-US" sz="2800" b="0" i="1" smtClean="0">
                              <a:solidFill>
                                <a:schemeClr val="bg1"/>
                              </a:solidFill>
                              <a:latin typeface="Cambria Math" panose="02040503050406030204" pitchFamily="18" charset="0"/>
                            </a:rPr>
                            <m:t>𝑛</m:t>
                          </m:r>
                        </m:den>
                      </m:f>
                      <m:nary>
                        <m:naryPr>
                          <m:chr m:val="∑"/>
                          <m:limLoc m:val="subSup"/>
                          <m:ctrlPr>
                            <a:rPr lang="en-US" sz="2800" i="1">
                              <a:solidFill>
                                <a:schemeClr val="bg1"/>
                              </a:solidFill>
                              <a:latin typeface="Cambria Math" panose="02040503050406030204" pitchFamily="18" charset="0"/>
                              <a:ea typeface="Verdana" panose="020B0604030504040204" pitchFamily="34" charset="0"/>
                            </a:rPr>
                          </m:ctrlPr>
                        </m:naryPr>
                        <m:sub>
                          <m:r>
                            <m:rPr>
                              <m:brk m:alnAt="25"/>
                            </m:rPr>
                            <a:rPr lang="en-US" sz="2800" i="1">
                              <a:solidFill>
                                <a:schemeClr val="bg1"/>
                              </a:solidFill>
                              <a:latin typeface="Cambria Math" panose="02040503050406030204" pitchFamily="18" charset="0"/>
                              <a:ea typeface="Verdana" panose="020B0604030504040204" pitchFamily="34" charset="0"/>
                            </a:rPr>
                            <m:t>𝑖</m:t>
                          </m:r>
                          <m:r>
                            <a:rPr lang="en-US" sz="2800" i="1">
                              <a:solidFill>
                                <a:schemeClr val="bg1"/>
                              </a:solidFill>
                              <a:latin typeface="Cambria Math" panose="02040503050406030204" pitchFamily="18" charset="0"/>
                              <a:ea typeface="Verdana" panose="020B0604030504040204" pitchFamily="34" charset="0"/>
                            </a:rPr>
                            <m:t>=1</m:t>
                          </m:r>
                        </m:sub>
                        <m:sup>
                          <m:r>
                            <a:rPr lang="en-US" sz="2800" b="0" i="1" smtClean="0">
                              <a:solidFill>
                                <a:schemeClr val="bg1"/>
                              </a:solidFill>
                              <a:latin typeface="Cambria Math" panose="02040503050406030204" pitchFamily="18" charset="0"/>
                              <a:ea typeface="Verdana" panose="020B0604030504040204" pitchFamily="34" charset="0"/>
                            </a:rPr>
                            <m:t>𝑛</m:t>
                          </m:r>
                        </m:sup>
                        <m:e>
                          <m:sSub>
                            <m:sSubPr>
                              <m:ctrlPr>
                                <a:rPr lang="en-US" sz="2800" i="1">
                                  <a:solidFill>
                                    <a:schemeClr val="bg1"/>
                                  </a:solidFill>
                                  <a:latin typeface="Cambria Math" panose="02040503050406030204" pitchFamily="18" charset="0"/>
                                  <a:ea typeface="Verdana" panose="020B0604030504040204" pitchFamily="34" charset="0"/>
                                </a:rPr>
                              </m:ctrlPr>
                            </m:sSubPr>
                            <m:e>
                              <m:r>
                                <a:rPr lang="en-US" sz="2800" i="1">
                                  <a:solidFill>
                                    <a:schemeClr val="bg1"/>
                                  </a:solidFill>
                                  <a:latin typeface="Cambria Math" panose="02040503050406030204" pitchFamily="18" charset="0"/>
                                  <a:ea typeface="Verdana" panose="020B0604030504040204" pitchFamily="34" charset="0"/>
                                </a:rPr>
                                <m:t>𝑦</m:t>
                              </m:r>
                            </m:e>
                            <m:sub>
                              <m:r>
                                <a:rPr lang="en-US" sz="2800" i="1">
                                  <a:solidFill>
                                    <a:schemeClr val="bg1"/>
                                  </a:solidFill>
                                  <a:latin typeface="Cambria Math" panose="02040503050406030204" pitchFamily="18" charset="0"/>
                                  <a:ea typeface="Verdana" panose="020B0604030504040204" pitchFamily="34" charset="0"/>
                                </a:rPr>
                                <m:t>𝑖</m:t>
                              </m:r>
                            </m:sub>
                          </m:sSub>
                        </m:e>
                      </m:nary>
                    </m:oMath>
                  </m:oMathPara>
                </a14:m>
                <a:endParaRPr lang="ru-RU" sz="2800" dirty="0">
                  <a:solidFill>
                    <a:schemeClr val="bg1"/>
                  </a:solidFill>
                </a:endParaRPr>
              </a:p>
            </p:txBody>
          </p:sp>
        </mc:Choice>
        <mc:Fallback xmlns="">
          <p:sp>
            <p:nvSpPr>
              <p:cNvPr id="20" name="TextBox 19">
                <a:extLst>
                  <a:ext uri="{FF2B5EF4-FFF2-40B4-BE49-F238E27FC236}">
                    <a16:creationId xmlns:a16="http://schemas.microsoft.com/office/drawing/2014/main" id="{112AEBC6-612F-44FE-8AB8-34970AC25598}"/>
                  </a:ext>
                </a:extLst>
              </p:cNvPr>
              <p:cNvSpPr txBox="1">
                <a:spLocks noRot="1" noChangeAspect="1" noMove="1" noResize="1" noEditPoints="1" noAdjustHandles="1" noChangeArrowheads="1" noChangeShapeType="1" noTextEdit="1"/>
              </p:cNvSpPr>
              <p:nvPr/>
            </p:nvSpPr>
            <p:spPr>
              <a:xfrm>
                <a:off x="8922683" y="2213903"/>
                <a:ext cx="2228495" cy="865045"/>
              </a:xfrm>
              <a:prstGeom prst="rect">
                <a:avLst/>
              </a:prstGeom>
              <a:blipFill>
                <a:blip r:embed="rId8"/>
                <a:stretch>
                  <a:fillRect/>
                </a:stretch>
              </a:blipFill>
            </p:spPr>
            <p:txBody>
              <a:bodyPr/>
              <a:lstStyle/>
              <a:p>
                <a:r>
                  <a:rPr lang="ru-RU">
                    <a:noFill/>
                  </a:rPr>
                  <a:t> </a:t>
                </a:r>
              </a:p>
            </p:txBody>
          </p:sp>
        </mc:Fallback>
      </mc:AlternateContent>
      <p:sp>
        <p:nvSpPr>
          <p:cNvPr id="21" name="Прямоугольник 20">
            <a:extLst>
              <a:ext uri="{FF2B5EF4-FFF2-40B4-BE49-F238E27FC236}">
                <a16:creationId xmlns:a16="http://schemas.microsoft.com/office/drawing/2014/main" id="{28BECFA7-C133-4673-A569-7B6BAA422699}"/>
              </a:ext>
            </a:extLst>
          </p:cNvPr>
          <p:cNvSpPr/>
          <p:nvPr/>
        </p:nvSpPr>
        <p:spPr>
          <a:xfrm>
            <a:off x="327532" y="3037617"/>
            <a:ext cx="1412566" cy="523220"/>
          </a:xfrm>
          <a:prstGeom prst="rect">
            <a:avLst/>
          </a:prstGeom>
        </p:spPr>
        <p:txBody>
          <a:bodyPr wrap="none">
            <a:spAutoFit/>
          </a:body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Шаг</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 2</a:t>
            </a:r>
            <a:endParaRPr lang="ru-RU" sz="2800" b="1" dirty="0"/>
          </a:p>
        </p:txBody>
      </p:sp>
      <p:sp>
        <p:nvSpPr>
          <p:cNvPr id="22" name="Прямоугольник 21">
            <a:extLst>
              <a:ext uri="{FF2B5EF4-FFF2-40B4-BE49-F238E27FC236}">
                <a16:creationId xmlns:a16="http://schemas.microsoft.com/office/drawing/2014/main" id="{B85F3A74-775F-4D96-9A79-2BFD1EB9932F}"/>
              </a:ext>
            </a:extLst>
          </p:cNvPr>
          <p:cNvSpPr/>
          <p:nvPr/>
        </p:nvSpPr>
        <p:spPr>
          <a:xfrm>
            <a:off x="2183113" y="3037617"/>
            <a:ext cx="2885726"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for m =1 to M:</a:t>
            </a:r>
            <a:endParaRPr lang="ru-RU" sz="2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FAB9D65-F7F1-443B-A595-81B2DF92D99A}"/>
                  </a:ext>
                </a:extLst>
              </p:cNvPr>
              <p:cNvSpPr txBox="1"/>
              <p:nvPr/>
            </p:nvSpPr>
            <p:spPr>
              <a:xfrm>
                <a:off x="1000504" y="3362708"/>
                <a:ext cx="7224542" cy="598497"/>
              </a:xfrm>
              <a:prstGeom prst="rect">
                <a:avLst/>
              </a:prstGeom>
              <a:noFill/>
            </p:spPr>
            <p:txBody>
              <a:bodyPr wrap="none" lIns="0" tIns="0" rIns="0" bIns="0" rtlCol="0">
                <a:spAutoFit/>
              </a:bodyPr>
              <a:lstStyle/>
              <a:p>
                <a:r>
                  <a:rPr lang="ru-RU" sz="2400" dirty="0">
                    <a:solidFill>
                      <a:schemeClr val="bg1"/>
                    </a:solidFill>
                    <a:latin typeface="Verdana" panose="020B0604030504040204" pitchFamily="34" charset="0"/>
                    <a:ea typeface="Verdana" panose="020B0604030504040204" pitchFamily="34" charset="0"/>
                  </a:rPr>
                  <a:t>Найти остатки (</a:t>
                </a:r>
                <a:r>
                  <a:rPr lang="en-US" sz="2400" dirty="0">
                    <a:solidFill>
                      <a:schemeClr val="bg1"/>
                    </a:solidFill>
                    <a:latin typeface="Verdana" panose="020B0604030504040204" pitchFamily="34" charset="0"/>
                    <a:ea typeface="Verdana" panose="020B0604030504040204" pitchFamily="34" charset="0"/>
                  </a:rPr>
                  <a:t>residuals</a:t>
                </a:r>
                <a:r>
                  <a:rPr lang="ru-RU" sz="2400" dirty="0">
                    <a:solidFill>
                      <a:schemeClr val="bg1"/>
                    </a:solidFill>
                    <a:latin typeface="Verdana" panose="020B0604030504040204" pitchFamily="34" charset="0"/>
                    <a:ea typeface="Verdana" panose="020B0604030504040204" pitchFamily="34" charset="0"/>
                  </a:rPr>
                  <a:t>) </a:t>
                </a:r>
                <a14:m>
                  <m:oMath xmlns:m="http://schemas.openxmlformats.org/officeDocument/2006/math">
                    <m:sSub>
                      <m:sSubPr>
                        <m:ctrlPr>
                          <a:rPr lang="en-US" sz="2400" b="0" i="1" smtClean="0">
                            <a:solidFill>
                              <a:schemeClr val="bg1"/>
                            </a:solidFill>
                            <a:latin typeface="Cambria Math" panose="02040503050406030204" pitchFamily="18" charset="0"/>
                          </a:rPr>
                        </m:ctrlPr>
                      </m:sSubPr>
                      <m:e>
                        <m:r>
                          <m:rPr>
                            <m:sty m:val="p"/>
                          </m:rPr>
                          <a:rPr lang="en-US" sz="2400" b="0" i="0" smtClean="0">
                            <a:solidFill>
                              <a:schemeClr val="bg1"/>
                            </a:solidFill>
                            <a:latin typeface="Cambria Math" panose="02040503050406030204" pitchFamily="18" charset="0"/>
                          </a:rPr>
                          <m:t>r</m:t>
                        </m:r>
                      </m:e>
                      <m:sub>
                        <m:r>
                          <m:rPr>
                            <m:sty m:val="p"/>
                          </m:rPr>
                          <a:rPr lang="en-US" sz="2400" b="0" i="0" smtClean="0">
                            <a:solidFill>
                              <a:schemeClr val="bg1"/>
                            </a:solidFill>
                            <a:latin typeface="Cambria Math" panose="02040503050406030204" pitchFamily="18" charset="0"/>
                          </a:rPr>
                          <m:t>im</m:t>
                        </m:r>
                      </m:sub>
                    </m:sSub>
                    <m:r>
                      <a:rPr lang="ru-RU"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𝐿</m:t>
                        </m:r>
                        <m:d>
                          <m:dPr>
                            <m:ctrlPr>
                              <a:rPr lang="en-US" sz="2400" b="0" i="1" smtClean="0">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sSub>
                              <m:sSubPr>
                                <m:ctrlPr>
                                  <a:rPr lang="en-US" sz="2400" i="1" smtClean="0">
                                    <a:solidFill>
                                      <a:schemeClr val="bg1"/>
                                    </a:solidFill>
                                    <a:latin typeface="Cambria Math" panose="02040503050406030204" pitchFamily="18" charset="0"/>
                                  </a:rPr>
                                </m:ctrlPr>
                              </m:sSubPr>
                              <m:e>
                                <m:acc>
                                  <m:accPr>
                                    <m:chr m:val="̂"/>
                                    <m:ctrlPr>
                                      <a:rPr lang="en-US" sz="2400" i="1">
                                        <a:solidFill>
                                          <a:schemeClr val="bg1"/>
                                        </a:solidFill>
                                        <a:latin typeface="Cambria Math" panose="02040503050406030204" pitchFamily="18" charset="0"/>
                                      </a:rPr>
                                    </m:ctrlPr>
                                  </m:accPr>
                                  <m:e>
                                    <m:r>
                                      <a:rPr lang="en-US" sz="2400" b="0" i="1">
                                        <a:solidFill>
                                          <a:schemeClr val="bg1"/>
                                        </a:solidFill>
                                        <a:latin typeface="Cambria Math" panose="02040503050406030204" pitchFamily="18" charset="0"/>
                                      </a:rPr>
                                      <m:t>𝑦</m:t>
                                    </m:r>
                                  </m:e>
                                </m:acc>
                              </m:e>
                              <m:sub>
                                <m:r>
                                  <a:rPr lang="en-US" sz="2400" b="0" i="1" smtClean="0">
                                    <a:solidFill>
                                      <a:schemeClr val="bg1"/>
                                    </a:solidFill>
                                    <a:latin typeface="Cambria Math" panose="02040503050406030204" pitchFamily="18" charset="0"/>
                                  </a:rPr>
                                  <m:t>𝑖</m:t>
                                </m:r>
                              </m:sub>
                            </m:sSub>
                          </m:e>
                        </m:d>
                      </m:num>
                      <m:den>
                        <m:r>
                          <a:rPr lang="en-US" sz="2400" b="0" i="1" smtClean="0">
                            <a:solidFill>
                              <a:schemeClr val="bg1"/>
                            </a:solidFill>
                            <a:latin typeface="Cambria Math" panose="02040503050406030204" pitchFamily="18" charset="0"/>
                          </a:rPr>
                          <m:t>𝜕</m:t>
                        </m:r>
                        <m:sSub>
                          <m:sSubPr>
                            <m:ctrlPr>
                              <a:rPr lang="en-US" sz="2400" i="1" smtClean="0">
                                <a:solidFill>
                                  <a:schemeClr val="bg1"/>
                                </a:solidFill>
                                <a:latin typeface="Cambria Math" panose="02040503050406030204" pitchFamily="18" charset="0"/>
                              </a:rPr>
                            </m:ctrlPr>
                          </m:sSubPr>
                          <m:e>
                            <m:acc>
                              <m:accPr>
                                <m:chr m:val="̂"/>
                                <m:ctrlPr>
                                  <a:rPr lang="en-US" sz="2400" i="1">
                                    <a:solidFill>
                                      <a:schemeClr val="bg1"/>
                                    </a:solidFill>
                                    <a:latin typeface="Cambria Math" panose="02040503050406030204" pitchFamily="18" charset="0"/>
                                  </a:rPr>
                                </m:ctrlPr>
                              </m:accPr>
                              <m:e>
                                <m:r>
                                  <a:rPr lang="en-US" sz="2400" b="0" i="1">
                                    <a:solidFill>
                                      <a:schemeClr val="bg1"/>
                                    </a:solidFill>
                                    <a:latin typeface="Cambria Math" panose="02040503050406030204" pitchFamily="18" charset="0"/>
                                  </a:rPr>
                                  <m:t>𝑦</m:t>
                                </m:r>
                              </m:e>
                            </m:acc>
                          </m:e>
                          <m:sub>
                            <m:r>
                              <a:rPr lang="en-US" sz="2400" b="0" i="1" smtClean="0">
                                <a:solidFill>
                                  <a:schemeClr val="bg1"/>
                                </a:solidFill>
                                <a:latin typeface="Cambria Math" panose="02040503050406030204" pitchFamily="18" charset="0"/>
                              </a:rPr>
                              <m:t>𝑖</m:t>
                            </m:r>
                          </m:sub>
                        </m:sSub>
                      </m:den>
                    </m:f>
                    <m:sSub>
                      <m:sSubPr>
                        <m:ctrlPr>
                          <a:rPr lang="en-US" sz="2400" b="0" i="1" smtClean="0">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m:t>
                        </m:r>
                      </m:e>
                      <m:sub>
                        <m:acc>
                          <m:accPr>
                            <m:chr m:val="̂"/>
                            <m:ctrlPr>
                              <a:rPr lang="en-US" sz="2400" b="1" i="1">
                                <a:solidFill>
                                  <a:schemeClr val="bg1"/>
                                </a:solidFill>
                                <a:latin typeface="Cambria Math" panose="02040503050406030204" pitchFamily="18" charset="0"/>
                              </a:rPr>
                            </m:ctrlPr>
                          </m:accPr>
                          <m:e>
                            <m:r>
                              <a:rPr lang="en-US" sz="2400" b="1" i="1">
                                <a:solidFill>
                                  <a:schemeClr val="bg1"/>
                                </a:solidFill>
                                <a:latin typeface="Cambria Math" panose="02040503050406030204" pitchFamily="18" charset="0"/>
                              </a:rPr>
                              <m:t>𝒚</m:t>
                            </m:r>
                          </m:e>
                        </m:acc>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𝐹</m:t>
                            </m:r>
                          </m:e>
                          <m:sub>
                            <m:r>
                              <a:rPr lang="en-US" sz="2400" b="0" i="1" smtClean="0">
                                <a:solidFill>
                                  <a:schemeClr val="bg1"/>
                                </a:solidFill>
                                <a:latin typeface="Cambria Math" panose="02040503050406030204" pitchFamily="18" charset="0"/>
                              </a:rPr>
                              <m:t>𝑚</m:t>
                            </m:r>
                            <m:r>
                              <a:rPr lang="en-US" sz="2400" b="0" i="1" smtClean="0">
                                <a:solidFill>
                                  <a:schemeClr val="bg1"/>
                                </a:solidFill>
                                <a:latin typeface="Cambria Math" panose="02040503050406030204" pitchFamily="18" charset="0"/>
                              </a:rPr>
                              <m:t>−1</m:t>
                            </m:r>
                          </m:sub>
                        </m:sSub>
                      </m:sub>
                    </m:sSub>
                  </m:oMath>
                </a14:m>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24" name="TextBox 23">
                <a:extLst>
                  <a:ext uri="{FF2B5EF4-FFF2-40B4-BE49-F238E27FC236}">
                    <a16:creationId xmlns:a16="http://schemas.microsoft.com/office/drawing/2014/main" id="{AFAB9D65-F7F1-443B-A595-81B2DF92D99A}"/>
                  </a:ext>
                </a:extLst>
              </p:cNvPr>
              <p:cNvSpPr txBox="1">
                <a:spLocks noRot="1" noChangeAspect="1" noMove="1" noResize="1" noEditPoints="1" noAdjustHandles="1" noChangeArrowheads="1" noChangeShapeType="1" noTextEdit="1"/>
              </p:cNvSpPr>
              <p:nvPr/>
            </p:nvSpPr>
            <p:spPr>
              <a:xfrm>
                <a:off x="1000504" y="3362708"/>
                <a:ext cx="7224542" cy="598497"/>
              </a:xfrm>
              <a:prstGeom prst="rect">
                <a:avLst/>
              </a:prstGeom>
              <a:blipFill>
                <a:blip r:embed="rId9"/>
                <a:stretch>
                  <a:fillRect l="-2532" t="-2041" b="-6122"/>
                </a:stretch>
              </a:blipFill>
            </p:spPr>
            <p:txBody>
              <a:bodyPr/>
              <a:lstStyle/>
              <a:p>
                <a:r>
                  <a:rPr lang="ru-RU">
                    <a:noFill/>
                  </a:rPr>
                  <a:t> </a:t>
                </a:r>
              </a:p>
            </p:txBody>
          </p:sp>
        </mc:Fallback>
      </mc:AlternateContent>
      <p:cxnSp>
        <p:nvCxnSpPr>
          <p:cNvPr id="7" name="Прямая со стрелкой 6">
            <a:extLst>
              <a:ext uri="{FF2B5EF4-FFF2-40B4-BE49-F238E27FC236}">
                <a16:creationId xmlns:a16="http://schemas.microsoft.com/office/drawing/2014/main" id="{052BDCBD-3514-438A-9CC6-6B96F01B55C8}"/>
              </a:ext>
            </a:extLst>
          </p:cNvPr>
          <p:cNvCxnSpPr>
            <a:cxnSpLocks/>
          </p:cNvCxnSpPr>
          <p:nvPr/>
        </p:nvCxnSpPr>
        <p:spPr>
          <a:xfrm>
            <a:off x="9604883" y="3847136"/>
            <a:ext cx="0" cy="392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a:extLst>
              <a:ext uri="{FF2B5EF4-FFF2-40B4-BE49-F238E27FC236}">
                <a16:creationId xmlns:a16="http://schemas.microsoft.com/office/drawing/2014/main" id="{A4C6C4EF-EE5F-4C70-A6A6-30CD3F9F9A87}"/>
              </a:ext>
            </a:extLst>
          </p:cNvPr>
          <p:cNvCxnSpPr>
            <a:cxnSpLocks/>
          </p:cNvCxnSpPr>
          <p:nvPr/>
        </p:nvCxnSpPr>
        <p:spPr>
          <a:xfrm>
            <a:off x="9757283" y="3847136"/>
            <a:ext cx="0" cy="648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Прямая со стрелкой 29">
            <a:extLst>
              <a:ext uri="{FF2B5EF4-FFF2-40B4-BE49-F238E27FC236}">
                <a16:creationId xmlns:a16="http://schemas.microsoft.com/office/drawing/2014/main" id="{D6C59A2E-534C-42E6-B052-3966E3C2F77A}"/>
              </a:ext>
            </a:extLst>
          </p:cNvPr>
          <p:cNvCxnSpPr>
            <a:cxnSpLocks/>
          </p:cNvCxnSpPr>
          <p:nvPr/>
        </p:nvCxnSpPr>
        <p:spPr>
          <a:xfrm>
            <a:off x="10036931" y="3847136"/>
            <a:ext cx="0" cy="7913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Прямая со стрелкой 33">
            <a:extLst>
              <a:ext uri="{FF2B5EF4-FFF2-40B4-BE49-F238E27FC236}">
                <a16:creationId xmlns:a16="http://schemas.microsoft.com/office/drawing/2014/main" id="{FF607341-99C7-4609-83AE-2CCDBD4B6A80}"/>
              </a:ext>
            </a:extLst>
          </p:cNvPr>
          <p:cNvCxnSpPr>
            <a:cxnSpLocks/>
          </p:cNvCxnSpPr>
          <p:nvPr/>
        </p:nvCxnSpPr>
        <p:spPr>
          <a:xfrm>
            <a:off x="10370273" y="3879257"/>
            <a:ext cx="0" cy="6159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Прямая со стрелкой 35">
            <a:extLst>
              <a:ext uri="{FF2B5EF4-FFF2-40B4-BE49-F238E27FC236}">
                <a16:creationId xmlns:a16="http://schemas.microsoft.com/office/drawing/2014/main" id="{1CBDE9A5-38FD-40B9-933D-C7EF53708E9C}"/>
              </a:ext>
            </a:extLst>
          </p:cNvPr>
          <p:cNvCxnSpPr>
            <a:cxnSpLocks/>
          </p:cNvCxnSpPr>
          <p:nvPr/>
        </p:nvCxnSpPr>
        <p:spPr>
          <a:xfrm>
            <a:off x="10612995" y="3847136"/>
            <a:ext cx="0" cy="392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Прямая со стрелкой 39">
            <a:extLst>
              <a:ext uri="{FF2B5EF4-FFF2-40B4-BE49-F238E27FC236}">
                <a16:creationId xmlns:a16="http://schemas.microsoft.com/office/drawing/2014/main" id="{EFC771D4-F3A5-4FA9-B5B0-F3B65477B9E9}"/>
              </a:ext>
            </a:extLst>
          </p:cNvPr>
          <p:cNvCxnSpPr>
            <a:cxnSpLocks/>
          </p:cNvCxnSpPr>
          <p:nvPr/>
        </p:nvCxnSpPr>
        <p:spPr>
          <a:xfrm flipV="1">
            <a:off x="11897259" y="3543312"/>
            <a:ext cx="0" cy="3359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Прямая со стрелкой 40">
            <a:extLst>
              <a:ext uri="{FF2B5EF4-FFF2-40B4-BE49-F238E27FC236}">
                <a16:creationId xmlns:a16="http://schemas.microsoft.com/office/drawing/2014/main" id="{97172402-A65F-4688-80E0-103824DBAA4F}"/>
              </a:ext>
            </a:extLst>
          </p:cNvPr>
          <p:cNvCxnSpPr>
            <a:cxnSpLocks/>
          </p:cNvCxnSpPr>
          <p:nvPr/>
        </p:nvCxnSpPr>
        <p:spPr>
          <a:xfrm flipV="1">
            <a:off x="11694284" y="3343080"/>
            <a:ext cx="0" cy="5588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Прямая со стрелкой 41">
            <a:extLst>
              <a:ext uri="{FF2B5EF4-FFF2-40B4-BE49-F238E27FC236}">
                <a16:creationId xmlns:a16="http://schemas.microsoft.com/office/drawing/2014/main" id="{4925E220-786B-4222-9D15-EB2AA152553D}"/>
              </a:ext>
            </a:extLst>
          </p:cNvPr>
          <p:cNvCxnSpPr>
            <a:cxnSpLocks/>
          </p:cNvCxnSpPr>
          <p:nvPr/>
        </p:nvCxnSpPr>
        <p:spPr>
          <a:xfrm flipV="1">
            <a:off x="11457644" y="3073499"/>
            <a:ext cx="0" cy="8057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Прямая со стрелкой 42">
            <a:extLst>
              <a:ext uri="{FF2B5EF4-FFF2-40B4-BE49-F238E27FC236}">
                <a16:creationId xmlns:a16="http://schemas.microsoft.com/office/drawing/2014/main" id="{01E2B71A-CF2E-4A54-A4C4-1B063576BF69}"/>
              </a:ext>
            </a:extLst>
          </p:cNvPr>
          <p:cNvCxnSpPr>
            <a:cxnSpLocks/>
          </p:cNvCxnSpPr>
          <p:nvPr/>
        </p:nvCxnSpPr>
        <p:spPr>
          <a:xfrm flipV="1">
            <a:off x="11261067" y="3343080"/>
            <a:ext cx="0" cy="5040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a:extLst>
              <a:ext uri="{FF2B5EF4-FFF2-40B4-BE49-F238E27FC236}">
                <a16:creationId xmlns:a16="http://schemas.microsoft.com/office/drawing/2014/main" id="{D2BDCDBA-2C46-44EB-AA97-87D30B7B5CD6}"/>
              </a:ext>
            </a:extLst>
          </p:cNvPr>
          <p:cNvCxnSpPr>
            <a:cxnSpLocks/>
          </p:cNvCxnSpPr>
          <p:nvPr/>
        </p:nvCxnSpPr>
        <p:spPr>
          <a:xfrm flipV="1">
            <a:off x="11045043" y="3577555"/>
            <a:ext cx="0" cy="3017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Прямая соединительная линия 52">
            <a:extLst>
              <a:ext uri="{FF2B5EF4-FFF2-40B4-BE49-F238E27FC236}">
                <a16:creationId xmlns:a16="http://schemas.microsoft.com/office/drawing/2014/main" id="{1AB56115-2D06-40EB-A2CA-FFDA31298C18}"/>
              </a:ext>
            </a:extLst>
          </p:cNvPr>
          <p:cNvCxnSpPr>
            <a:cxnSpLocks/>
          </p:cNvCxnSpPr>
          <p:nvPr/>
        </p:nvCxnSpPr>
        <p:spPr>
          <a:xfrm>
            <a:off x="9307149" y="3879257"/>
            <a:ext cx="2937350"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8BBFC9-FA58-4656-B469-86C748585EC2}"/>
                  </a:ext>
                </a:extLst>
              </p:cNvPr>
              <p:cNvSpPr txBox="1"/>
              <p:nvPr/>
            </p:nvSpPr>
            <p:spPr>
              <a:xfrm>
                <a:off x="996288" y="3959325"/>
                <a:ext cx="7406708" cy="772904"/>
              </a:xfrm>
              <a:prstGeom prst="rect">
                <a:avLst/>
              </a:prstGeom>
              <a:noFill/>
            </p:spPr>
            <p:txBody>
              <a:bodyPr wrap="none" lIns="0" tIns="0" rIns="0" bIns="0" rtlCol="0">
                <a:spAutoFit/>
              </a:bodyPr>
              <a:lstStyle/>
              <a:p>
                <a:r>
                  <a:rPr lang="ru-RU" sz="2400" dirty="0">
                    <a:solidFill>
                      <a:schemeClr val="bg1"/>
                    </a:solidFill>
                    <a:latin typeface="Verdana" panose="020B0604030504040204" pitchFamily="34" charset="0"/>
                    <a:ea typeface="Verdana" panose="020B0604030504040204" pitchFamily="34" charset="0"/>
                  </a:rPr>
                  <a:t>Создайте терминальные регионы</a:t>
                </a:r>
                <a:r>
                  <a:rPr lang="en-US" sz="2400" dirty="0">
                    <a:solidFill>
                      <a:schemeClr val="bg1"/>
                    </a:solidFill>
                    <a:latin typeface="Verdana" panose="020B0604030504040204" pitchFamily="34" charset="0"/>
                    <a:ea typeface="Verdana" panose="020B0604030504040204" pitchFamily="34" charset="0"/>
                  </a:rPr>
                  <a:t> </a:t>
                </a:r>
                <a14:m>
                  <m:oMath xmlns:m="http://schemas.openxmlformats.org/officeDocument/2006/math">
                    <m:sSub>
                      <m:sSubPr>
                        <m:ctrlPr>
                          <a:rPr lang="en-US" sz="2400" i="1">
                            <a:solidFill>
                              <a:schemeClr val="bg1"/>
                            </a:solidFill>
                            <a:latin typeface="Cambria Math" panose="02040503050406030204" pitchFamily="18" charset="0"/>
                          </a:rPr>
                        </m:ctrlPr>
                      </m:sSubPr>
                      <m:e>
                        <m:r>
                          <m:rPr>
                            <m:sty m:val="p"/>
                          </m:rPr>
                          <a:rPr lang="en-US" sz="2400" b="0" i="0" smtClean="0">
                            <a:solidFill>
                              <a:schemeClr val="bg1"/>
                            </a:solidFill>
                            <a:latin typeface="Cambria Math" panose="02040503050406030204" pitchFamily="18" charset="0"/>
                          </a:rPr>
                          <m:t>R</m:t>
                        </m:r>
                      </m:e>
                      <m:sub>
                        <m:r>
                          <m:rPr>
                            <m:sty m:val="p"/>
                          </m:rPr>
                          <a:rPr lang="en-US" sz="2400" b="0" i="0" smtClean="0">
                            <a:solidFill>
                              <a:schemeClr val="bg1"/>
                            </a:solidFill>
                            <a:latin typeface="Cambria Math" panose="02040503050406030204" pitchFamily="18" charset="0"/>
                          </a:rPr>
                          <m:t>j</m:t>
                        </m:r>
                        <m:r>
                          <m:rPr>
                            <m:sty m:val="p"/>
                          </m:rPr>
                          <a:rPr lang="en-US" sz="2400">
                            <a:solidFill>
                              <a:schemeClr val="bg1"/>
                            </a:solidFill>
                            <a:latin typeface="Cambria Math" panose="02040503050406030204" pitchFamily="18" charset="0"/>
                          </a:rPr>
                          <m:t>m</m:t>
                        </m:r>
                      </m:sub>
                    </m:sSub>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=1…</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𝐽</m:t>
                        </m:r>
                      </m:e>
                      <m:sub>
                        <m:r>
                          <a:rPr lang="en-US" sz="2400" b="0" i="1" smtClean="0">
                            <a:solidFill>
                              <a:schemeClr val="bg1"/>
                            </a:solidFill>
                            <a:latin typeface="Cambria Math" panose="02040503050406030204" pitchFamily="18" charset="0"/>
                          </a:rPr>
                          <m:t>𝑚</m:t>
                        </m:r>
                      </m:sub>
                    </m:sSub>
                  </m:oMath>
                </a14:m>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2400" dirty="0">
                    <a:solidFill>
                      <a:schemeClr val="bg1"/>
                    </a:solidFill>
                    <a:latin typeface="Verdana" panose="020B0604030504040204" pitchFamily="34" charset="0"/>
                    <a:ea typeface="Verdana" panose="020B0604030504040204" pitchFamily="34" charset="0"/>
                  </a:rPr>
                  <a:t>Постройте небольшое дерево на </a:t>
                </a:r>
                <a14:m>
                  <m:oMath xmlns:m="http://schemas.openxmlformats.org/officeDocument/2006/math">
                    <m:sSub>
                      <m:sSubPr>
                        <m:ctrlPr>
                          <a:rPr lang="en-US" sz="2400" i="1">
                            <a:solidFill>
                              <a:schemeClr val="bg1"/>
                            </a:solidFill>
                            <a:latin typeface="Cambria Math" panose="02040503050406030204" pitchFamily="18" charset="0"/>
                          </a:rPr>
                        </m:ctrlPr>
                      </m:sSubPr>
                      <m:e>
                        <m:r>
                          <m:rPr>
                            <m:sty m:val="p"/>
                          </m:rPr>
                          <a:rPr lang="en-US" sz="2400">
                            <a:solidFill>
                              <a:schemeClr val="bg1"/>
                            </a:solidFill>
                            <a:latin typeface="Cambria Math" panose="02040503050406030204" pitchFamily="18" charset="0"/>
                          </a:rPr>
                          <m:t>r</m:t>
                        </m:r>
                      </m:e>
                      <m:sub>
                        <m:r>
                          <m:rPr>
                            <m:sty m:val="p"/>
                          </m:rPr>
                          <a:rPr lang="en-US" sz="2400">
                            <a:solidFill>
                              <a:schemeClr val="bg1"/>
                            </a:solidFill>
                            <a:latin typeface="Cambria Math" panose="02040503050406030204" pitchFamily="18" charset="0"/>
                          </a:rPr>
                          <m:t>im</m:t>
                        </m:r>
                      </m:sub>
                    </m:sSub>
                  </m:oMath>
                </a14:m>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57" name="TextBox 56">
                <a:extLst>
                  <a:ext uri="{FF2B5EF4-FFF2-40B4-BE49-F238E27FC236}">
                    <a16:creationId xmlns:a16="http://schemas.microsoft.com/office/drawing/2014/main" id="{228BBFC9-FA58-4656-B469-86C748585EC2}"/>
                  </a:ext>
                </a:extLst>
              </p:cNvPr>
              <p:cNvSpPr txBox="1">
                <a:spLocks noRot="1" noChangeAspect="1" noMove="1" noResize="1" noEditPoints="1" noAdjustHandles="1" noChangeArrowheads="1" noChangeShapeType="1" noTextEdit="1"/>
              </p:cNvSpPr>
              <p:nvPr/>
            </p:nvSpPr>
            <p:spPr>
              <a:xfrm>
                <a:off x="996288" y="3959325"/>
                <a:ext cx="7406708" cy="772904"/>
              </a:xfrm>
              <a:prstGeom prst="rect">
                <a:avLst/>
              </a:prstGeom>
              <a:blipFill>
                <a:blip r:embed="rId10"/>
                <a:stretch>
                  <a:fillRect l="-2469" t="-13386" b="-22835"/>
                </a:stretch>
              </a:blipFill>
            </p:spPr>
            <p:txBody>
              <a:bodyPr/>
              <a:lstStyle/>
              <a:p>
                <a:r>
                  <a:rPr lang="ru-RU">
                    <a:noFill/>
                  </a:rPr>
                  <a:t> </a:t>
                </a:r>
              </a:p>
            </p:txBody>
          </p:sp>
        </mc:Fallback>
      </mc:AlternateContent>
      <p:cxnSp>
        <p:nvCxnSpPr>
          <p:cNvPr id="58" name="Прямая соединительная линия 57">
            <a:extLst>
              <a:ext uri="{FF2B5EF4-FFF2-40B4-BE49-F238E27FC236}">
                <a16:creationId xmlns:a16="http://schemas.microsoft.com/office/drawing/2014/main" id="{7739A7AD-1EAF-4194-ABFC-9D6770C1B65D}"/>
              </a:ext>
            </a:extLst>
          </p:cNvPr>
          <p:cNvCxnSpPr>
            <a:cxnSpLocks/>
          </p:cNvCxnSpPr>
          <p:nvPr/>
        </p:nvCxnSpPr>
        <p:spPr>
          <a:xfrm>
            <a:off x="9307149" y="4351192"/>
            <a:ext cx="1564962" cy="0"/>
          </a:xfrm>
          <a:prstGeom prst="line">
            <a:avLst/>
          </a:prstGeom>
          <a:ln w="76200">
            <a:solidFill>
              <a:schemeClr val="accent6">
                <a:lumMod val="75000"/>
              </a:schemeClr>
            </a:solidFill>
          </a:ln>
        </p:spPr>
        <p:style>
          <a:lnRef idx="3">
            <a:schemeClr val="accent2"/>
          </a:lnRef>
          <a:fillRef idx="0">
            <a:schemeClr val="accent2"/>
          </a:fillRef>
          <a:effectRef idx="2">
            <a:schemeClr val="accent2"/>
          </a:effectRef>
          <a:fontRef idx="minor">
            <a:schemeClr val="tx1"/>
          </a:fontRef>
        </p:style>
      </p:cxnSp>
      <p:cxnSp>
        <p:nvCxnSpPr>
          <p:cNvPr id="59" name="Прямая соединительная линия 58">
            <a:extLst>
              <a:ext uri="{FF2B5EF4-FFF2-40B4-BE49-F238E27FC236}">
                <a16:creationId xmlns:a16="http://schemas.microsoft.com/office/drawing/2014/main" id="{49126765-352C-48D4-87D5-BA11251B6ED9}"/>
              </a:ext>
            </a:extLst>
          </p:cNvPr>
          <p:cNvCxnSpPr>
            <a:cxnSpLocks/>
          </p:cNvCxnSpPr>
          <p:nvPr/>
        </p:nvCxnSpPr>
        <p:spPr>
          <a:xfrm>
            <a:off x="10757011" y="3392422"/>
            <a:ext cx="1481230" cy="0"/>
          </a:xfrm>
          <a:prstGeom prst="line">
            <a:avLst/>
          </a:prstGeom>
          <a:ln w="76200">
            <a:solidFill>
              <a:schemeClr val="accent6">
                <a:lumMod val="75000"/>
              </a:schemeClr>
            </a:solidFill>
          </a:ln>
        </p:spPr>
        <p:style>
          <a:lnRef idx="3">
            <a:schemeClr val="accent2"/>
          </a:lnRef>
          <a:fillRef idx="0">
            <a:schemeClr val="accent2"/>
          </a:fillRef>
          <a:effectRef idx="2">
            <a:schemeClr val="accent2"/>
          </a:effectRef>
          <a:fontRef idx="minor">
            <a:schemeClr val="tx1"/>
          </a:fontRef>
        </p:style>
      </p:cxnSp>
      <p:sp>
        <p:nvSpPr>
          <p:cNvPr id="62" name="Левая фигурная скобка 61">
            <a:extLst>
              <a:ext uri="{FF2B5EF4-FFF2-40B4-BE49-F238E27FC236}">
                <a16:creationId xmlns:a16="http://schemas.microsoft.com/office/drawing/2014/main" id="{E11CA2E0-DD6D-4872-B4EE-3CB3CA31F97D}"/>
              </a:ext>
            </a:extLst>
          </p:cNvPr>
          <p:cNvSpPr/>
          <p:nvPr/>
        </p:nvSpPr>
        <p:spPr>
          <a:xfrm rot="5400000">
            <a:off x="9866883" y="2958919"/>
            <a:ext cx="523219" cy="1519596"/>
          </a:xfrm>
          <a:prstGeom prst="leftBrace">
            <a:avLst>
              <a:gd name="adj1" fmla="val 65233"/>
              <a:gd name="adj2"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65" name="Левая фигурная скобка 64">
            <a:extLst>
              <a:ext uri="{FF2B5EF4-FFF2-40B4-BE49-F238E27FC236}">
                <a16:creationId xmlns:a16="http://schemas.microsoft.com/office/drawing/2014/main" id="{946D91C1-A601-4C58-8716-AD54C119C510}"/>
              </a:ext>
            </a:extLst>
          </p:cNvPr>
          <p:cNvSpPr/>
          <p:nvPr/>
        </p:nvSpPr>
        <p:spPr>
          <a:xfrm rot="16200000">
            <a:off x="11262199" y="3365558"/>
            <a:ext cx="523219" cy="1519596"/>
          </a:xfrm>
          <a:prstGeom prst="leftBrace">
            <a:avLst>
              <a:gd name="adj1" fmla="val 65233"/>
              <a:gd name="adj2"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09469EA-2CB0-4ACD-80A2-DF35542415CD}"/>
                  </a:ext>
                </a:extLst>
              </p:cNvPr>
              <p:cNvSpPr txBox="1"/>
              <p:nvPr/>
            </p:nvSpPr>
            <p:spPr>
              <a:xfrm>
                <a:off x="976195" y="4819621"/>
                <a:ext cx="10144187" cy="523285"/>
              </a:xfrm>
              <a:prstGeom prst="rect">
                <a:avLst/>
              </a:prstGeom>
              <a:noFill/>
            </p:spPr>
            <p:txBody>
              <a:bodyPr wrap="none" lIns="0" tIns="0" rIns="0" bIns="0" rtlCol="0">
                <a:spAutoFit/>
              </a:bodyPr>
              <a:lstStyle/>
              <a:p>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for </a:t>
                </a:r>
                <a14:m>
                  <m:oMath xmlns:m="http://schemas.openxmlformats.org/officeDocument/2006/math">
                    <m:r>
                      <a:rPr lang="en-US" sz="2800" i="1">
                        <a:solidFill>
                          <a:schemeClr val="bg1"/>
                        </a:solidFill>
                        <a:latin typeface="Cambria Math" panose="02040503050406030204" pitchFamily="18" charset="0"/>
                      </a:rPr>
                      <m:t>𝑗</m:t>
                    </m:r>
                    <m:r>
                      <a:rPr lang="en-US" sz="2800" i="1">
                        <a:solidFill>
                          <a:schemeClr val="bg1"/>
                        </a:solidFill>
                        <a:latin typeface="Cambria Math" panose="02040503050406030204" pitchFamily="18" charset="0"/>
                      </a:rPr>
                      <m:t>=1…</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𝐽</m:t>
                        </m:r>
                      </m:e>
                      <m:sub>
                        <m:r>
                          <a:rPr lang="en-US" sz="2800" i="1">
                            <a:solidFill>
                              <a:schemeClr val="bg1"/>
                            </a:solidFill>
                            <a:latin typeface="Cambria Math" panose="02040503050406030204" pitchFamily="18" charset="0"/>
                          </a:rPr>
                          <m:t>𝑚</m:t>
                        </m:r>
                      </m:sub>
                    </m:sSub>
                  </m:oMath>
                </a14:m>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800" dirty="0">
                    <a:solidFill>
                      <a:schemeClr val="bg1"/>
                    </a:solidFill>
                  </a:rPr>
                  <a:t>найти</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sSub>
                      <m:sSubPr>
                        <m:ctrlPr>
                          <a:rPr lang="en-US" sz="2800" i="1">
                            <a:solidFill>
                              <a:schemeClr val="bg1"/>
                            </a:solidFill>
                            <a:latin typeface="Cambria Math" panose="02040503050406030204" pitchFamily="18" charset="0"/>
                          </a:rPr>
                        </m:ctrlPr>
                      </m:sSubPr>
                      <m:e>
                        <m:sSub>
                          <m:sSubPr>
                            <m:ctrlPr>
                              <a:rPr lang="en-US" sz="2800" b="0" i="1" smtClean="0">
                                <a:solidFill>
                                  <a:schemeClr val="bg1"/>
                                </a:solidFill>
                                <a:latin typeface="Cambria Math" panose="02040503050406030204" pitchFamily="18" charset="0"/>
                                <a:ea typeface="Verdana" panose="020B0604030504040204" pitchFamily="34" charset="0"/>
                              </a:rPr>
                            </m:ctrlPr>
                          </m:sSubPr>
                          <m:e>
                            <m:r>
                              <m:rPr>
                                <m:sty m:val="p"/>
                              </m:rPr>
                              <a:rPr lang="el-GR" sz="2800" i="1">
                                <a:solidFill>
                                  <a:schemeClr val="bg1"/>
                                </a:solidFill>
                                <a:latin typeface="Cambria Math" panose="02040503050406030204" pitchFamily="18" charset="0"/>
                                <a:ea typeface="Verdana" panose="020B0604030504040204" pitchFamily="34" charset="0"/>
                              </a:rPr>
                              <m:t>γ</m:t>
                            </m:r>
                          </m:e>
                          <m:sub>
                            <m:r>
                              <a:rPr lang="en-US" sz="2800" b="0" i="1" smtClean="0">
                                <a:solidFill>
                                  <a:schemeClr val="bg1"/>
                                </a:solidFill>
                                <a:latin typeface="Cambria Math" panose="02040503050406030204" pitchFamily="18" charset="0"/>
                                <a:ea typeface="Verdana" panose="020B0604030504040204" pitchFamily="34" charset="0"/>
                              </a:rPr>
                              <m:t>𝑗𝑚</m:t>
                            </m:r>
                          </m:sub>
                        </m:sSub>
                        <m:r>
                          <a:rPr lang="en-US" sz="2800" b="0" i="1" smtClean="0">
                            <a:solidFill>
                              <a:schemeClr val="bg1"/>
                            </a:solidFill>
                            <a:latin typeface="Cambria Math" panose="02040503050406030204" pitchFamily="18" charset="0"/>
                            <a:ea typeface="Verdana" panose="020B0604030504040204" pitchFamily="34" charset="0"/>
                          </a:rPr>
                          <m:t>=</m:t>
                        </m:r>
                        <m:r>
                          <a:rPr lang="en-US" sz="2800" i="1">
                            <a:solidFill>
                              <a:schemeClr val="bg1"/>
                            </a:solidFill>
                            <a:latin typeface="Cambria Math" panose="02040503050406030204" pitchFamily="18" charset="0"/>
                          </a:rPr>
                          <m:t>𝑎𝑟𝑔𝑚𝑖𝑛</m:t>
                        </m:r>
                      </m:e>
                      <m:sub>
                        <m:r>
                          <m:rPr>
                            <m:sty m:val="p"/>
                          </m:rPr>
                          <a:rPr lang="el-GR" sz="2800" i="1" smtClean="0">
                            <a:solidFill>
                              <a:schemeClr val="bg1"/>
                            </a:solidFill>
                            <a:latin typeface="Cambria Math" panose="02040503050406030204" pitchFamily="18" charset="0"/>
                            <a:ea typeface="Verdana" panose="020B0604030504040204" pitchFamily="34" charset="0"/>
                          </a:rPr>
                          <m:t>γ</m:t>
                        </m:r>
                      </m:sub>
                    </m:sSub>
                    <m:nary>
                      <m:naryPr>
                        <m:chr m:val="∑"/>
                        <m:limLoc m:val="subSup"/>
                        <m:supHide m:val="on"/>
                        <m:ctrlPr>
                          <a:rPr lang="en-US" sz="2800" i="1">
                            <a:solidFill>
                              <a:schemeClr val="bg1"/>
                            </a:solidFill>
                            <a:latin typeface="Cambria Math" panose="02040503050406030204" pitchFamily="18" charset="0"/>
                            <a:ea typeface="Verdana" panose="020B0604030504040204" pitchFamily="34" charset="0"/>
                          </a:rPr>
                        </m:ctrlPr>
                      </m:naryPr>
                      <m:sub>
                        <m:sSub>
                          <m:sSubPr>
                            <m:ctrlPr>
                              <a:rPr lang="en-US" sz="2800" b="0" i="1" smtClean="0">
                                <a:solidFill>
                                  <a:schemeClr val="bg1"/>
                                </a:solidFill>
                                <a:latin typeface="Cambria Math" panose="02040503050406030204" pitchFamily="18" charset="0"/>
                                <a:ea typeface="Verdana" panose="020B0604030504040204" pitchFamily="34" charset="0"/>
                              </a:rPr>
                            </m:ctrlPr>
                          </m:sSubPr>
                          <m:e>
                            <m:r>
                              <a:rPr lang="en-US" sz="2800" b="0" i="1" smtClean="0">
                                <a:solidFill>
                                  <a:schemeClr val="bg1"/>
                                </a:solidFill>
                                <a:latin typeface="Cambria Math" panose="02040503050406030204" pitchFamily="18" charset="0"/>
                                <a:ea typeface="Verdana" panose="020B0604030504040204" pitchFamily="34" charset="0"/>
                              </a:rPr>
                              <m:t>𝑋</m:t>
                            </m:r>
                          </m:e>
                          <m:sub>
                            <m:r>
                              <a:rPr lang="en-US" sz="2800" b="0" i="1" smtClean="0">
                                <a:solidFill>
                                  <a:schemeClr val="bg1"/>
                                </a:solidFill>
                                <a:latin typeface="Cambria Math" panose="02040503050406030204" pitchFamily="18" charset="0"/>
                                <a:ea typeface="Verdana" panose="020B0604030504040204" pitchFamily="34" charset="0"/>
                              </a:rPr>
                              <m:t>𝑖</m:t>
                            </m:r>
                          </m:sub>
                        </m:sSub>
                        <m:r>
                          <m:rPr>
                            <m:nor/>
                          </m:rPr>
                          <a:rPr lang="el-GR" sz="2800" dirty="0">
                            <a:solidFill>
                              <a:schemeClr val="bg1"/>
                            </a:solidFill>
                            <a:latin typeface="Times New Roman" panose="02020603050405020304" pitchFamily="18" charset="0"/>
                            <a:cs typeface="Times New Roman" panose="02020603050405020304" pitchFamily="18" charset="0"/>
                          </a:rPr>
                          <m:t>ϵ</m:t>
                        </m:r>
                        <m:sSub>
                          <m:sSubPr>
                            <m:ctrlPr>
                              <a:rPr lang="en-US" sz="2800" b="0" i="1" dirty="0" smtClean="0">
                                <a:solidFill>
                                  <a:schemeClr val="bg1"/>
                                </a:solidFill>
                                <a:latin typeface="Cambria Math" panose="02040503050406030204" pitchFamily="18" charset="0"/>
                                <a:cs typeface="Times New Roman" panose="02020603050405020304" pitchFamily="18" charset="0"/>
                              </a:rPr>
                            </m:ctrlPr>
                          </m:sSubPr>
                          <m:e>
                            <m:r>
                              <a:rPr lang="en-US" sz="2800" b="0" i="1" dirty="0" smtClean="0">
                                <a:solidFill>
                                  <a:schemeClr val="bg1"/>
                                </a:solidFill>
                                <a:latin typeface="Cambria Math" panose="02040503050406030204" pitchFamily="18" charset="0"/>
                                <a:cs typeface="Times New Roman" panose="02020603050405020304" pitchFamily="18" charset="0"/>
                              </a:rPr>
                              <m:t>𝑅</m:t>
                            </m:r>
                          </m:e>
                          <m:sub>
                            <m:r>
                              <a:rPr lang="en-US" sz="2800" b="0" i="1" dirty="0" smtClean="0">
                                <a:solidFill>
                                  <a:schemeClr val="bg1"/>
                                </a:solidFill>
                                <a:latin typeface="Cambria Math" panose="02040503050406030204" pitchFamily="18" charset="0"/>
                                <a:cs typeface="Times New Roman" panose="02020603050405020304" pitchFamily="18" charset="0"/>
                              </a:rPr>
                              <m:t>𝑖𝑗</m:t>
                            </m:r>
                          </m:sub>
                        </m:sSub>
                      </m:sub>
                      <m:sup/>
                      <m:e>
                        <m:r>
                          <a:rPr lang="en-US" sz="2800" i="1">
                            <a:solidFill>
                              <a:schemeClr val="bg1"/>
                            </a:solidFill>
                            <a:latin typeface="Cambria Math" panose="02040503050406030204" pitchFamily="18" charset="0"/>
                            <a:ea typeface="Verdana" panose="020B0604030504040204" pitchFamily="34" charset="0"/>
                          </a:rPr>
                          <m:t>𝐿</m:t>
                        </m:r>
                        <m:r>
                          <a:rPr lang="en-US" sz="2800" i="1">
                            <a:solidFill>
                              <a:schemeClr val="bg1"/>
                            </a:solidFill>
                            <a:latin typeface="Cambria Math" panose="02040503050406030204" pitchFamily="18" charset="0"/>
                            <a:ea typeface="Verdana" panose="020B0604030504040204" pitchFamily="34" charset="0"/>
                          </a:rPr>
                          <m:t>(</m:t>
                        </m:r>
                        <m:sSub>
                          <m:sSubPr>
                            <m:ctrlPr>
                              <a:rPr lang="en-US" sz="2800" i="1">
                                <a:solidFill>
                                  <a:schemeClr val="bg1"/>
                                </a:solidFill>
                                <a:latin typeface="Cambria Math" panose="02040503050406030204" pitchFamily="18" charset="0"/>
                                <a:ea typeface="Verdana" panose="020B0604030504040204" pitchFamily="34" charset="0"/>
                              </a:rPr>
                            </m:ctrlPr>
                          </m:sSubPr>
                          <m:e>
                            <m:r>
                              <a:rPr lang="en-US" sz="2800" i="1">
                                <a:solidFill>
                                  <a:schemeClr val="bg1"/>
                                </a:solidFill>
                                <a:latin typeface="Cambria Math" panose="02040503050406030204" pitchFamily="18" charset="0"/>
                                <a:ea typeface="Verdana" panose="020B0604030504040204" pitchFamily="34" charset="0"/>
                              </a:rPr>
                              <m:t>𝑦</m:t>
                            </m:r>
                          </m:e>
                          <m:sub>
                            <m:r>
                              <a:rPr lang="en-US" sz="2800" i="1">
                                <a:solidFill>
                                  <a:schemeClr val="bg1"/>
                                </a:solidFill>
                                <a:latin typeface="Cambria Math" panose="02040503050406030204" pitchFamily="18" charset="0"/>
                                <a:ea typeface="Verdana" panose="020B0604030504040204" pitchFamily="34" charset="0"/>
                              </a:rPr>
                              <m:t>𝑖</m:t>
                            </m:r>
                          </m:sub>
                        </m:sSub>
                        <m:r>
                          <a:rPr lang="en-US" sz="2800" i="1">
                            <a:solidFill>
                              <a:schemeClr val="bg1"/>
                            </a:solidFill>
                            <a:latin typeface="Cambria Math" panose="02040503050406030204" pitchFamily="18" charset="0"/>
                            <a:ea typeface="Verdana" panose="020B0604030504040204" pitchFamily="34" charset="0"/>
                          </a:rPr>
                          <m:t>, </m:t>
                        </m:r>
                        <m:sSub>
                          <m:sSubPr>
                            <m:ctrlPr>
                              <a:rPr lang="en-US" sz="2800" b="0" i="1" smtClean="0">
                                <a:solidFill>
                                  <a:schemeClr val="bg1"/>
                                </a:solidFill>
                                <a:latin typeface="Cambria Math" panose="02040503050406030204" pitchFamily="18" charset="0"/>
                                <a:ea typeface="Verdana" panose="020B0604030504040204" pitchFamily="34" charset="0"/>
                              </a:rPr>
                            </m:ctrlPr>
                          </m:sSubPr>
                          <m:e>
                            <m:r>
                              <a:rPr lang="en-US" sz="2800" b="0" i="1" smtClean="0">
                                <a:solidFill>
                                  <a:schemeClr val="bg1"/>
                                </a:solidFill>
                                <a:latin typeface="Cambria Math" panose="02040503050406030204" pitchFamily="18" charset="0"/>
                                <a:ea typeface="Verdana" panose="020B0604030504040204" pitchFamily="34" charset="0"/>
                              </a:rPr>
                              <m:t>𝐹</m:t>
                            </m:r>
                          </m:e>
                          <m:sub>
                            <m:r>
                              <a:rPr lang="en-US" sz="2800" b="0" i="1" smtClean="0">
                                <a:solidFill>
                                  <a:schemeClr val="bg1"/>
                                </a:solidFill>
                                <a:latin typeface="Cambria Math" panose="02040503050406030204" pitchFamily="18" charset="0"/>
                                <a:ea typeface="Verdana" panose="020B0604030504040204" pitchFamily="34" charset="0"/>
                              </a:rPr>
                              <m:t>𝑚</m:t>
                            </m:r>
                            <m:r>
                              <a:rPr lang="en-US" sz="2800" b="0" i="1" smtClean="0">
                                <a:solidFill>
                                  <a:schemeClr val="bg1"/>
                                </a:solidFill>
                                <a:latin typeface="Cambria Math" panose="02040503050406030204" pitchFamily="18" charset="0"/>
                                <a:ea typeface="Verdana" panose="020B0604030504040204" pitchFamily="34" charset="0"/>
                              </a:rPr>
                              <m:t>−1</m:t>
                            </m:r>
                          </m:sub>
                        </m:sSub>
                        <m:r>
                          <a:rPr lang="ru-RU" sz="2800" b="0" i="1" smtClean="0">
                            <a:solidFill>
                              <a:schemeClr val="bg1"/>
                            </a:solidFill>
                            <a:latin typeface="Cambria Math" panose="02040503050406030204" pitchFamily="18" charset="0"/>
                            <a:ea typeface="Verdana" panose="020B0604030504040204" pitchFamily="34" charset="0"/>
                          </a:rPr>
                          <m:t>(</m:t>
                        </m:r>
                        <m:sSub>
                          <m:sSubPr>
                            <m:ctrlPr>
                              <a:rPr lang="en-US" sz="2800" b="0" i="1" smtClean="0">
                                <a:solidFill>
                                  <a:schemeClr val="bg1"/>
                                </a:solidFill>
                                <a:latin typeface="Cambria Math" panose="02040503050406030204" pitchFamily="18" charset="0"/>
                                <a:ea typeface="Verdana" panose="020B0604030504040204" pitchFamily="34" charset="0"/>
                              </a:rPr>
                            </m:ctrlPr>
                          </m:sSubPr>
                          <m:e>
                            <m:r>
                              <a:rPr lang="en-US" sz="2800" b="0" i="1" smtClean="0">
                                <a:solidFill>
                                  <a:schemeClr val="bg1"/>
                                </a:solidFill>
                                <a:latin typeface="Cambria Math" panose="02040503050406030204" pitchFamily="18" charset="0"/>
                                <a:ea typeface="Verdana" panose="020B0604030504040204" pitchFamily="34" charset="0"/>
                              </a:rPr>
                              <m:t>𝑋</m:t>
                            </m:r>
                          </m:e>
                          <m:sub>
                            <m:r>
                              <a:rPr lang="en-US" sz="2800" b="0" i="1" smtClean="0">
                                <a:solidFill>
                                  <a:schemeClr val="bg1"/>
                                </a:solidFill>
                                <a:latin typeface="Cambria Math" panose="02040503050406030204" pitchFamily="18" charset="0"/>
                                <a:ea typeface="Verdana" panose="020B0604030504040204" pitchFamily="34" charset="0"/>
                              </a:rPr>
                              <m:t>𝑖</m:t>
                            </m:r>
                          </m:sub>
                        </m:sSub>
                        <m:r>
                          <a:rPr lang="ru-RU" sz="2800" b="0" i="1" smtClean="0">
                            <a:solidFill>
                              <a:schemeClr val="bg1"/>
                            </a:solidFill>
                            <a:latin typeface="Cambria Math" panose="02040503050406030204" pitchFamily="18" charset="0"/>
                            <a:ea typeface="Verdana" panose="020B0604030504040204" pitchFamily="34" charset="0"/>
                          </a:rPr>
                          <m:t>)</m:t>
                        </m:r>
                        <m:r>
                          <a:rPr lang="en-US" sz="2800" b="0" i="1" smtClean="0">
                            <a:solidFill>
                              <a:schemeClr val="bg1"/>
                            </a:solidFill>
                            <a:latin typeface="Cambria Math" panose="02040503050406030204" pitchFamily="18" charset="0"/>
                            <a:ea typeface="Verdana" panose="020B0604030504040204" pitchFamily="34" charset="0"/>
                          </a:rPr>
                          <m:t>+</m:t>
                        </m:r>
                        <m:r>
                          <m:rPr>
                            <m:sty m:val="p"/>
                          </m:rPr>
                          <a:rPr lang="el-GR" sz="2800" i="1">
                            <a:solidFill>
                              <a:schemeClr val="bg1"/>
                            </a:solidFill>
                            <a:latin typeface="Cambria Math" panose="02040503050406030204" pitchFamily="18" charset="0"/>
                            <a:ea typeface="Verdana" panose="020B0604030504040204" pitchFamily="34" charset="0"/>
                          </a:rPr>
                          <m:t>γ</m:t>
                        </m:r>
                        <m:r>
                          <a:rPr lang="en-US" sz="2800" i="1">
                            <a:solidFill>
                              <a:schemeClr val="bg1"/>
                            </a:solidFill>
                            <a:latin typeface="Cambria Math" panose="02040503050406030204" pitchFamily="18" charset="0"/>
                            <a:ea typeface="Verdana" panose="020B0604030504040204" pitchFamily="34" charset="0"/>
                          </a:rPr>
                          <m:t>)</m:t>
                        </m:r>
                      </m:e>
                    </m:nary>
                  </m:oMath>
                </a14:m>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66" name="TextBox 65">
                <a:extLst>
                  <a:ext uri="{FF2B5EF4-FFF2-40B4-BE49-F238E27FC236}">
                    <a16:creationId xmlns:a16="http://schemas.microsoft.com/office/drawing/2014/main" id="{809469EA-2CB0-4ACD-80A2-DF35542415CD}"/>
                  </a:ext>
                </a:extLst>
              </p:cNvPr>
              <p:cNvSpPr txBox="1">
                <a:spLocks noRot="1" noChangeAspect="1" noMove="1" noResize="1" noEditPoints="1" noAdjustHandles="1" noChangeArrowheads="1" noChangeShapeType="1" noTextEdit="1"/>
              </p:cNvSpPr>
              <p:nvPr/>
            </p:nvSpPr>
            <p:spPr>
              <a:xfrm>
                <a:off x="976195" y="4819621"/>
                <a:ext cx="10144187" cy="523285"/>
              </a:xfrm>
              <a:prstGeom prst="rect">
                <a:avLst/>
              </a:prstGeom>
              <a:blipFill>
                <a:blip r:embed="rId11"/>
                <a:stretch>
                  <a:fillRect l="-2103" t="-23529" b="-2588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60CE01B-F7F9-4CAA-A3CB-77A27A73F7EE}"/>
                  </a:ext>
                </a:extLst>
              </p:cNvPr>
              <p:cNvSpPr txBox="1"/>
              <p:nvPr/>
            </p:nvSpPr>
            <p:spPr>
              <a:xfrm>
                <a:off x="953776" y="5375427"/>
                <a:ext cx="7192225" cy="492827"/>
              </a:xfrm>
              <a:prstGeom prst="rect">
                <a:avLst/>
              </a:prstGeom>
              <a:noFill/>
            </p:spPr>
            <p:txBody>
              <a:bodyPr wrap="none" lIns="0" tIns="0" rIns="0" bIns="0" rtlCol="0">
                <a:spAutoFit/>
              </a:bodyPr>
              <a:lstStyle/>
              <a:p>
                <a:r>
                  <a:rPr lang="ru-RU" sz="2400" dirty="0">
                    <a:solidFill>
                      <a:schemeClr val="bg1"/>
                    </a:solidFill>
                    <a:latin typeface="Verdana" panose="020B0604030504040204" pitchFamily="34" charset="0"/>
                    <a:ea typeface="Verdana" panose="020B0604030504040204" pitchFamily="34" charset="0"/>
                  </a:rPr>
                  <a:t>Обновите</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sSub>
                      <m:sSubPr>
                        <m:ctrlPr>
                          <a:rPr lang="en-US" sz="2400" b="0" i="1" dirty="0" smtClean="0">
                            <a:solidFill>
                              <a:schemeClr val="bg1"/>
                            </a:solidFill>
                            <a:latin typeface="Cambria Math" panose="02040503050406030204" pitchFamily="18" charset="0"/>
                          </a:rPr>
                        </m:ctrlPr>
                      </m:sSubPr>
                      <m:e>
                        <m:r>
                          <m:rPr>
                            <m:sty m:val="p"/>
                          </m:rPr>
                          <a:rPr lang="en-US" sz="2400" dirty="0">
                            <a:solidFill>
                              <a:schemeClr val="bg1"/>
                            </a:solidFill>
                            <a:latin typeface="Cambria Math" panose="02040503050406030204" pitchFamily="18" charset="0"/>
                          </a:rPr>
                          <m:t>F</m:t>
                        </m:r>
                      </m:e>
                      <m:sub>
                        <m:r>
                          <m:rPr>
                            <m:sty m:val="p"/>
                          </m:rPr>
                          <a:rPr lang="en-US" sz="2400" b="0" i="0" dirty="0" smtClean="0">
                            <a:solidFill>
                              <a:schemeClr val="bg1"/>
                            </a:solidFill>
                            <a:latin typeface="Cambria Math" panose="02040503050406030204" pitchFamily="18" charset="0"/>
                          </a:rPr>
                          <m:t>m</m:t>
                        </m:r>
                      </m:sub>
                    </m:sSub>
                    <m:d>
                      <m:dPr>
                        <m:ctrlPr>
                          <a:rPr lang="en-US" sz="2400" b="0" i="1" dirty="0" smtClean="0">
                            <a:solidFill>
                              <a:schemeClr val="bg1"/>
                            </a:solidFill>
                            <a:latin typeface="Cambria Math" panose="02040503050406030204" pitchFamily="18" charset="0"/>
                          </a:rPr>
                        </m:ctrlPr>
                      </m:dPr>
                      <m:e>
                        <m:r>
                          <a:rPr lang="en-US" sz="2400" b="1" i="0" dirty="0" smtClean="0">
                            <a:solidFill>
                              <a:schemeClr val="bg1"/>
                            </a:solidFill>
                            <a:latin typeface="Cambria Math" panose="02040503050406030204" pitchFamily="18" charset="0"/>
                          </a:rPr>
                          <m:t>𝐗</m:t>
                        </m:r>
                      </m:e>
                    </m:d>
                    <m:r>
                      <a:rPr lang="en-US" sz="2400" b="0" i="0" dirty="0" smtClean="0">
                        <a:solidFill>
                          <a:schemeClr val="bg1"/>
                        </a:solidFill>
                        <a:latin typeface="Cambria Math" panose="02040503050406030204" pitchFamily="18" charset="0"/>
                      </a:rPr>
                      <m:t>=</m:t>
                    </m:r>
                    <m:sSub>
                      <m:sSubPr>
                        <m:ctrlPr>
                          <a:rPr lang="en-US" sz="2400" b="0" i="1" dirty="0" smtClean="0">
                            <a:solidFill>
                              <a:schemeClr val="bg1"/>
                            </a:solidFill>
                            <a:latin typeface="Cambria Math" panose="02040503050406030204" pitchFamily="18" charset="0"/>
                          </a:rPr>
                        </m:ctrlPr>
                      </m:sSubPr>
                      <m:e>
                        <m:r>
                          <m:rPr>
                            <m:sty m:val="p"/>
                          </m:rPr>
                          <a:rPr lang="en-US" sz="2400" b="0" i="0" dirty="0" smtClean="0">
                            <a:solidFill>
                              <a:schemeClr val="bg1"/>
                            </a:solidFill>
                            <a:latin typeface="Cambria Math" panose="02040503050406030204" pitchFamily="18" charset="0"/>
                          </a:rPr>
                          <m:t>F</m:t>
                        </m:r>
                      </m:e>
                      <m:sub>
                        <m:r>
                          <m:rPr>
                            <m:sty m:val="p"/>
                          </m:rPr>
                          <a:rPr lang="en-US" sz="2400" b="0" i="0" dirty="0" smtClean="0">
                            <a:solidFill>
                              <a:schemeClr val="bg1"/>
                            </a:solidFill>
                            <a:latin typeface="Cambria Math" panose="02040503050406030204" pitchFamily="18" charset="0"/>
                          </a:rPr>
                          <m:t>m</m:t>
                        </m:r>
                        <m:r>
                          <a:rPr lang="en-US" sz="2400" b="0" i="0" dirty="0" smtClean="0">
                            <a:solidFill>
                              <a:schemeClr val="bg1"/>
                            </a:solidFill>
                            <a:latin typeface="Cambria Math" panose="02040503050406030204" pitchFamily="18" charset="0"/>
                          </a:rPr>
                          <m:t>−1</m:t>
                        </m:r>
                      </m:sub>
                    </m:sSub>
                    <m:d>
                      <m:dPr>
                        <m:ctrlPr>
                          <a:rPr lang="en-US" sz="2400" b="0" i="1" dirty="0" smtClean="0">
                            <a:solidFill>
                              <a:schemeClr val="bg1"/>
                            </a:solidFill>
                            <a:latin typeface="Cambria Math" panose="02040503050406030204" pitchFamily="18" charset="0"/>
                          </a:rPr>
                        </m:ctrlPr>
                      </m:dPr>
                      <m:e>
                        <m:r>
                          <a:rPr lang="en-US" sz="2400" b="1" i="0" dirty="0" smtClean="0">
                            <a:solidFill>
                              <a:schemeClr val="bg1"/>
                            </a:solidFill>
                            <a:latin typeface="Cambria Math" panose="02040503050406030204" pitchFamily="18" charset="0"/>
                          </a:rPr>
                          <m:t>𝐗</m:t>
                        </m:r>
                      </m:e>
                    </m:d>
                    <m:r>
                      <a:rPr lang="en-US" sz="2400" b="0" i="1" dirty="0" smtClean="0">
                        <a:solidFill>
                          <a:schemeClr val="bg1"/>
                        </a:solidFill>
                        <a:latin typeface="Cambria Math" panose="02040503050406030204" pitchFamily="18" charset="0"/>
                      </a:rPr>
                      <m:t>+</m:t>
                    </m:r>
                    <m:r>
                      <m:rPr>
                        <m:sty m:val="p"/>
                      </m:rPr>
                      <a:rPr lang="el-GR" sz="2400" b="0" i="1" dirty="0" smtClean="0">
                        <a:solidFill>
                          <a:schemeClr val="bg1"/>
                        </a:solidFill>
                        <a:latin typeface="Cambria Math" panose="02040503050406030204" pitchFamily="18" charset="0"/>
                      </a:rPr>
                      <m:t>η</m:t>
                    </m:r>
                    <m:nary>
                      <m:naryPr>
                        <m:chr m:val="∑"/>
                        <m:limLoc m:val="subSup"/>
                        <m:ctrlPr>
                          <a:rPr lang="en-US" sz="2400" i="1" smtClean="0">
                            <a:solidFill>
                              <a:schemeClr val="bg1"/>
                            </a:solidFill>
                            <a:latin typeface="Cambria Math" panose="02040503050406030204" pitchFamily="18" charset="0"/>
                            <a:ea typeface="Verdana" panose="020B0604030504040204" pitchFamily="34" charset="0"/>
                          </a:rPr>
                        </m:ctrlPr>
                      </m:naryPr>
                      <m:sub>
                        <m:r>
                          <a:rPr lang="en-US" sz="2400" b="0" i="1" smtClean="0">
                            <a:solidFill>
                              <a:schemeClr val="bg1"/>
                            </a:solidFill>
                            <a:latin typeface="Cambria Math" panose="02040503050406030204" pitchFamily="18" charset="0"/>
                            <a:ea typeface="Verdana" panose="020B0604030504040204" pitchFamily="34" charset="0"/>
                          </a:rPr>
                          <m:t>𝑗</m:t>
                        </m:r>
                        <m:r>
                          <a:rPr lang="en-US" sz="2400" i="1">
                            <a:solidFill>
                              <a:schemeClr val="bg1"/>
                            </a:solidFill>
                            <a:latin typeface="Cambria Math" panose="02040503050406030204" pitchFamily="18" charset="0"/>
                            <a:ea typeface="Verdana" panose="020B0604030504040204" pitchFamily="34" charset="0"/>
                          </a:rPr>
                          <m:t>=1</m:t>
                        </m:r>
                      </m:sub>
                      <m:sup>
                        <m:sSub>
                          <m:sSubPr>
                            <m:ctrlPr>
                              <a:rPr lang="en-US" sz="2400" b="0" i="1" smtClean="0">
                                <a:solidFill>
                                  <a:schemeClr val="bg1"/>
                                </a:solidFill>
                                <a:latin typeface="Cambria Math" panose="02040503050406030204" pitchFamily="18" charset="0"/>
                                <a:ea typeface="Verdana" panose="020B0604030504040204" pitchFamily="34" charset="0"/>
                              </a:rPr>
                            </m:ctrlPr>
                          </m:sSubPr>
                          <m:e>
                            <m:r>
                              <a:rPr lang="en-US" sz="2400" b="0" i="1" smtClean="0">
                                <a:solidFill>
                                  <a:schemeClr val="bg1"/>
                                </a:solidFill>
                                <a:latin typeface="Cambria Math" panose="02040503050406030204" pitchFamily="18" charset="0"/>
                                <a:ea typeface="Verdana" panose="020B0604030504040204" pitchFamily="34" charset="0"/>
                              </a:rPr>
                              <m:t>𝐽</m:t>
                            </m:r>
                          </m:e>
                          <m:sub>
                            <m:r>
                              <a:rPr lang="en-US" sz="2400" b="0" i="1" smtClean="0">
                                <a:solidFill>
                                  <a:schemeClr val="bg1"/>
                                </a:solidFill>
                                <a:latin typeface="Cambria Math" panose="02040503050406030204" pitchFamily="18" charset="0"/>
                                <a:ea typeface="Verdana" panose="020B0604030504040204" pitchFamily="34" charset="0"/>
                              </a:rPr>
                              <m:t>𝑚</m:t>
                            </m:r>
                          </m:sub>
                        </m:sSub>
                      </m:sup>
                      <m:e>
                        <m:sSub>
                          <m:sSubPr>
                            <m:ctrlPr>
                              <a:rPr lang="en-US" sz="2400" i="1">
                                <a:solidFill>
                                  <a:schemeClr val="bg1"/>
                                </a:solidFill>
                                <a:latin typeface="Cambria Math" panose="02040503050406030204" pitchFamily="18" charset="0"/>
                                <a:ea typeface="Verdana" panose="020B0604030504040204" pitchFamily="34" charset="0"/>
                              </a:rPr>
                            </m:ctrlPr>
                          </m:sSubPr>
                          <m:e>
                            <m:r>
                              <m:rPr>
                                <m:sty m:val="p"/>
                              </m:rPr>
                              <a:rPr lang="el-GR" sz="2400" i="1">
                                <a:solidFill>
                                  <a:schemeClr val="bg1"/>
                                </a:solidFill>
                                <a:latin typeface="Cambria Math" panose="02040503050406030204" pitchFamily="18" charset="0"/>
                                <a:ea typeface="Verdana" panose="020B0604030504040204" pitchFamily="34" charset="0"/>
                              </a:rPr>
                              <m:t>γ</m:t>
                            </m:r>
                          </m:e>
                          <m:sub>
                            <m:r>
                              <a:rPr lang="en-US" sz="2400" i="1">
                                <a:solidFill>
                                  <a:schemeClr val="bg1"/>
                                </a:solidFill>
                                <a:latin typeface="Cambria Math" panose="02040503050406030204" pitchFamily="18" charset="0"/>
                                <a:ea typeface="Verdana" panose="020B0604030504040204" pitchFamily="34" charset="0"/>
                              </a:rPr>
                              <m:t>𝑗𝑚</m:t>
                            </m:r>
                          </m:sub>
                        </m:sSub>
                        <m:r>
                          <a:rPr lang="en-US" sz="2400" b="0" i="1" smtClean="0">
                            <a:solidFill>
                              <a:schemeClr val="bg1"/>
                            </a:solidFill>
                            <a:latin typeface="Cambria Math" panose="02040503050406030204" pitchFamily="18" charset="0"/>
                            <a:ea typeface="Verdana" panose="020B0604030504040204" pitchFamily="34" charset="0"/>
                          </a:rPr>
                          <m:t>𝐼</m:t>
                        </m:r>
                        <m:r>
                          <a:rPr lang="en-US" sz="2400" i="1">
                            <a:solidFill>
                              <a:schemeClr val="bg1"/>
                            </a:solidFill>
                            <a:latin typeface="Cambria Math" panose="02040503050406030204" pitchFamily="18" charset="0"/>
                            <a:ea typeface="Verdana" panose="020B0604030504040204" pitchFamily="34" charset="0"/>
                          </a:rPr>
                          <m:t>(</m:t>
                        </m:r>
                        <m:r>
                          <a:rPr lang="en-US" sz="2400" i="1">
                            <a:solidFill>
                              <a:schemeClr val="bg1"/>
                            </a:solidFill>
                            <a:latin typeface="Cambria Math" panose="02040503050406030204" pitchFamily="18" charset="0"/>
                            <a:ea typeface="Verdana" panose="020B0604030504040204" pitchFamily="34" charset="0"/>
                          </a:rPr>
                          <m:t>𝑋</m:t>
                        </m:r>
                        <m:r>
                          <a:rPr lang="en-US" sz="2400" i="1" smtClean="0">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rPr>
                            </m:ctrlPr>
                          </m:sSubPr>
                          <m:e>
                            <m:r>
                              <m:rPr>
                                <m:sty m:val="p"/>
                              </m:rPr>
                              <a:rPr lang="en-US" sz="2400">
                                <a:solidFill>
                                  <a:schemeClr val="bg1"/>
                                </a:solidFill>
                                <a:latin typeface="Cambria Math" panose="02040503050406030204" pitchFamily="18" charset="0"/>
                              </a:rPr>
                              <m:t>R</m:t>
                            </m:r>
                          </m:e>
                          <m:sub>
                            <m:r>
                              <m:rPr>
                                <m:sty m:val="p"/>
                              </m:rPr>
                              <a:rPr lang="en-US" sz="2400">
                                <a:solidFill>
                                  <a:schemeClr val="bg1"/>
                                </a:solidFill>
                                <a:latin typeface="Cambria Math" panose="02040503050406030204" pitchFamily="18" charset="0"/>
                              </a:rPr>
                              <m:t>jm</m:t>
                            </m:r>
                          </m:sub>
                        </m:sSub>
                        <m:r>
                          <a:rPr lang="en-US" sz="2400" i="1">
                            <a:solidFill>
                              <a:schemeClr val="bg1"/>
                            </a:solidFill>
                            <a:latin typeface="Cambria Math" panose="02040503050406030204" pitchFamily="18" charset="0"/>
                            <a:ea typeface="Verdana" panose="020B0604030504040204" pitchFamily="34" charset="0"/>
                          </a:rPr>
                          <m:t>)</m:t>
                        </m:r>
                      </m:e>
                    </m:nary>
                  </m:oMath>
                </a14:m>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67" name="TextBox 66">
                <a:extLst>
                  <a:ext uri="{FF2B5EF4-FFF2-40B4-BE49-F238E27FC236}">
                    <a16:creationId xmlns:a16="http://schemas.microsoft.com/office/drawing/2014/main" id="{760CE01B-F7F9-4CAA-A3CB-77A27A73F7EE}"/>
                  </a:ext>
                </a:extLst>
              </p:cNvPr>
              <p:cNvSpPr txBox="1">
                <a:spLocks noRot="1" noChangeAspect="1" noMove="1" noResize="1" noEditPoints="1" noAdjustHandles="1" noChangeArrowheads="1" noChangeShapeType="1" noTextEdit="1"/>
              </p:cNvSpPr>
              <p:nvPr/>
            </p:nvSpPr>
            <p:spPr>
              <a:xfrm>
                <a:off x="953776" y="5375427"/>
                <a:ext cx="7192225" cy="492827"/>
              </a:xfrm>
              <a:prstGeom prst="rect">
                <a:avLst/>
              </a:prstGeom>
              <a:blipFill>
                <a:blip r:embed="rId12"/>
                <a:stretch>
                  <a:fillRect l="-2542" t="-11111" b="-19753"/>
                </a:stretch>
              </a:blipFill>
            </p:spPr>
            <p:txBody>
              <a:bodyPr/>
              <a:lstStyle/>
              <a:p>
                <a:r>
                  <a:rPr lang="ru-RU">
                    <a:noFill/>
                  </a:rPr>
                  <a:t> </a:t>
                </a:r>
              </a:p>
            </p:txBody>
          </p:sp>
        </mc:Fallback>
      </mc:AlternateContent>
      <p:sp>
        <p:nvSpPr>
          <p:cNvPr id="68" name="Прямоугольник 67">
            <a:extLst>
              <a:ext uri="{FF2B5EF4-FFF2-40B4-BE49-F238E27FC236}">
                <a16:creationId xmlns:a16="http://schemas.microsoft.com/office/drawing/2014/main" id="{657477FE-BF71-4B5D-8FD2-84BE405762EB}"/>
              </a:ext>
            </a:extLst>
          </p:cNvPr>
          <p:cNvSpPr/>
          <p:nvPr/>
        </p:nvSpPr>
        <p:spPr>
          <a:xfrm>
            <a:off x="247493" y="6016751"/>
            <a:ext cx="1412566" cy="523220"/>
          </a:xfrm>
          <a:prstGeom prst="rect">
            <a:avLst/>
          </a:prstGeom>
        </p:spPr>
        <p:txBody>
          <a:bodyPr wrap="none">
            <a:spAutoFit/>
          </a:body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Шаг</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 3</a:t>
            </a:r>
            <a:endParaRPr lang="ru-RU" sz="2800" b="1" dirty="0"/>
          </a:p>
        </p:txBody>
      </p:sp>
      <mc:AlternateContent xmlns:mc="http://schemas.openxmlformats.org/markup-compatibility/2006" xmlns:a14="http://schemas.microsoft.com/office/drawing/2010/main">
        <mc:Choice Requires="a14">
          <p:sp>
            <p:nvSpPr>
              <p:cNvPr id="69" name="Прямоугольник 68">
                <a:extLst>
                  <a:ext uri="{FF2B5EF4-FFF2-40B4-BE49-F238E27FC236}">
                    <a16:creationId xmlns:a16="http://schemas.microsoft.com/office/drawing/2014/main" id="{277422D8-19E3-4541-A195-874CE6BB58C8}"/>
                  </a:ext>
                </a:extLst>
              </p:cNvPr>
              <p:cNvSpPr/>
              <p:nvPr/>
            </p:nvSpPr>
            <p:spPr>
              <a:xfrm>
                <a:off x="2041510" y="5955184"/>
                <a:ext cx="2516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b="1" i="1" smtClean="0">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𝒚</m:t>
                          </m:r>
                        </m:e>
                      </m:acc>
                      <m:d>
                        <m:dPr>
                          <m:ctrlPr>
                            <a:rPr lang="en-US" sz="2800" i="1">
                              <a:solidFill>
                                <a:schemeClr val="bg1"/>
                              </a:solidFill>
                              <a:latin typeface="Cambria Math" panose="02040503050406030204" pitchFamily="18" charset="0"/>
                            </a:rPr>
                          </m:ctrlPr>
                        </m:dPr>
                        <m:e>
                          <m:r>
                            <a:rPr lang="en-US" sz="2800" b="1" i="1">
                              <a:solidFill>
                                <a:schemeClr val="bg1"/>
                              </a:solidFill>
                              <a:latin typeface="Cambria Math" panose="02040503050406030204" pitchFamily="18" charset="0"/>
                            </a:rPr>
                            <m:t>𝑿</m:t>
                          </m:r>
                        </m:e>
                      </m:d>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𝐹</m:t>
                          </m:r>
                        </m:e>
                        <m:sub>
                          <m:r>
                            <a:rPr lang="en-US" sz="2800" b="0" i="1" smtClean="0">
                              <a:solidFill>
                                <a:schemeClr val="bg1"/>
                              </a:solidFill>
                              <a:latin typeface="Cambria Math" panose="02040503050406030204" pitchFamily="18" charset="0"/>
                            </a:rPr>
                            <m:t>𝑀</m:t>
                          </m:r>
                        </m:sub>
                      </m:sSub>
                      <m:d>
                        <m:dPr>
                          <m:ctrlPr>
                            <a:rPr lang="en-US" sz="2800" i="1">
                              <a:solidFill>
                                <a:schemeClr val="bg1"/>
                              </a:solidFill>
                              <a:latin typeface="Cambria Math" panose="02040503050406030204" pitchFamily="18" charset="0"/>
                            </a:rPr>
                          </m:ctrlPr>
                        </m:dPr>
                        <m:e>
                          <m:r>
                            <a:rPr lang="en-US" sz="2800" b="1" i="1">
                              <a:solidFill>
                                <a:schemeClr val="bg1"/>
                              </a:solidFill>
                              <a:latin typeface="Cambria Math" panose="02040503050406030204" pitchFamily="18" charset="0"/>
                            </a:rPr>
                            <m:t>𝑿</m:t>
                          </m:r>
                        </m:e>
                      </m:d>
                    </m:oMath>
                  </m:oMathPara>
                </a14:m>
                <a:endParaRPr lang="ru-RU" sz="2800" dirty="0"/>
              </a:p>
            </p:txBody>
          </p:sp>
        </mc:Choice>
        <mc:Fallback xmlns="">
          <p:sp>
            <p:nvSpPr>
              <p:cNvPr id="69" name="Прямоугольник 68">
                <a:extLst>
                  <a:ext uri="{FF2B5EF4-FFF2-40B4-BE49-F238E27FC236}">
                    <a16:creationId xmlns:a16="http://schemas.microsoft.com/office/drawing/2014/main" id="{277422D8-19E3-4541-A195-874CE6BB58C8}"/>
                  </a:ext>
                </a:extLst>
              </p:cNvPr>
              <p:cNvSpPr>
                <a:spLocks noRot="1" noChangeAspect="1" noMove="1" noResize="1" noEditPoints="1" noAdjustHandles="1" noChangeArrowheads="1" noChangeShapeType="1" noTextEdit="1"/>
              </p:cNvSpPr>
              <p:nvPr/>
            </p:nvSpPr>
            <p:spPr>
              <a:xfrm>
                <a:off x="2041510" y="5955184"/>
                <a:ext cx="2516395" cy="523220"/>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5E025B2-5296-4970-B468-01EC93EB60E3}"/>
                  </a:ext>
                </a:extLst>
              </p:cNvPr>
              <p:cNvSpPr txBox="1"/>
              <p:nvPr/>
            </p:nvSpPr>
            <p:spPr>
              <a:xfrm>
                <a:off x="8204867" y="3347301"/>
                <a:ext cx="12202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bg1"/>
                          </a:solidFill>
                          <a:latin typeface="Cambria Math" panose="02040503050406030204" pitchFamily="18" charset="0"/>
                          <a:ea typeface="Verdana" panose="020B0604030504040204" pitchFamily="34" charset="0"/>
                        </a:rPr>
                        <m:t>(</m:t>
                      </m:r>
                      <m:r>
                        <a:rPr lang="en-US" sz="2800" i="1" smtClean="0">
                          <a:solidFill>
                            <a:schemeClr val="bg1"/>
                          </a:solidFill>
                          <a:latin typeface="Cambria Math" panose="02040503050406030204" pitchFamily="18" charset="0"/>
                          <a:ea typeface="Verdana" panose="020B0604030504040204" pitchFamily="34" charset="0"/>
                        </a:rPr>
                        <m:t>𝑦</m:t>
                      </m:r>
                      <m:r>
                        <a:rPr lang="en-US" sz="2800" i="1" smtClean="0">
                          <a:solidFill>
                            <a:schemeClr val="bg1"/>
                          </a:solidFill>
                          <a:latin typeface="Cambria Math" panose="02040503050406030204" pitchFamily="18" charset="0"/>
                          <a:ea typeface="Verdana" panose="020B0604030504040204" pitchFamily="34" charset="0"/>
                        </a:rPr>
                        <m:t>−</m:t>
                      </m:r>
                      <m:acc>
                        <m:accPr>
                          <m:chr m:val="̂"/>
                          <m:ctrlPr>
                            <a:rPr lang="ru-RU" sz="2800" i="1">
                              <a:solidFill>
                                <a:schemeClr val="bg1"/>
                              </a:solidFill>
                              <a:latin typeface="Cambria Math" panose="02040503050406030204" pitchFamily="18" charset="0"/>
                              <a:ea typeface="Verdana" panose="020B0604030504040204" pitchFamily="34" charset="0"/>
                            </a:rPr>
                          </m:ctrlPr>
                        </m:accPr>
                        <m:e>
                          <m:r>
                            <a:rPr lang="en-US" sz="2800" i="1">
                              <a:solidFill>
                                <a:schemeClr val="bg1"/>
                              </a:solidFill>
                              <a:latin typeface="Cambria Math" panose="02040503050406030204" pitchFamily="18" charset="0"/>
                              <a:ea typeface="Verdana" panose="020B0604030504040204" pitchFamily="34" charset="0"/>
                            </a:rPr>
                            <m:t>𝑦</m:t>
                          </m:r>
                        </m:e>
                      </m:acc>
                      <m:r>
                        <a:rPr lang="en-US" sz="2800" i="1">
                          <a:solidFill>
                            <a:schemeClr val="bg1"/>
                          </a:solidFill>
                          <a:latin typeface="Cambria Math" panose="02040503050406030204" pitchFamily="18" charset="0"/>
                          <a:ea typeface="Verdana" panose="020B0604030504040204" pitchFamily="34" charset="0"/>
                        </a:rPr>
                        <m:t>)</m:t>
                      </m:r>
                    </m:oMath>
                  </m:oMathPara>
                </a14:m>
                <a:endParaRPr lang="ru-RU" sz="2800" dirty="0">
                  <a:solidFill>
                    <a:schemeClr val="bg1"/>
                  </a:solidFill>
                </a:endParaRPr>
              </a:p>
            </p:txBody>
          </p:sp>
        </mc:Choice>
        <mc:Fallback xmlns="">
          <p:sp>
            <p:nvSpPr>
              <p:cNvPr id="70" name="TextBox 69">
                <a:extLst>
                  <a:ext uri="{FF2B5EF4-FFF2-40B4-BE49-F238E27FC236}">
                    <a16:creationId xmlns:a16="http://schemas.microsoft.com/office/drawing/2014/main" id="{05E025B2-5296-4970-B468-01EC93EB60E3}"/>
                  </a:ext>
                </a:extLst>
              </p:cNvPr>
              <p:cNvSpPr txBox="1">
                <a:spLocks noRot="1" noChangeAspect="1" noMove="1" noResize="1" noEditPoints="1" noAdjustHandles="1" noChangeArrowheads="1" noChangeShapeType="1" noTextEdit="1"/>
              </p:cNvSpPr>
              <p:nvPr/>
            </p:nvSpPr>
            <p:spPr>
              <a:xfrm>
                <a:off x="8204867" y="3347301"/>
                <a:ext cx="1220206" cy="430887"/>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8" name="Прямоугольник 37">
                <a:extLst>
                  <a:ext uri="{FF2B5EF4-FFF2-40B4-BE49-F238E27FC236}">
                    <a16:creationId xmlns:a16="http://schemas.microsoft.com/office/drawing/2014/main" id="{927CF82A-A692-4004-8C26-EE3C38E3190E}"/>
                  </a:ext>
                </a:extLst>
              </p:cNvPr>
              <p:cNvSpPr/>
              <p:nvPr/>
            </p:nvSpPr>
            <p:spPr>
              <a:xfrm>
                <a:off x="911424" y="908720"/>
                <a:ext cx="4705711" cy="6227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panose="02040503050406030204" pitchFamily="18" charset="0"/>
                        </a:rPr>
                        <m:t>𝑿</m:t>
                      </m:r>
                      <m:r>
                        <a:rPr lang="en-US" sz="3200" b="1"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1</m:t>
                          </m:r>
                        </m:sub>
                      </m:sSub>
                      <m:r>
                        <a:rPr lang="en-US" sz="3200" b="0"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2</m:t>
                          </m:r>
                        </m:sub>
                      </m:sSub>
                      <m:r>
                        <a:rPr lang="en-US" sz="3200" b="0"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𝑝</m:t>
                          </m:r>
                        </m:sub>
                      </m:sSub>
                      <m:r>
                        <a:rPr lang="en-US" sz="3200" b="0" i="1" smtClean="0">
                          <a:solidFill>
                            <a:schemeClr val="bg1"/>
                          </a:solidFill>
                          <a:latin typeface="Cambria Math" panose="02040503050406030204" pitchFamily="18" charset="0"/>
                        </a:rPr>
                        <m:t>]</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dirty="0">
                              <a:solidFill>
                                <a:schemeClr val="bg1"/>
                              </a:solidFill>
                              <a:latin typeface="Times New Roman" panose="02020603050405020304" pitchFamily="18" charset="0"/>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b="1" dirty="0">
                              <a:solidFill>
                                <a:schemeClr val="bg1"/>
                              </a:solidFill>
                              <a:latin typeface="IBM Plex Mono" panose="020B0509050203000203" pitchFamily="49" charset="-52"/>
                              <a:cs typeface="Times New Roman" panose="02020603050405020304" pitchFamily="18" charset="0"/>
                            </a:rPr>
                            <m:t>ℝ</m:t>
                          </m:r>
                        </m:e>
                        <m:sup>
                          <m: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𝑛</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𝑝</m:t>
                          </m:r>
                        </m:sup>
                      </m:sSup>
                    </m:oMath>
                  </m:oMathPara>
                </a14:m>
                <a:endParaRPr lang="ru-RU" sz="2800" dirty="0"/>
              </a:p>
            </p:txBody>
          </p:sp>
        </mc:Choice>
        <mc:Fallback xmlns="">
          <p:sp>
            <p:nvSpPr>
              <p:cNvPr id="38" name="Прямоугольник 37">
                <a:extLst>
                  <a:ext uri="{FF2B5EF4-FFF2-40B4-BE49-F238E27FC236}">
                    <a16:creationId xmlns:a16="http://schemas.microsoft.com/office/drawing/2014/main" id="{927CF82A-A692-4004-8C26-EE3C38E3190E}"/>
                  </a:ext>
                </a:extLst>
              </p:cNvPr>
              <p:cNvSpPr>
                <a:spLocks noRot="1" noChangeAspect="1" noMove="1" noResize="1" noEditPoints="1" noAdjustHandles="1" noChangeArrowheads="1" noChangeShapeType="1" noTextEdit="1"/>
              </p:cNvSpPr>
              <p:nvPr/>
            </p:nvSpPr>
            <p:spPr>
              <a:xfrm>
                <a:off x="911424" y="908720"/>
                <a:ext cx="4705711" cy="622735"/>
              </a:xfrm>
              <a:prstGeom prst="rect">
                <a:avLst/>
              </a:prstGeom>
              <a:blipFill>
                <a:blip r:embed="rId1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9" name="Прямоугольник 38">
                <a:extLst>
                  <a:ext uri="{FF2B5EF4-FFF2-40B4-BE49-F238E27FC236}">
                    <a16:creationId xmlns:a16="http://schemas.microsoft.com/office/drawing/2014/main" id="{7D263707-36F2-45BE-823C-B6352153DBF6}"/>
                  </a:ext>
                </a:extLst>
              </p:cNvPr>
              <p:cNvSpPr/>
              <p:nvPr/>
            </p:nvSpPr>
            <p:spPr>
              <a:xfrm>
                <a:off x="7484562" y="908720"/>
                <a:ext cx="169443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panose="02040503050406030204" pitchFamily="18" charset="0"/>
                        </a:rPr>
                        <m:t>𝒚</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dirty="0">
                              <a:solidFill>
                                <a:schemeClr val="bg1"/>
                              </a:solidFill>
                              <a:latin typeface="Times New Roman" panose="02020603050405020304" pitchFamily="18" charset="0"/>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b="1" dirty="0">
                              <a:solidFill>
                                <a:schemeClr val="bg1"/>
                              </a:solidFill>
                              <a:latin typeface="IBM Plex Mono" panose="020B0509050203000203" pitchFamily="49" charset="-52"/>
                              <a:cs typeface="Times New Roman" panose="02020603050405020304" pitchFamily="18" charset="0"/>
                            </a:rPr>
                            <m:t>ℝ</m:t>
                          </m:r>
                        </m:e>
                        <m:sup>
                          <m: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𝑛</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sup>
                      </m:sSup>
                    </m:oMath>
                  </m:oMathPara>
                </a14:m>
                <a:endParaRPr lang="ru-RU" sz="2800" dirty="0"/>
              </a:p>
            </p:txBody>
          </p:sp>
        </mc:Choice>
        <mc:Fallback xmlns="">
          <p:sp>
            <p:nvSpPr>
              <p:cNvPr id="39" name="Прямоугольник 38">
                <a:extLst>
                  <a:ext uri="{FF2B5EF4-FFF2-40B4-BE49-F238E27FC236}">
                    <a16:creationId xmlns:a16="http://schemas.microsoft.com/office/drawing/2014/main" id="{7D263707-36F2-45BE-823C-B6352153DBF6}"/>
                  </a:ext>
                </a:extLst>
              </p:cNvPr>
              <p:cNvSpPr>
                <a:spLocks noRot="1" noChangeAspect="1" noMove="1" noResize="1" noEditPoints="1" noAdjustHandles="1" noChangeArrowheads="1" noChangeShapeType="1" noTextEdit="1"/>
              </p:cNvSpPr>
              <p:nvPr/>
            </p:nvSpPr>
            <p:spPr>
              <a:xfrm>
                <a:off x="7484562" y="908720"/>
                <a:ext cx="1694438" cy="584775"/>
              </a:xfrm>
              <a:prstGeom prst="rect">
                <a:avLst/>
              </a:prstGeom>
              <a:blipFill>
                <a:blip r:embed="rId16"/>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429373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98" grpId="0"/>
      <p:bldP spid="16" grpId="0"/>
      <p:bldP spid="17" grpId="0"/>
      <p:bldP spid="18" grpId="0"/>
      <p:bldP spid="19" grpId="0"/>
      <p:bldP spid="2" grpId="0"/>
      <p:bldP spid="20" grpId="0"/>
      <p:bldP spid="21" grpId="0"/>
      <p:bldP spid="22" grpId="0"/>
      <p:bldP spid="24" grpId="0"/>
      <p:bldP spid="57" grpId="0"/>
      <p:bldP spid="62" grpId="0" animBg="1"/>
      <p:bldP spid="65" grpId="0" animBg="1"/>
      <p:bldP spid="66" grpId="0"/>
      <p:bldP spid="67" grpId="0"/>
      <p:bldP spid="68" grpId="0"/>
      <p:bldP spid="69" grpId="0"/>
      <p:bldP spid="7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1" name="Прямоугольник 10">
            <a:extLst>
              <a:ext uri="{FF2B5EF4-FFF2-40B4-BE49-F238E27FC236}">
                <a16:creationId xmlns:a16="http://schemas.microsoft.com/office/drawing/2014/main" id="{A764042A-EC52-463E-A7A7-164C646B1A2A}"/>
              </a:ext>
            </a:extLst>
          </p:cNvPr>
          <p:cNvSpPr/>
          <p:nvPr/>
        </p:nvSpPr>
        <p:spPr>
          <a:xfrm>
            <a:off x="335360" y="1268760"/>
            <a:ext cx="9793088" cy="5262979"/>
          </a:xfrm>
          <a:prstGeom prst="rect">
            <a:avLst/>
          </a:prstGeom>
        </p:spPr>
        <p:txBody>
          <a:bodyPr wrap="square">
            <a:spAutoFit/>
          </a:bodyPr>
          <a:lstStyle/>
          <a:p>
            <a:r>
              <a:rPr lang="ru-RU" sz="2800" b="1" dirty="0">
                <a:solidFill>
                  <a:schemeClr val="bg1"/>
                </a:solidFill>
                <a:latin typeface="Verdana" panose="020B0604030504040204" pitchFamily="34" charset="0"/>
                <a:ea typeface="Verdana" panose="020B0604030504040204" pitchFamily="34" charset="0"/>
              </a:rPr>
              <a:t>Деревья Решений</a:t>
            </a:r>
          </a:p>
          <a:p>
            <a:r>
              <a:rPr lang="en-US" sz="2800" b="1" dirty="0">
                <a:solidFill>
                  <a:schemeClr val="bg1"/>
                </a:solidFill>
                <a:latin typeface="Verdana" panose="020B0604030504040204" pitchFamily="34" charset="0"/>
                <a:ea typeface="Verdana" panose="020B0604030504040204" pitchFamily="34" charset="0"/>
              </a:rPr>
              <a:t>CART C</a:t>
            </a:r>
            <a:r>
              <a:rPr lang="en-US" sz="2800" dirty="0">
                <a:solidFill>
                  <a:schemeClr val="bg1"/>
                </a:solidFill>
                <a:latin typeface="Verdana" panose="020B0604030504040204" pitchFamily="34" charset="0"/>
                <a:ea typeface="Verdana" panose="020B0604030504040204" pitchFamily="34" charset="0"/>
              </a:rPr>
              <a:t>lassification</a:t>
            </a:r>
            <a:r>
              <a:rPr lang="en-US" sz="2800" b="1" dirty="0">
                <a:solidFill>
                  <a:schemeClr val="bg1"/>
                </a:solidFill>
                <a:latin typeface="Verdana" panose="020B0604030504040204" pitchFamily="34" charset="0"/>
                <a:ea typeface="Verdana" panose="020B0604030504040204" pitchFamily="34" charset="0"/>
              </a:rPr>
              <a:t> a</a:t>
            </a:r>
            <a:r>
              <a:rPr lang="en-US" sz="2800" dirty="0">
                <a:solidFill>
                  <a:schemeClr val="bg1"/>
                </a:solidFill>
                <a:latin typeface="Verdana" panose="020B0604030504040204" pitchFamily="34" charset="0"/>
                <a:ea typeface="Verdana" panose="020B0604030504040204" pitchFamily="34" charset="0"/>
              </a:rPr>
              <a:t>nd</a:t>
            </a:r>
            <a:r>
              <a:rPr lang="en-US" sz="2800" b="1" dirty="0">
                <a:solidFill>
                  <a:schemeClr val="bg1"/>
                </a:solidFill>
                <a:latin typeface="Verdana" panose="020B0604030504040204" pitchFamily="34" charset="0"/>
                <a:ea typeface="Verdana" panose="020B0604030504040204" pitchFamily="34" charset="0"/>
              </a:rPr>
              <a:t> R</a:t>
            </a:r>
            <a:r>
              <a:rPr lang="en-US" sz="2800" dirty="0">
                <a:solidFill>
                  <a:schemeClr val="bg1"/>
                </a:solidFill>
                <a:latin typeface="Verdana" panose="020B0604030504040204" pitchFamily="34" charset="0"/>
                <a:ea typeface="Verdana" panose="020B0604030504040204" pitchFamily="34" charset="0"/>
              </a:rPr>
              <a:t>egression</a:t>
            </a:r>
            <a:r>
              <a:rPr lang="en-US" sz="2800" b="1" dirty="0">
                <a:solidFill>
                  <a:schemeClr val="bg1"/>
                </a:solidFill>
                <a:latin typeface="Verdana" panose="020B0604030504040204" pitchFamily="34" charset="0"/>
                <a:ea typeface="Verdana" panose="020B0604030504040204" pitchFamily="34" charset="0"/>
              </a:rPr>
              <a:t> T</a:t>
            </a:r>
            <a:r>
              <a:rPr lang="en-US" sz="2800" dirty="0">
                <a:solidFill>
                  <a:schemeClr val="bg1"/>
                </a:solidFill>
                <a:latin typeface="Verdana" panose="020B0604030504040204" pitchFamily="34" charset="0"/>
                <a:ea typeface="Verdana" panose="020B0604030504040204" pitchFamily="34" charset="0"/>
              </a:rPr>
              <a:t>rees</a:t>
            </a:r>
            <a:endParaRPr lang="ru-RU" sz="2800" dirty="0">
              <a:solidFill>
                <a:schemeClr val="bg1"/>
              </a:solidFill>
              <a:latin typeface="Verdana" panose="020B0604030504040204" pitchFamily="34" charset="0"/>
              <a:ea typeface="Verdana" panose="020B0604030504040204" pitchFamily="34" charset="0"/>
            </a:endParaRPr>
          </a:p>
          <a:p>
            <a:pPr marL="457200" indent="-457200">
              <a:buFont typeface="Wingdings" panose="05000000000000000000" pitchFamily="2" charset="2"/>
              <a:buChar char="Ø"/>
            </a:pPr>
            <a:r>
              <a:rPr lang="ru-RU" sz="2800" dirty="0">
                <a:solidFill>
                  <a:schemeClr val="bg1"/>
                </a:solidFill>
                <a:latin typeface="Verdana" panose="020B0604030504040204" pitchFamily="34" charset="0"/>
                <a:ea typeface="Verdana" panose="020B0604030504040204" pitchFamily="34" charset="0"/>
              </a:rPr>
              <a:t>Деревья Решений</a:t>
            </a:r>
            <a:r>
              <a:rPr lang="tr-TR" sz="2800" dirty="0">
                <a:solidFill>
                  <a:schemeClr val="bg1"/>
                </a:solidFill>
                <a:latin typeface="Verdana" panose="020B0604030504040204" pitchFamily="34" charset="0"/>
                <a:ea typeface="Verdana" panose="020B0604030504040204" pitchFamily="34" charset="0"/>
              </a:rPr>
              <a:t> </a:t>
            </a:r>
            <a:r>
              <a:rPr lang="ru-RU" sz="2800" dirty="0">
                <a:solidFill>
                  <a:schemeClr val="bg1"/>
                </a:solidFill>
                <a:latin typeface="Verdana" panose="020B0604030504040204" pitchFamily="34" charset="0"/>
                <a:ea typeface="Verdana" panose="020B0604030504040204" pitchFamily="34" charset="0"/>
              </a:rPr>
              <a:t>для классификации</a:t>
            </a:r>
            <a:endParaRPr lang="tr-TR" sz="2800" dirty="0">
              <a:solidFill>
                <a:schemeClr val="bg1"/>
              </a:solidFill>
              <a:latin typeface="Verdana" panose="020B0604030504040204" pitchFamily="34" charset="0"/>
              <a:ea typeface="Verdana" panose="020B0604030504040204" pitchFamily="34" charset="0"/>
            </a:endParaRPr>
          </a:p>
          <a:p>
            <a:pPr marL="457200" indent="-457200">
              <a:buFont typeface="Wingdings" panose="05000000000000000000" pitchFamily="2" charset="2"/>
              <a:buChar char="Ø"/>
            </a:pPr>
            <a:r>
              <a:rPr lang="ru-RU" sz="2800" dirty="0">
                <a:solidFill>
                  <a:schemeClr val="bg1"/>
                </a:solidFill>
                <a:latin typeface="Verdana" panose="020B0604030504040204" pitchFamily="34" charset="0"/>
                <a:ea typeface="Verdana" panose="020B0604030504040204" pitchFamily="34" charset="0"/>
              </a:rPr>
              <a:t>Деревья Решений</a:t>
            </a:r>
            <a:r>
              <a:rPr lang="tr-TR" sz="2800" dirty="0">
                <a:solidFill>
                  <a:schemeClr val="bg1"/>
                </a:solidFill>
                <a:latin typeface="Verdana" panose="020B0604030504040204" pitchFamily="34" charset="0"/>
                <a:ea typeface="Verdana" panose="020B0604030504040204" pitchFamily="34" charset="0"/>
              </a:rPr>
              <a:t> </a:t>
            </a:r>
            <a:r>
              <a:rPr lang="ru-RU" sz="2800" dirty="0">
                <a:solidFill>
                  <a:schemeClr val="bg1"/>
                </a:solidFill>
                <a:latin typeface="Verdana" panose="020B0604030504040204" pitchFamily="34" charset="0"/>
                <a:ea typeface="Verdana" panose="020B0604030504040204" pitchFamily="34" charset="0"/>
              </a:rPr>
              <a:t>для регрессии</a:t>
            </a:r>
          </a:p>
          <a:p>
            <a:r>
              <a:rPr lang="ru-RU" sz="2800" dirty="0">
                <a:solidFill>
                  <a:schemeClr val="bg1"/>
                </a:solidFill>
                <a:latin typeface="Verdana" panose="020B0604030504040204" pitchFamily="34" charset="0"/>
                <a:ea typeface="Verdana" panose="020B0604030504040204" pitchFamily="34" charset="0"/>
              </a:rPr>
              <a:t>Деревья это</a:t>
            </a:r>
          </a:p>
          <a:p>
            <a:pPr marL="457200" indent="-457200">
              <a:buFont typeface="Arial" panose="020B0604020202020204" pitchFamily="34" charset="0"/>
              <a:buChar char="•"/>
            </a:pPr>
            <a:r>
              <a:rPr lang="ru-RU" sz="2800" dirty="0">
                <a:solidFill>
                  <a:schemeClr val="bg1"/>
                </a:solidFill>
                <a:latin typeface="Verdana" panose="020B0604030504040204" pitchFamily="34" charset="0"/>
                <a:ea typeface="Verdana" panose="020B0604030504040204" pitchFamily="34" charset="0"/>
              </a:rPr>
              <a:t>Корневой узел, узлы принятия решений, листья</a:t>
            </a:r>
          </a:p>
          <a:p>
            <a:r>
              <a:rPr lang="ru-RU" sz="2800" dirty="0">
                <a:solidFill>
                  <a:schemeClr val="bg1"/>
                </a:solidFill>
                <a:latin typeface="Verdana" panose="020B0604030504040204" pitchFamily="34" charset="0"/>
                <a:ea typeface="Verdana" panose="020B0604030504040204" pitchFamily="34" charset="0"/>
              </a:rPr>
              <a:t>Метрики для построения</a:t>
            </a:r>
            <a:endParaRPr lang="tr-TR" sz="2800" dirty="0">
              <a:solidFill>
                <a:schemeClr val="bg1"/>
              </a:solidFill>
              <a:latin typeface="Verdana" panose="020B0604030504040204" pitchFamily="34" charset="0"/>
              <a:ea typeface="Verdana" panose="020B0604030504040204" pitchFamily="34" charset="0"/>
            </a:endParaRPr>
          </a:p>
          <a:p>
            <a:pPr marL="457200" indent="-457200">
              <a:buFont typeface="Arial" panose="020B0604020202020204" pitchFamily="34" charset="0"/>
              <a:buChar char="•"/>
            </a:pP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Критерий Джини, Прирост Информации, </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MSE</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Как-бы регуляризация</a:t>
            </a:r>
            <a:endPar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457200" indent="-457200">
              <a:buFont typeface="Arial" panose="020B0604020202020204" pitchFamily="34" charset="0"/>
              <a:buChar char="•"/>
            </a:pP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Pruning</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Можно отбирать значимые признаки</a:t>
            </a:r>
            <a:endPar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b="1" spc="-1" dirty="0">
                <a:solidFill>
                  <a:schemeClr val="bg1"/>
                </a:solidFill>
                <a:latin typeface="Verdana" panose="020B0604030504040204" pitchFamily="34" charset="0"/>
                <a:ea typeface="Verdana" panose="020B0604030504040204" pitchFamily="34" charset="0"/>
              </a:rPr>
              <a:t>Ранее в Машинном Обучении</a:t>
            </a:r>
          </a:p>
        </p:txBody>
      </p:sp>
    </p:spTree>
    <p:extLst>
      <p:ext uri="{BB962C8B-B14F-4D97-AF65-F5344CB8AC3E}">
        <p14:creationId xmlns:p14="http://schemas.microsoft.com/office/powerpoint/2010/main" val="351875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20</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Gradient Boosting </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6" name="Полилиния: фигура 5">
            <a:extLst>
              <a:ext uri="{FF2B5EF4-FFF2-40B4-BE49-F238E27FC236}">
                <a16:creationId xmlns:a16="http://schemas.microsoft.com/office/drawing/2014/main" id="{45F7A0D0-E390-4199-B35F-8AA04DA8991A}"/>
              </a:ext>
            </a:extLst>
          </p:cNvPr>
          <p:cNvSpPr/>
          <p:nvPr/>
        </p:nvSpPr>
        <p:spPr>
          <a:xfrm>
            <a:off x="3143672" y="1799361"/>
            <a:ext cx="5624623" cy="3233248"/>
          </a:xfrm>
          <a:custGeom>
            <a:avLst/>
            <a:gdLst>
              <a:gd name="connsiteX0" fmla="*/ 0 w 5624623"/>
              <a:gd name="connsiteY0" fmla="*/ 1531823 h 3233248"/>
              <a:gd name="connsiteX1" fmla="*/ 1222744 w 5624623"/>
              <a:gd name="connsiteY1" fmla="*/ 3233032 h 3233248"/>
              <a:gd name="connsiteX2" fmla="*/ 2987749 w 5624623"/>
              <a:gd name="connsiteY2" fmla="*/ 1638148 h 3233248"/>
              <a:gd name="connsiteX3" fmla="*/ 4189228 w 5624623"/>
              <a:gd name="connsiteY3" fmla="*/ 734 h 3233248"/>
              <a:gd name="connsiteX4" fmla="*/ 5624623 w 5624623"/>
              <a:gd name="connsiteY4" fmla="*/ 1840167 h 3233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4623" h="3233248">
                <a:moveTo>
                  <a:pt x="0" y="1531823"/>
                </a:moveTo>
                <a:cubicBezTo>
                  <a:pt x="362393" y="2373567"/>
                  <a:pt x="724786" y="3215311"/>
                  <a:pt x="1222744" y="3233032"/>
                </a:cubicBezTo>
                <a:cubicBezTo>
                  <a:pt x="1720702" y="3250753"/>
                  <a:pt x="2493335" y="2176864"/>
                  <a:pt x="2987749" y="1638148"/>
                </a:cubicBezTo>
                <a:cubicBezTo>
                  <a:pt x="3482163" y="1099432"/>
                  <a:pt x="3749749" y="-32936"/>
                  <a:pt x="4189228" y="734"/>
                </a:cubicBezTo>
                <a:cubicBezTo>
                  <a:pt x="4628707" y="34404"/>
                  <a:pt x="5413744" y="1551316"/>
                  <a:pt x="5624623" y="1840167"/>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 name="Прямая соединительная линия 8">
            <a:extLst>
              <a:ext uri="{FF2B5EF4-FFF2-40B4-BE49-F238E27FC236}">
                <a16:creationId xmlns:a16="http://schemas.microsoft.com/office/drawing/2014/main" id="{11A4120C-7882-4B94-BADD-3D638CCF358B}"/>
              </a:ext>
            </a:extLst>
          </p:cNvPr>
          <p:cNvCxnSpPr>
            <a:cxnSpLocks/>
          </p:cNvCxnSpPr>
          <p:nvPr/>
        </p:nvCxnSpPr>
        <p:spPr>
          <a:xfrm>
            <a:off x="3143672" y="3356992"/>
            <a:ext cx="5760640"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37" name="Прямая соединительная линия 36">
            <a:extLst>
              <a:ext uri="{FF2B5EF4-FFF2-40B4-BE49-F238E27FC236}">
                <a16:creationId xmlns:a16="http://schemas.microsoft.com/office/drawing/2014/main" id="{FDB97FC0-A44B-4CF5-A44A-494010E6016D}"/>
              </a:ext>
            </a:extLst>
          </p:cNvPr>
          <p:cNvCxnSpPr>
            <a:cxnSpLocks/>
          </p:cNvCxnSpPr>
          <p:nvPr/>
        </p:nvCxnSpPr>
        <p:spPr>
          <a:xfrm>
            <a:off x="3564150" y="4284927"/>
            <a:ext cx="1811770" cy="0"/>
          </a:xfrm>
          <a:prstGeom prst="line">
            <a:avLst/>
          </a:prstGeom>
          <a:ln w="76200">
            <a:solidFill>
              <a:schemeClr val="accent6">
                <a:lumMod val="75000"/>
              </a:schemeClr>
            </a:solidFill>
          </a:ln>
        </p:spPr>
        <p:style>
          <a:lnRef idx="3">
            <a:schemeClr val="accent2"/>
          </a:lnRef>
          <a:fillRef idx="0">
            <a:schemeClr val="accent2"/>
          </a:fillRef>
          <a:effectRef idx="2">
            <a:schemeClr val="accent2"/>
          </a:effectRef>
          <a:fontRef idx="minor">
            <a:schemeClr val="tx1"/>
          </a:fontRef>
        </p:style>
      </p:cxnSp>
      <p:cxnSp>
        <p:nvCxnSpPr>
          <p:cNvPr id="39" name="Прямая соединительная линия 38">
            <a:extLst>
              <a:ext uri="{FF2B5EF4-FFF2-40B4-BE49-F238E27FC236}">
                <a16:creationId xmlns:a16="http://schemas.microsoft.com/office/drawing/2014/main" id="{0E0C0C16-FFAE-469A-A247-95C743CE852F}"/>
              </a:ext>
            </a:extLst>
          </p:cNvPr>
          <p:cNvCxnSpPr>
            <a:cxnSpLocks/>
          </p:cNvCxnSpPr>
          <p:nvPr/>
        </p:nvCxnSpPr>
        <p:spPr>
          <a:xfrm>
            <a:off x="6581352" y="2628743"/>
            <a:ext cx="1602880" cy="0"/>
          </a:xfrm>
          <a:prstGeom prst="line">
            <a:avLst/>
          </a:prstGeom>
          <a:ln w="76200">
            <a:solidFill>
              <a:schemeClr val="accent6">
                <a:lumMod val="75000"/>
              </a:schemeClr>
            </a:solidFill>
          </a:ln>
        </p:spPr>
        <p:style>
          <a:lnRef idx="3">
            <a:schemeClr val="accent2"/>
          </a:lnRef>
          <a:fillRef idx="0">
            <a:schemeClr val="accent2"/>
          </a:fillRef>
          <a:effectRef idx="2">
            <a:schemeClr val="accent2"/>
          </a:effectRef>
          <a:fontRef idx="minor">
            <a:schemeClr val="tx1"/>
          </a:fontRef>
        </p:style>
      </p:cxnSp>
      <p:cxnSp>
        <p:nvCxnSpPr>
          <p:cNvPr id="41" name="Прямая соединительная линия 40">
            <a:extLst>
              <a:ext uri="{FF2B5EF4-FFF2-40B4-BE49-F238E27FC236}">
                <a16:creationId xmlns:a16="http://schemas.microsoft.com/office/drawing/2014/main" id="{5005EA4B-13AE-4603-8898-D464F6C1F3BC}"/>
              </a:ext>
            </a:extLst>
          </p:cNvPr>
          <p:cNvCxnSpPr>
            <a:cxnSpLocks/>
          </p:cNvCxnSpPr>
          <p:nvPr/>
        </p:nvCxnSpPr>
        <p:spPr>
          <a:xfrm>
            <a:off x="3143672" y="3780871"/>
            <a:ext cx="535959" cy="0"/>
          </a:xfrm>
          <a:prstGeom prst="line">
            <a:avLst/>
          </a:prstGeom>
          <a:ln w="762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43" name="Прямая соединительная линия 42">
            <a:extLst>
              <a:ext uri="{FF2B5EF4-FFF2-40B4-BE49-F238E27FC236}">
                <a16:creationId xmlns:a16="http://schemas.microsoft.com/office/drawing/2014/main" id="{2DEE38F7-307A-467C-AF8F-FFD3476A1A87}"/>
              </a:ext>
            </a:extLst>
          </p:cNvPr>
          <p:cNvCxnSpPr>
            <a:cxnSpLocks/>
          </p:cNvCxnSpPr>
          <p:nvPr/>
        </p:nvCxnSpPr>
        <p:spPr>
          <a:xfrm>
            <a:off x="5488033" y="3852879"/>
            <a:ext cx="535959" cy="0"/>
          </a:xfrm>
          <a:prstGeom prst="line">
            <a:avLst/>
          </a:prstGeom>
          <a:ln w="762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44" name="Прямая соединительная линия 43">
            <a:extLst>
              <a:ext uri="{FF2B5EF4-FFF2-40B4-BE49-F238E27FC236}">
                <a16:creationId xmlns:a16="http://schemas.microsoft.com/office/drawing/2014/main" id="{61A1FD8B-86BD-4D0E-A0D4-08C6AC1533A1}"/>
              </a:ext>
            </a:extLst>
          </p:cNvPr>
          <p:cNvCxnSpPr>
            <a:cxnSpLocks/>
          </p:cNvCxnSpPr>
          <p:nvPr/>
        </p:nvCxnSpPr>
        <p:spPr>
          <a:xfrm>
            <a:off x="6208113" y="2988783"/>
            <a:ext cx="535959" cy="0"/>
          </a:xfrm>
          <a:prstGeom prst="line">
            <a:avLst/>
          </a:prstGeom>
          <a:ln w="762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47" name="Прямая соединительная линия 46">
            <a:extLst>
              <a:ext uri="{FF2B5EF4-FFF2-40B4-BE49-F238E27FC236}">
                <a16:creationId xmlns:a16="http://schemas.microsoft.com/office/drawing/2014/main" id="{282B5FA2-429B-4C7F-9757-BFEA152D80C8}"/>
              </a:ext>
            </a:extLst>
          </p:cNvPr>
          <p:cNvCxnSpPr>
            <a:cxnSpLocks/>
          </p:cNvCxnSpPr>
          <p:nvPr/>
        </p:nvCxnSpPr>
        <p:spPr>
          <a:xfrm>
            <a:off x="8132276" y="2988783"/>
            <a:ext cx="535959" cy="0"/>
          </a:xfrm>
          <a:prstGeom prst="line">
            <a:avLst/>
          </a:prstGeom>
          <a:ln w="762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50" name="Прямая соединительная линия 49">
            <a:extLst>
              <a:ext uri="{FF2B5EF4-FFF2-40B4-BE49-F238E27FC236}">
                <a16:creationId xmlns:a16="http://schemas.microsoft.com/office/drawing/2014/main" id="{D1E2276E-7812-41F8-8CBE-72601547AEA9}"/>
              </a:ext>
            </a:extLst>
          </p:cNvPr>
          <p:cNvCxnSpPr>
            <a:cxnSpLocks/>
          </p:cNvCxnSpPr>
          <p:nvPr/>
        </p:nvCxnSpPr>
        <p:spPr>
          <a:xfrm>
            <a:off x="6609774" y="2196695"/>
            <a:ext cx="535959" cy="0"/>
          </a:xfrm>
          <a:prstGeom prst="line">
            <a:avLst/>
          </a:prstGeom>
          <a:ln w="76200">
            <a:solidFill>
              <a:srgbClr val="92D050"/>
            </a:solidFill>
          </a:ln>
        </p:spPr>
        <p:style>
          <a:lnRef idx="3">
            <a:schemeClr val="accent2"/>
          </a:lnRef>
          <a:fillRef idx="0">
            <a:schemeClr val="accent2"/>
          </a:fillRef>
          <a:effectRef idx="2">
            <a:schemeClr val="accent2"/>
          </a:effectRef>
          <a:fontRef idx="minor">
            <a:schemeClr val="tx1"/>
          </a:fontRef>
        </p:style>
      </p:cxnSp>
      <p:cxnSp>
        <p:nvCxnSpPr>
          <p:cNvPr id="51" name="Прямая соединительная линия 50">
            <a:extLst>
              <a:ext uri="{FF2B5EF4-FFF2-40B4-BE49-F238E27FC236}">
                <a16:creationId xmlns:a16="http://schemas.microsoft.com/office/drawing/2014/main" id="{50D46782-E264-4E8C-8961-0E54575FDA04}"/>
              </a:ext>
            </a:extLst>
          </p:cNvPr>
          <p:cNvCxnSpPr>
            <a:cxnSpLocks/>
          </p:cNvCxnSpPr>
          <p:nvPr/>
        </p:nvCxnSpPr>
        <p:spPr>
          <a:xfrm>
            <a:off x="7596317" y="2196695"/>
            <a:ext cx="535959" cy="0"/>
          </a:xfrm>
          <a:prstGeom prst="line">
            <a:avLst/>
          </a:prstGeom>
          <a:ln w="76200">
            <a:solidFill>
              <a:srgbClr val="92D050"/>
            </a:solidFill>
          </a:ln>
        </p:spPr>
        <p:style>
          <a:lnRef idx="3">
            <a:schemeClr val="accent2"/>
          </a:lnRef>
          <a:fillRef idx="0">
            <a:schemeClr val="accent2"/>
          </a:fillRef>
          <a:effectRef idx="2">
            <a:schemeClr val="accent2"/>
          </a:effectRef>
          <a:fontRef idx="minor">
            <a:schemeClr val="tx1"/>
          </a:fontRef>
        </p:style>
      </p:cxnSp>
      <p:cxnSp>
        <p:nvCxnSpPr>
          <p:cNvPr id="52" name="Прямая соединительная линия 51">
            <a:extLst>
              <a:ext uri="{FF2B5EF4-FFF2-40B4-BE49-F238E27FC236}">
                <a16:creationId xmlns:a16="http://schemas.microsoft.com/office/drawing/2014/main" id="{CB389348-2D47-453E-82AE-1BFA6DE6A496}"/>
              </a:ext>
            </a:extLst>
          </p:cNvPr>
          <p:cNvCxnSpPr>
            <a:cxnSpLocks/>
          </p:cNvCxnSpPr>
          <p:nvPr/>
        </p:nvCxnSpPr>
        <p:spPr>
          <a:xfrm>
            <a:off x="3564150" y="4716975"/>
            <a:ext cx="535959" cy="0"/>
          </a:xfrm>
          <a:prstGeom prst="line">
            <a:avLst/>
          </a:prstGeom>
          <a:ln w="76200">
            <a:solidFill>
              <a:srgbClr val="92D050"/>
            </a:solidFill>
          </a:ln>
        </p:spPr>
        <p:style>
          <a:lnRef idx="3">
            <a:schemeClr val="accent2"/>
          </a:lnRef>
          <a:fillRef idx="0">
            <a:schemeClr val="accent2"/>
          </a:fillRef>
          <a:effectRef idx="2">
            <a:schemeClr val="accent2"/>
          </a:effectRef>
          <a:fontRef idx="minor">
            <a:schemeClr val="tx1"/>
          </a:fontRef>
        </p:style>
      </p:cxnSp>
      <p:cxnSp>
        <p:nvCxnSpPr>
          <p:cNvPr id="53" name="Прямая соединительная линия 52">
            <a:extLst>
              <a:ext uri="{FF2B5EF4-FFF2-40B4-BE49-F238E27FC236}">
                <a16:creationId xmlns:a16="http://schemas.microsoft.com/office/drawing/2014/main" id="{A7E146A6-A2F2-4886-8B64-CEEF2B486271}"/>
              </a:ext>
            </a:extLst>
          </p:cNvPr>
          <p:cNvCxnSpPr>
            <a:cxnSpLocks/>
          </p:cNvCxnSpPr>
          <p:nvPr/>
        </p:nvCxnSpPr>
        <p:spPr>
          <a:xfrm>
            <a:off x="4727848" y="4716975"/>
            <a:ext cx="535959" cy="0"/>
          </a:xfrm>
          <a:prstGeom prst="line">
            <a:avLst/>
          </a:prstGeom>
          <a:ln w="76200">
            <a:solidFill>
              <a:srgbClr val="92D050"/>
            </a:solidFill>
          </a:ln>
        </p:spPr>
        <p:style>
          <a:lnRef idx="3">
            <a:schemeClr val="accent2"/>
          </a:lnRef>
          <a:fillRef idx="0">
            <a:schemeClr val="accent2"/>
          </a:fillRef>
          <a:effectRef idx="2">
            <a:schemeClr val="accent2"/>
          </a:effectRef>
          <a:fontRef idx="minor">
            <a:schemeClr val="tx1"/>
          </a:fontRef>
        </p:style>
      </p:cxnSp>
      <p:cxnSp>
        <p:nvCxnSpPr>
          <p:cNvPr id="54" name="Прямая соединительная линия 53">
            <a:extLst>
              <a:ext uri="{FF2B5EF4-FFF2-40B4-BE49-F238E27FC236}">
                <a16:creationId xmlns:a16="http://schemas.microsoft.com/office/drawing/2014/main" id="{16BDE86D-363C-4328-B4FC-A162759BA28F}"/>
              </a:ext>
            </a:extLst>
          </p:cNvPr>
          <p:cNvCxnSpPr>
            <a:cxnSpLocks/>
          </p:cNvCxnSpPr>
          <p:nvPr/>
        </p:nvCxnSpPr>
        <p:spPr>
          <a:xfrm>
            <a:off x="4100109" y="5032609"/>
            <a:ext cx="535959" cy="0"/>
          </a:xfrm>
          <a:prstGeom prst="line">
            <a:avLst/>
          </a:prstGeom>
          <a:ln w="762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55" name="Прямая соединительная линия 54">
            <a:extLst>
              <a:ext uri="{FF2B5EF4-FFF2-40B4-BE49-F238E27FC236}">
                <a16:creationId xmlns:a16="http://schemas.microsoft.com/office/drawing/2014/main" id="{DF6519BF-9657-4C05-A653-F04272E2696E}"/>
              </a:ext>
            </a:extLst>
          </p:cNvPr>
          <p:cNvCxnSpPr>
            <a:cxnSpLocks/>
          </p:cNvCxnSpPr>
          <p:nvPr/>
        </p:nvCxnSpPr>
        <p:spPr>
          <a:xfrm>
            <a:off x="7114129" y="1799361"/>
            <a:ext cx="535959" cy="0"/>
          </a:xfrm>
          <a:prstGeom prst="line">
            <a:avLst/>
          </a:prstGeom>
          <a:ln w="76200">
            <a:solidFill>
              <a:srgbClr val="0070C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7168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21</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Gradient</a:t>
            </a:r>
            <a:r>
              <a:rPr lang="en-US" sz="2400" b="1" dirty="0">
                <a:solidFill>
                  <a:schemeClr val="bg1"/>
                </a:solidFill>
                <a:latin typeface="Verdana" panose="020B0604030504040204" pitchFamily="34" charset="0"/>
                <a:ea typeface="Verdana" panose="020B0604030504040204" pitchFamily="34" charset="0"/>
              </a:rPr>
              <a:t> Boosting : </a:t>
            </a:r>
            <a:r>
              <a:rPr lang="ru-RU" sz="2400" dirty="0">
                <a:solidFill>
                  <a:schemeClr val="bg1"/>
                </a:solidFill>
                <a:latin typeface="Verdana" panose="020B0604030504040204" pitchFamily="34" charset="0"/>
                <a:ea typeface="Verdana" panose="020B0604030504040204" pitchFamily="34" charset="0"/>
              </a:rPr>
              <a:t>Пример</a:t>
            </a:r>
            <a:r>
              <a:rPr lang="en-US" sz="2400" b="1" dirty="0">
                <a:solidFill>
                  <a:schemeClr val="bg1"/>
                </a:solidFill>
                <a:latin typeface="Verdana" panose="020B0604030504040204" pitchFamily="34" charset="0"/>
                <a:ea typeface="Verdana" panose="020B0604030504040204" pitchFamily="34" charset="0"/>
              </a:rPr>
              <a:t> </a:t>
            </a:r>
            <a:endParaRPr lang="ru-RU" sz="24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6" name="Прямоугольник 25">
            <a:extLst>
              <a:ext uri="{FF2B5EF4-FFF2-40B4-BE49-F238E27FC236}">
                <a16:creationId xmlns:a16="http://schemas.microsoft.com/office/drawing/2014/main" id="{525286E9-1107-4393-ABC8-FBB5747275C0}"/>
              </a:ext>
            </a:extLst>
          </p:cNvPr>
          <p:cNvSpPr/>
          <p:nvPr/>
        </p:nvSpPr>
        <p:spPr>
          <a:xfrm rot="5400000">
            <a:off x="5818663" y="1085126"/>
            <a:ext cx="1203923" cy="9988020"/>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a:extLst>
              <a:ext uri="{FF2B5EF4-FFF2-40B4-BE49-F238E27FC236}">
                <a16:creationId xmlns:a16="http://schemas.microsoft.com/office/drawing/2014/main" id="{0532736E-B655-4142-BD6C-1C4ADBF114A4}"/>
              </a:ext>
            </a:extLst>
          </p:cNvPr>
          <p:cNvSpPr/>
          <p:nvPr/>
        </p:nvSpPr>
        <p:spPr>
          <a:xfrm>
            <a:off x="301579" y="1309505"/>
            <a:ext cx="1506486" cy="5165620"/>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a:extLst>
              <a:ext uri="{FF2B5EF4-FFF2-40B4-BE49-F238E27FC236}">
                <a16:creationId xmlns:a16="http://schemas.microsoft.com/office/drawing/2014/main" id="{7CF06B4B-F82B-4362-8E1E-039409384BBD}"/>
              </a:ext>
            </a:extLst>
          </p:cNvPr>
          <p:cNvSpPr/>
          <p:nvPr/>
        </p:nvSpPr>
        <p:spPr>
          <a:xfrm rot="5400000">
            <a:off x="6124742" y="-3245007"/>
            <a:ext cx="673019" cy="9988020"/>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a:extLst>
              <a:ext uri="{FF2B5EF4-FFF2-40B4-BE49-F238E27FC236}">
                <a16:creationId xmlns:a16="http://schemas.microsoft.com/office/drawing/2014/main" id="{5375F7C4-E5EF-4647-8FD2-5BF90631435F}"/>
              </a:ext>
            </a:extLst>
          </p:cNvPr>
          <p:cNvSpPr/>
          <p:nvPr/>
        </p:nvSpPr>
        <p:spPr>
          <a:xfrm>
            <a:off x="10657183" y="1607572"/>
            <a:ext cx="1506486" cy="4674797"/>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Picture 2" descr="Gradient Boosting Machines · UC Business Analytics R Programming Guide">
            <a:extLst>
              <a:ext uri="{FF2B5EF4-FFF2-40B4-BE49-F238E27FC236}">
                <a16:creationId xmlns:a16="http://schemas.microsoft.com/office/drawing/2014/main" id="{6D11BA27-A4BD-4A87-1D34-642611F3A2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1704" y="1226095"/>
            <a:ext cx="5184576"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71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22</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1919536" y="176904"/>
            <a:ext cx="8404866" cy="484915"/>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Gradient Boosting : </a:t>
            </a:r>
            <a:r>
              <a:rPr lang="ru-RU" sz="3200" dirty="0">
                <a:solidFill>
                  <a:schemeClr val="bg1"/>
                </a:solidFill>
                <a:latin typeface="Verdana" panose="020B0604030504040204" pitchFamily="34" charset="0"/>
                <a:ea typeface="Verdana" panose="020B0604030504040204" pitchFamily="34" charset="0"/>
              </a:rPr>
              <a:t>Классификация</a:t>
            </a:r>
            <a:r>
              <a:rPr lang="en-US" sz="3200" b="1" dirty="0">
                <a:solidFill>
                  <a:schemeClr val="bg1"/>
                </a:solidFill>
                <a:latin typeface="Verdana" panose="020B0604030504040204" pitchFamily="34" charset="0"/>
                <a:ea typeface="Verdana" panose="020B0604030504040204" pitchFamily="34" charset="0"/>
              </a:rPr>
              <a:t> </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13" name="Прямоугольник 12">
                <a:extLst>
                  <a:ext uri="{FF2B5EF4-FFF2-40B4-BE49-F238E27FC236}">
                    <a16:creationId xmlns:a16="http://schemas.microsoft.com/office/drawing/2014/main" id="{DA58260E-BDCD-4BB9-986B-79EB0E07CB78}"/>
                  </a:ext>
                </a:extLst>
              </p:cNvPr>
              <p:cNvSpPr/>
              <p:nvPr/>
            </p:nvSpPr>
            <p:spPr>
              <a:xfrm>
                <a:off x="4383232" y="3064128"/>
                <a:ext cx="2140971" cy="6481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𝐿</m:t>
                      </m:r>
                      <m:d>
                        <m:dPr>
                          <m:ctrlPr>
                            <a:rPr lang="en-US" sz="3200" b="1" i="1" smtClean="0">
                              <a:solidFill>
                                <a:schemeClr val="bg1"/>
                              </a:solidFill>
                              <a:latin typeface="Cambria Math" panose="02040503050406030204" pitchFamily="18" charset="0"/>
                            </a:rPr>
                          </m:ctrlPr>
                        </m:dPr>
                        <m:e>
                          <m:r>
                            <a:rPr lang="en-US" sz="3200" b="1" i="1" smtClean="0">
                              <a:solidFill>
                                <a:schemeClr val="bg1"/>
                              </a:solidFill>
                              <a:latin typeface="Cambria Math" panose="02040503050406030204" pitchFamily="18" charset="0"/>
                            </a:rPr>
                            <m:t>𝒚</m:t>
                          </m:r>
                          <m:r>
                            <a:rPr lang="en-US" sz="3200" b="1" i="1" smtClean="0">
                              <a:solidFill>
                                <a:schemeClr val="bg1"/>
                              </a:solidFill>
                              <a:latin typeface="Cambria Math" panose="02040503050406030204" pitchFamily="18" charset="0"/>
                            </a:rPr>
                            <m:t>,</m:t>
                          </m:r>
                          <m:acc>
                            <m:accPr>
                              <m:chr m:val="̂"/>
                              <m:ctrlPr>
                                <a:rPr lang="en-US" sz="3200" b="1" i="1" smtClean="0">
                                  <a:solidFill>
                                    <a:schemeClr val="bg1"/>
                                  </a:solidFill>
                                  <a:latin typeface="Cambria Math" panose="02040503050406030204" pitchFamily="18" charset="0"/>
                                </a:rPr>
                              </m:ctrlPr>
                            </m:accPr>
                            <m:e>
                              <m:r>
                                <a:rPr lang="en-US" sz="3200" b="1" i="1" smtClean="0">
                                  <a:solidFill>
                                    <a:schemeClr val="bg1"/>
                                  </a:solidFill>
                                  <a:latin typeface="Cambria Math" panose="02040503050406030204" pitchFamily="18" charset="0"/>
                                </a:rPr>
                                <m:t>𝒚</m:t>
                              </m:r>
                            </m:e>
                          </m:acc>
                          <m:d>
                            <m:dPr>
                              <m:ctrlPr>
                                <a:rPr lang="en-US" sz="3200" b="0" i="1" smtClean="0">
                                  <a:solidFill>
                                    <a:schemeClr val="bg1"/>
                                  </a:solidFill>
                                  <a:latin typeface="Cambria Math" panose="02040503050406030204" pitchFamily="18" charset="0"/>
                                </a:rPr>
                              </m:ctrlPr>
                            </m:dPr>
                            <m:e>
                              <m:r>
                                <a:rPr lang="en-US" sz="3200" b="1" i="1" smtClean="0">
                                  <a:solidFill>
                                    <a:schemeClr val="bg1"/>
                                  </a:solidFill>
                                  <a:latin typeface="Cambria Math" panose="02040503050406030204" pitchFamily="18" charset="0"/>
                                </a:rPr>
                                <m:t>𝑿</m:t>
                              </m:r>
                            </m:e>
                          </m:d>
                        </m:e>
                      </m:d>
                    </m:oMath>
                  </m:oMathPara>
                </a14:m>
                <a:endParaRPr lang="ru-RU" sz="2800" b="1" dirty="0"/>
              </a:p>
            </p:txBody>
          </p:sp>
        </mc:Choice>
        <mc:Fallback xmlns="">
          <p:sp>
            <p:nvSpPr>
              <p:cNvPr id="13" name="Прямоугольник 12">
                <a:extLst>
                  <a:ext uri="{FF2B5EF4-FFF2-40B4-BE49-F238E27FC236}">
                    <a16:creationId xmlns:a16="http://schemas.microsoft.com/office/drawing/2014/main" id="{DA58260E-BDCD-4BB9-986B-79EB0E07CB78}"/>
                  </a:ext>
                </a:extLst>
              </p:cNvPr>
              <p:cNvSpPr>
                <a:spLocks noRot="1" noChangeAspect="1" noMove="1" noResize="1" noEditPoints="1" noAdjustHandles="1" noChangeArrowheads="1" noChangeShapeType="1" noTextEdit="1"/>
              </p:cNvSpPr>
              <p:nvPr/>
            </p:nvSpPr>
            <p:spPr>
              <a:xfrm>
                <a:off x="4383232" y="3064128"/>
                <a:ext cx="2140971" cy="648191"/>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Прямоугольник 15">
                <a:extLst>
                  <a:ext uri="{FF2B5EF4-FFF2-40B4-BE49-F238E27FC236}">
                    <a16:creationId xmlns:a16="http://schemas.microsoft.com/office/drawing/2014/main" id="{52ED4AD5-0B8F-401E-B9F0-92FEF9BBE667}"/>
                  </a:ext>
                </a:extLst>
              </p:cNvPr>
              <p:cNvSpPr/>
              <p:nvPr/>
            </p:nvSpPr>
            <p:spPr>
              <a:xfrm>
                <a:off x="1037803" y="2188617"/>
                <a:ext cx="4782656" cy="6227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panose="02040503050406030204" pitchFamily="18" charset="0"/>
                        </a:rPr>
                        <m:t>𝑿</m:t>
                      </m:r>
                      <m:r>
                        <a:rPr lang="en-US" sz="3200" b="1"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1</m:t>
                          </m:r>
                        </m:sub>
                      </m:sSub>
                      <m:r>
                        <a:rPr lang="en-US" sz="3200" b="0"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2</m:t>
                          </m:r>
                        </m:sub>
                      </m:sSub>
                      <m:r>
                        <a:rPr lang="en-US" sz="3200" b="0"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𝑝</m:t>
                          </m:r>
                        </m:sub>
                      </m:sSub>
                      <m:r>
                        <a:rPr lang="en-US" sz="3200" b="0" i="1" smtClean="0">
                          <a:solidFill>
                            <a:schemeClr val="bg1"/>
                          </a:solidFill>
                          <a:latin typeface="Cambria Math" panose="02040503050406030204" pitchFamily="18" charset="0"/>
                        </a:rPr>
                        <m:t>]</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dirty="0">
                              <a:solidFill>
                                <a:schemeClr val="bg1"/>
                              </a:solidFill>
                              <a:latin typeface="Times New Roman" panose="02020603050405020304" pitchFamily="18" charset="0"/>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b="1" dirty="0">
                              <a:solidFill>
                                <a:schemeClr val="bg1"/>
                              </a:solidFill>
                              <a:latin typeface="IBM Plex Mono" panose="020B0509050203000203" pitchFamily="49" charset="-52"/>
                              <a:cs typeface="Times New Roman" panose="02020603050405020304" pitchFamily="18" charset="0"/>
                            </a:rPr>
                            <m:t>ℝ</m:t>
                          </m:r>
                        </m:e>
                        <m:sup>
                          <m: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𝑛</m:t>
                          </m:r>
                          <m: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𝑝</m:t>
                          </m:r>
                        </m:sup>
                      </m:sSup>
                    </m:oMath>
                  </m:oMathPara>
                </a14:m>
                <a:endParaRPr lang="ru-RU" sz="2800" dirty="0"/>
              </a:p>
            </p:txBody>
          </p:sp>
        </mc:Choice>
        <mc:Fallback xmlns="">
          <p:sp>
            <p:nvSpPr>
              <p:cNvPr id="16" name="Прямоугольник 15">
                <a:extLst>
                  <a:ext uri="{FF2B5EF4-FFF2-40B4-BE49-F238E27FC236}">
                    <a16:creationId xmlns:a16="http://schemas.microsoft.com/office/drawing/2014/main" id="{52ED4AD5-0B8F-401E-B9F0-92FEF9BBE667}"/>
                  </a:ext>
                </a:extLst>
              </p:cNvPr>
              <p:cNvSpPr>
                <a:spLocks noRot="1" noChangeAspect="1" noMove="1" noResize="1" noEditPoints="1" noAdjustHandles="1" noChangeArrowheads="1" noChangeShapeType="1" noTextEdit="1"/>
              </p:cNvSpPr>
              <p:nvPr/>
            </p:nvSpPr>
            <p:spPr>
              <a:xfrm>
                <a:off x="1037803" y="2188617"/>
                <a:ext cx="4782656" cy="622735"/>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Прямоугольник 16">
                <a:extLst>
                  <a:ext uri="{FF2B5EF4-FFF2-40B4-BE49-F238E27FC236}">
                    <a16:creationId xmlns:a16="http://schemas.microsoft.com/office/drawing/2014/main" id="{5D2F520E-4FEF-437F-B544-C5080A1753C5}"/>
                  </a:ext>
                </a:extLst>
              </p:cNvPr>
              <p:cNvSpPr/>
              <p:nvPr/>
            </p:nvSpPr>
            <p:spPr>
              <a:xfrm>
                <a:off x="6031912" y="2148477"/>
                <a:ext cx="167603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panose="02040503050406030204" pitchFamily="18" charset="0"/>
                        </a:rPr>
                        <m:t>𝒚</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dirty="0">
                              <a:solidFill>
                                <a:schemeClr val="bg1"/>
                              </a:solidFill>
                              <a:latin typeface="Times New Roman" panose="02020603050405020304" pitchFamily="18" charset="0"/>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b="1" dirty="0">
                              <a:solidFill>
                                <a:schemeClr val="bg1"/>
                              </a:solidFill>
                              <a:latin typeface="IBM Plex Mono" panose="020B0509050203000203" pitchFamily="49" charset="-52"/>
                              <a:cs typeface="Times New Roman" panose="02020603050405020304" pitchFamily="18" charset="0"/>
                            </a:rPr>
                            <m:t>ℕ</m:t>
                          </m:r>
                        </m:e>
                        <m:sup>
                          <m: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𝑛</m:t>
                          </m:r>
                          <m: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sup>
                      </m:sSup>
                    </m:oMath>
                  </m:oMathPara>
                </a14:m>
                <a:endParaRPr lang="ru-RU" sz="2800" dirty="0"/>
              </a:p>
            </p:txBody>
          </p:sp>
        </mc:Choice>
        <mc:Fallback xmlns="">
          <p:sp>
            <p:nvSpPr>
              <p:cNvPr id="17" name="Прямоугольник 16">
                <a:extLst>
                  <a:ext uri="{FF2B5EF4-FFF2-40B4-BE49-F238E27FC236}">
                    <a16:creationId xmlns:a16="http://schemas.microsoft.com/office/drawing/2014/main" id="{5D2F520E-4FEF-437F-B544-C5080A1753C5}"/>
                  </a:ext>
                </a:extLst>
              </p:cNvPr>
              <p:cNvSpPr>
                <a:spLocks noRot="1" noChangeAspect="1" noMove="1" noResize="1" noEditPoints="1" noAdjustHandles="1" noChangeArrowheads="1" noChangeShapeType="1" noTextEdit="1"/>
              </p:cNvSpPr>
              <p:nvPr/>
            </p:nvSpPr>
            <p:spPr>
              <a:xfrm>
                <a:off x="6031912" y="2148477"/>
                <a:ext cx="1676036" cy="584775"/>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Прямоугольник 17">
                <a:extLst>
                  <a:ext uri="{FF2B5EF4-FFF2-40B4-BE49-F238E27FC236}">
                    <a16:creationId xmlns:a16="http://schemas.microsoft.com/office/drawing/2014/main" id="{5BB68895-2B23-419E-9D3E-24D23B28484F}"/>
                  </a:ext>
                </a:extLst>
              </p:cNvPr>
              <p:cNvSpPr/>
              <p:nvPr/>
            </p:nvSpPr>
            <p:spPr>
              <a:xfrm>
                <a:off x="2855640" y="3941471"/>
                <a:ext cx="562609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ea typeface="Verdana" panose="020B0604030504040204" pitchFamily="34" charset="0"/>
                        </a:rPr>
                        <m:t>𝐿</m:t>
                      </m:r>
                      <m:r>
                        <a:rPr lang="en-US" sz="2800" i="1" smtClean="0">
                          <a:solidFill>
                            <a:schemeClr val="bg1"/>
                          </a:solidFill>
                          <a:latin typeface="Cambria Math" panose="02040503050406030204" pitchFamily="18" charset="0"/>
                          <a:ea typeface="Verdana" panose="020B0604030504040204" pitchFamily="34" charset="0"/>
                        </a:rPr>
                        <m:t>=</m:t>
                      </m:r>
                      <m:r>
                        <a:rPr lang="en-US" sz="2800" b="1" i="1">
                          <a:solidFill>
                            <a:schemeClr val="bg1"/>
                          </a:solidFill>
                          <a:latin typeface="Cambria Math" panose="02040503050406030204" pitchFamily="18" charset="0"/>
                          <a:ea typeface="Verdana" panose="020B0604030504040204" pitchFamily="34" charset="0"/>
                        </a:rPr>
                        <m:t>𝒚</m:t>
                      </m:r>
                      <m:r>
                        <a:rPr lang="en-US" sz="2800" i="1">
                          <a:solidFill>
                            <a:schemeClr val="bg1"/>
                          </a:solidFill>
                          <a:latin typeface="Cambria Math" panose="02040503050406030204" pitchFamily="18" charset="0"/>
                          <a:ea typeface="Verdana" panose="020B0604030504040204" pitchFamily="34" charset="0"/>
                        </a:rPr>
                        <m:t>∗</m:t>
                      </m:r>
                      <m:func>
                        <m:funcPr>
                          <m:ctrlPr>
                            <a:rPr lang="en-US" sz="2800" i="1">
                              <a:solidFill>
                                <a:schemeClr val="bg1"/>
                              </a:solidFill>
                              <a:latin typeface="Cambria Math" panose="02040503050406030204" pitchFamily="18" charset="0"/>
                              <a:ea typeface="Cambria Math" panose="02040503050406030204" pitchFamily="18" charset="0"/>
                            </a:rPr>
                          </m:ctrlPr>
                        </m:funcPr>
                        <m:fName>
                          <m:r>
                            <m:rPr>
                              <m:sty m:val="p"/>
                            </m:rPr>
                            <a:rPr lang="en-US" sz="2800" b="0" i="0" smtClean="0">
                              <a:solidFill>
                                <a:schemeClr val="bg1"/>
                              </a:solidFill>
                              <a:latin typeface="Cambria Math" panose="02040503050406030204" pitchFamily="18" charset="0"/>
                              <a:ea typeface="Verdana" panose="020B0604030504040204" pitchFamily="34" charset="0"/>
                            </a:rPr>
                            <m:t>ln</m:t>
                          </m:r>
                        </m:fName>
                        <m:e>
                          <m:d>
                            <m:dPr>
                              <m:ctrlPr>
                                <a:rPr lang="en-US" sz="2800" i="1">
                                  <a:solidFill>
                                    <a:schemeClr val="bg1"/>
                                  </a:solidFill>
                                  <a:latin typeface="Cambria Math" panose="02040503050406030204" pitchFamily="18" charset="0"/>
                                  <a:ea typeface="Verdana" panose="020B0604030504040204" pitchFamily="34" charset="0"/>
                                </a:rPr>
                              </m:ctrlPr>
                            </m:dPr>
                            <m:e>
                              <m:acc>
                                <m:accPr>
                                  <m:chr m:val="̂"/>
                                  <m:ctrlPr>
                                    <a:rPr lang="en-US" sz="2800" b="1" i="1">
                                      <a:solidFill>
                                        <a:schemeClr val="bg1"/>
                                      </a:solidFill>
                                      <a:latin typeface="Cambria Math" panose="02040503050406030204" pitchFamily="18" charset="0"/>
                                      <a:ea typeface="Verdana" panose="020B0604030504040204" pitchFamily="34" charset="0"/>
                                    </a:rPr>
                                  </m:ctrlPr>
                                </m:accPr>
                                <m:e>
                                  <m:r>
                                    <a:rPr lang="en-US" sz="2800" b="1" i="1">
                                      <a:solidFill>
                                        <a:schemeClr val="bg1"/>
                                      </a:solidFill>
                                      <a:latin typeface="Cambria Math" panose="02040503050406030204" pitchFamily="18" charset="0"/>
                                      <a:ea typeface="Verdana" panose="020B0604030504040204" pitchFamily="34" charset="0"/>
                                    </a:rPr>
                                    <m:t>𝒚</m:t>
                                  </m:r>
                                </m:e>
                              </m:acc>
                            </m:e>
                          </m:d>
                        </m:e>
                      </m:func>
                      <m:r>
                        <a:rPr lang="en-US" sz="2800" b="0" i="1" smtClean="0">
                          <a:solidFill>
                            <a:schemeClr val="bg1"/>
                          </a:solidFill>
                          <a:latin typeface="Cambria Math" panose="02040503050406030204" pitchFamily="18" charset="0"/>
                          <a:ea typeface="Verdana" panose="020B0604030504040204" pitchFamily="34" charset="0"/>
                        </a:rPr>
                        <m:t>+</m:t>
                      </m:r>
                      <m:d>
                        <m:dPr>
                          <m:ctrlPr>
                            <a:rPr lang="en-US" sz="2800" b="0" i="1" smtClean="0">
                              <a:solidFill>
                                <a:schemeClr val="bg1"/>
                              </a:solidFill>
                              <a:latin typeface="Cambria Math" panose="02040503050406030204" pitchFamily="18" charset="0"/>
                              <a:ea typeface="Verdana" panose="020B0604030504040204" pitchFamily="34" charset="0"/>
                            </a:rPr>
                          </m:ctrlPr>
                        </m:dPr>
                        <m:e>
                          <m:r>
                            <a:rPr lang="en-US" sz="2800" b="0" i="1" smtClean="0">
                              <a:solidFill>
                                <a:schemeClr val="bg1"/>
                              </a:solidFill>
                              <a:latin typeface="Cambria Math" panose="02040503050406030204" pitchFamily="18" charset="0"/>
                              <a:ea typeface="Verdana" panose="020B0604030504040204" pitchFamily="34" charset="0"/>
                            </a:rPr>
                            <m:t>1−</m:t>
                          </m:r>
                          <m:r>
                            <a:rPr lang="en-US" sz="2800" b="1" i="1">
                              <a:solidFill>
                                <a:schemeClr val="bg1"/>
                              </a:solidFill>
                              <a:latin typeface="Cambria Math" panose="02040503050406030204" pitchFamily="18" charset="0"/>
                              <a:ea typeface="Verdana" panose="020B0604030504040204" pitchFamily="34" charset="0"/>
                            </a:rPr>
                            <m:t>𝒚</m:t>
                          </m:r>
                        </m:e>
                      </m:d>
                      <m:r>
                        <a:rPr lang="en-US" sz="2800" b="0" i="1" smtClean="0">
                          <a:solidFill>
                            <a:schemeClr val="bg1"/>
                          </a:solidFill>
                          <a:latin typeface="Cambria Math" panose="02040503050406030204" pitchFamily="18" charset="0"/>
                          <a:ea typeface="Verdana" panose="020B0604030504040204" pitchFamily="34" charset="0"/>
                        </a:rPr>
                        <m:t>∗</m:t>
                      </m:r>
                      <m:r>
                        <m:rPr>
                          <m:sty m:val="p"/>
                        </m:rPr>
                        <a:rPr lang="en-US" sz="2800" b="0" i="0" smtClean="0">
                          <a:solidFill>
                            <a:schemeClr val="bg1"/>
                          </a:solidFill>
                          <a:latin typeface="Cambria Math" panose="02040503050406030204" pitchFamily="18" charset="0"/>
                          <a:ea typeface="Verdana" panose="020B0604030504040204" pitchFamily="34" charset="0"/>
                        </a:rPr>
                        <m:t>ln</m:t>
                      </m:r>
                      <m:r>
                        <a:rPr lang="en-US" sz="2800" i="1">
                          <a:solidFill>
                            <a:schemeClr val="bg1"/>
                          </a:solidFill>
                          <a:latin typeface="Cambria Math" panose="02040503050406030204" pitchFamily="18" charset="0"/>
                          <a:ea typeface="Verdana" panose="020B0604030504040204" pitchFamily="34" charset="0"/>
                        </a:rPr>
                        <m:t>⁡(1−</m:t>
                      </m:r>
                      <m:acc>
                        <m:accPr>
                          <m:chr m:val="̂"/>
                          <m:ctrlPr>
                            <a:rPr lang="en-US" sz="2800" b="1" i="1">
                              <a:solidFill>
                                <a:schemeClr val="bg1"/>
                              </a:solidFill>
                              <a:latin typeface="Cambria Math" panose="02040503050406030204" pitchFamily="18" charset="0"/>
                              <a:ea typeface="Verdana" panose="020B0604030504040204" pitchFamily="34" charset="0"/>
                            </a:rPr>
                          </m:ctrlPr>
                        </m:accPr>
                        <m:e>
                          <m:r>
                            <a:rPr lang="en-US" sz="2800" b="1" i="1">
                              <a:solidFill>
                                <a:schemeClr val="bg1"/>
                              </a:solidFill>
                              <a:latin typeface="Cambria Math" panose="02040503050406030204" pitchFamily="18" charset="0"/>
                              <a:ea typeface="Verdana" panose="020B0604030504040204" pitchFamily="34" charset="0"/>
                            </a:rPr>
                            <m:t>𝒚</m:t>
                          </m:r>
                        </m:e>
                      </m:acc>
                      <m:r>
                        <a:rPr lang="en-US" sz="2800" i="1">
                          <a:solidFill>
                            <a:schemeClr val="bg1"/>
                          </a:solidFill>
                          <a:latin typeface="Cambria Math" panose="02040503050406030204" pitchFamily="18" charset="0"/>
                          <a:ea typeface="Verdana" panose="020B0604030504040204" pitchFamily="34" charset="0"/>
                        </a:rPr>
                        <m:t>)</m:t>
                      </m:r>
                    </m:oMath>
                  </m:oMathPara>
                </a14:m>
                <a:endParaRPr lang="ru-RU" sz="2800" dirty="0"/>
              </a:p>
            </p:txBody>
          </p:sp>
        </mc:Choice>
        <mc:Fallback xmlns="">
          <p:sp>
            <p:nvSpPr>
              <p:cNvPr id="18" name="Прямоугольник 17">
                <a:extLst>
                  <a:ext uri="{FF2B5EF4-FFF2-40B4-BE49-F238E27FC236}">
                    <a16:creationId xmlns:a16="http://schemas.microsoft.com/office/drawing/2014/main" id="{5BB68895-2B23-419E-9D3E-24D23B28484F}"/>
                  </a:ext>
                </a:extLst>
              </p:cNvPr>
              <p:cNvSpPr>
                <a:spLocks noRot="1" noChangeAspect="1" noMove="1" noResize="1" noEditPoints="1" noAdjustHandles="1" noChangeArrowheads="1" noChangeShapeType="1" noTextEdit="1"/>
              </p:cNvSpPr>
              <p:nvPr/>
            </p:nvSpPr>
            <p:spPr>
              <a:xfrm>
                <a:off x="2855640" y="3941471"/>
                <a:ext cx="5626092" cy="523220"/>
              </a:xfrm>
              <a:prstGeom prst="rect">
                <a:avLst/>
              </a:prstGeom>
              <a:blipFill>
                <a:blip r:embed="rId7"/>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90550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3"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29741" y="6475125"/>
            <a:ext cx="962260" cy="411230"/>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23</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1847528" y="176904"/>
            <a:ext cx="9073008" cy="520826"/>
          </a:xfrm>
          <a:prstGeom prst="rect">
            <a:avLst/>
          </a:prstGeom>
        </p:spPr>
        <p:txBody>
          <a:bodyPr/>
          <a:lstStyle/>
          <a:p>
            <a:pPr algn="ctr"/>
            <a:r>
              <a:rPr lang="en-US" sz="3200" dirty="0">
                <a:solidFill>
                  <a:schemeClr val="bg1"/>
                </a:solidFill>
                <a:latin typeface="Verdana" panose="020B0604030504040204" pitchFamily="34" charset="0"/>
                <a:ea typeface="Verdana" panose="020B0604030504040204" pitchFamily="34" charset="0"/>
              </a:rPr>
              <a:t>C</a:t>
            </a:r>
            <a:r>
              <a:rPr lang="ru-RU" sz="3200" dirty="0">
                <a:solidFill>
                  <a:schemeClr val="bg1"/>
                </a:solidFill>
                <a:latin typeface="Verdana" panose="020B0604030504040204" pitchFamily="34" charset="0"/>
                <a:ea typeface="Verdana" panose="020B0604030504040204" pitchFamily="34" charset="0"/>
              </a:rPr>
              <a:t>вязь с деревьями решений</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069" y="0"/>
            <a:ext cx="1900907" cy="120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4616" y="138599"/>
            <a:ext cx="316434" cy="523220"/>
          </a:xfrm>
          <a:prstGeom prst="rect">
            <a:avLst/>
          </a:prstGeom>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5" name="Прямоугольник 24">
            <a:extLst>
              <a:ext uri="{FF2B5EF4-FFF2-40B4-BE49-F238E27FC236}">
                <a16:creationId xmlns:a16="http://schemas.microsoft.com/office/drawing/2014/main" id="{E1103A2F-5CBF-4CDB-943B-3706A85B6559}"/>
              </a:ext>
            </a:extLst>
          </p:cNvPr>
          <p:cNvSpPr/>
          <p:nvPr/>
        </p:nvSpPr>
        <p:spPr>
          <a:xfrm>
            <a:off x="2411899" y="2750011"/>
            <a:ext cx="606256" cy="1107996"/>
          </a:xfrm>
          <a:prstGeom prst="rect">
            <a:avLst/>
          </a:prstGeom>
        </p:spPr>
        <p:txBody>
          <a:bodyPr wrap="none">
            <a:spAutoFit/>
          </a:bodyPr>
          <a:lstStyle/>
          <a:p>
            <a:r>
              <a:rPr lang="ru-RU" sz="6600" dirty="0">
                <a:solidFill>
                  <a:schemeClr val="bg1"/>
                </a:solidFill>
              </a:rPr>
              <a:t>+</a:t>
            </a:r>
            <a:endParaRPr lang="ru-RU" sz="6600" dirty="0"/>
          </a:p>
        </p:txBody>
      </p:sp>
      <p:sp>
        <p:nvSpPr>
          <p:cNvPr id="26" name="Прямоугольник 25">
            <a:extLst>
              <a:ext uri="{FF2B5EF4-FFF2-40B4-BE49-F238E27FC236}">
                <a16:creationId xmlns:a16="http://schemas.microsoft.com/office/drawing/2014/main" id="{585602E6-7973-4A4F-BCBC-3599E41456D2}"/>
              </a:ext>
            </a:extLst>
          </p:cNvPr>
          <p:cNvSpPr/>
          <p:nvPr/>
        </p:nvSpPr>
        <p:spPr>
          <a:xfrm>
            <a:off x="7065513" y="2582626"/>
            <a:ext cx="606256" cy="1107996"/>
          </a:xfrm>
          <a:prstGeom prst="rect">
            <a:avLst/>
          </a:prstGeom>
        </p:spPr>
        <p:txBody>
          <a:bodyPr wrap="none">
            <a:spAutoFit/>
          </a:bodyPr>
          <a:lstStyle/>
          <a:p>
            <a:r>
              <a:rPr lang="en-US" sz="6600" dirty="0">
                <a:solidFill>
                  <a:schemeClr val="bg1"/>
                </a:solidFill>
              </a:rPr>
              <a:t>+</a:t>
            </a:r>
            <a:endParaRPr lang="ru-RU" sz="6600" dirty="0"/>
          </a:p>
        </p:txBody>
      </p:sp>
      <p:sp>
        <p:nvSpPr>
          <p:cNvPr id="27" name="Прямоугольник 26">
            <a:extLst>
              <a:ext uri="{FF2B5EF4-FFF2-40B4-BE49-F238E27FC236}">
                <a16:creationId xmlns:a16="http://schemas.microsoft.com/office/drawing/2014/main" id="{9DB2E705-E672-4B47-9754-2BEC869A0745}"/>
              </a:ext>
            </a:extLst>
          </p:cNvPr>
          <p:cNvSpPr/>
          <p:nvPr/>
        </p:nvSpPr>
        <p:spPr>
          <a:xfrm>
            <a:off x="4139386" y="4442566"/>
            <a:ext cx="606256" cy="1107996"/>
          </a:xfrm>
          <a:prstGeom prst="rect">
            <a:avLst/>
          </a:prstGeom>
        </p:spPr>
        <p:txBody>
          <a:bodyPr wrap="none">
            <a:spAutoFit/>
          </a:bodyPr>
          <a:lstStyle/>
          <a:p>
            <a:r>
              <a:rPr lang="en-US" sz="6600" dirty="0">
                <a:solidFill>
                  <a:schemeClr val="bg1"/>
                </a:solidFill>
              </a:rPr>
              <a:t>+</a:t>
            </a:r>
            <a:endParaRPr lang="ru-RU" sz="6600" dirty="0"/>
          </a:p>
        </p:txBody>
      </p:sp>
      <p:cxnSp>
        <p:nvCxnSpPr>
          <p:cNvPr id="28" name="Прямая соединительная линия 27">
            <a:extLst>
              <a:ext uri="{FF2B5EF4-FFF2-40B4-BE49-F238E27FC236}">
                <a16:creationId xmlns:a16="http://schemas.microsoft.com/office/drawing/2014/main" id="{A24C8DC7-1558-46EE-99C9-6D8FFCB39413}"/>
              </a:ext>
            </a:extLst>
          </p:cNvPr>
          <p:cNvCxnSpPr>
            <a:cxnSpLocks/>
          </p:cNvCxnSpPr>
          <p:nvPr/>
        </p:nvCxnSpPr>
        <p:spPr>
          <a:xfrm>
            <a:off x="113164" y="3328467"/>
            <a:ext cx="2117182"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pic>
        <p:nvPicPr>
          <p:cNvPr id="107" name="Рисунок 106">
            <a:extLst>
              <a:ext uri="{FF2B5EF4-FFF2-40B4-BE49-F238E27FC236}">
                <a16:creationId xmlns:a16="http://schemas.microsoft.com/office/drawing/2014/main" id="{094D0193-F76D-4209-89A5-E9096A68BEA7}"/>
              </a:ext>
            </a:extLst>
          </p:cNvPr>
          <p:cNvPicPr>
            <a:picLocks noChangeAspect="1"/>
          </p:cNvPicPr>
          <p:nvPr/>
        </p:nvPicPr>
        <p:blipFill>
          <a:blip r:embed="rId4"/>
          <a:stretch>
            <a:fillRect/>
          </a:stretch>
        </p:blipFill>
        <p:spPr>
          <a:xfrm>
            <a:off x="3084957" y="2527049"/>
            <a:ext cx="3782721" cy="1330958"/>
          </a:xfrm>
          <a:prstGeom prst="rect">
            <a:avLst/>
          </a:prstGeom>
        </p:spPr>
      </p:pic>
      <p:pic>
        <p:nvPicPr>
          <p:cNvPr id="111" name="Рисунок 110">
            <a:extLst>
              <a:ext uri="{FF2B5EF4-FFF2-40B4-BE49-F238E27FC236}">
                <a16:creationId xmlns:a16="http://schemas.microsoft.com/office/drawing/2014/main" id="{A0205C43-9D48-405E-8D96-02EBD5F3E51F}"/>
              </a:ext>
            </a:extLst>
          </p:cNvPr>
          <p:cNvPicPr>
            <a:picLocks noChangeAspect="1"/>
          </p:cNvPicPr>
          <p:nvPr/>
        </p:nvPicPr>
        <p:blipFill>
          <a:blip r:embed="rId5"/>
          <a:stretch>
            <a:fillRect/>
          </a:stretch>
        </p:blipFill>
        <p:spPr>
          <a:xfrm>
            <a:off x="4633913" y="4502282"/>
            <a:ext cx="3252576" cy="1543760"/>
          </a:xfrm>
          <a:prstGeom prst="rect">
            <a:avLst/>
          </a:prstGeom>
        </p:spPr>
      </p:pic>
      <p:pic>
        <p:nvPicPr>
          <p:cNvPr id="112" name="Рисунок 111">
            <a:extLst>
              <a:ext uri="{FF2B5EF4-FFF2-40B4-BE49-F238E27FC236}">
                <a16:creationId xmlns:a16="http://schemas.microsoft.com/office/drawing/2014/main" id="{D20C9DFE-52B3-45CB-AE42-D2F64BF6FF5F}"/>
              </a:ext>
            </a:extLst>
          </p:cNvPr>
          <p:cNvPicPr>
            <a:picLocks noChangeAspect="1"/>
          </p:cNvPicPr>
          <p:nvPr/>
        </p:nvPicPr>
        <p:blipFill>
          <a:blip r:embed="rId5"/>
          <a:stretch>
            <a:fillRect/>
          </a:stretch>
        </p:blipFill>
        <p:spPr>
          <a:xfrm flipH="1">
            <a:off x="7886489" y="2373843"/>
            <a:ext cx="3537191" cy="1678846"/>
          </a:xfrm>
          <a:prstGeom prst="rect">
            <a:avLst/>
          </a:prstGeom>
        </p:spPr>
      </p:pic>
    </p:spTree>
    <p:extLst>
      <p:ext uri="{BB962C8B-B14F-4D97-AF65-F5344CB8AC3E}">
        <p14:creationId xmlns:p14="http://schemas.microsoft.com/office/powerpoint/2010/main" val="105924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25" grpId="0"/>
      <p:bldP spid="26"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29741" y="6475125"/>
            <a:ext cx="962260" cy="411230"/>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24</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099744" y="176904"/>
            <a:ext cx="7224658" cy="520826"/>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Gradient Boosting</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069" y="0"/>
            <a:ext cx="1900907" cy="120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4616" y="138599"/>
            <a:ext cx="316434" cy="523220"/>
          </a:xfrm>
          <a:prstGeom prst="rect">
            <a:avLst/>
          </a:prstGeom>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2" name="Рисунок 1">
            <a:extLst>
              <a:ext uri="{FF2B5EF4-FFF2-40B4-BE49-F238E27FC236}">
                <a16:creationId xmlns:a16="http://schemas.microsoft.com/office/drawing/2014/main" id="{85CA3DF0-55A2-42C4-9339-2D09206D202D}"/>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554150" y="1343391"/>
            <a:ext cx="8747695" cy="4629928"/>
          </a:xfrm>
          <a:prstGeom prst="rect">
            <a:avLst/>
          </a:prstGeom>
        </p:spPr>
      </p:pic>
    </p:spTree>
    <p:extLst>
      <p:ext uri="{BB962C8B-B14F-4D97-AF65-F5344CB8AC3E}">
        <p14:creationId xmlns:p14="http://schemas.microsoft.com/office/powerpoint/2010/main" val="142848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25</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Gradient Boosting</a:t>
            </a:r>
            <a:r>
              <a:rPr lang="ru-RU" sz="3200" b="1" dirty="0">
                <a:solidFill>
                  <a:schemeClr val="bg1"/>
                </a:solidFill>
                <a:latin typeface="Verdana" panose="020B0604030504040204" pitchFamily="34" charset="0"/>
                <a:ea typeface="Verdana" panose="020B0604030504040204" pitchFamily="34" charset="0"/>
              </a:rPr>
              <a:t> Регрессия</a:t>
            </a:r>
            <a:endParaRPr lang="ru-RU" sz="3200"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Прямоугольник 8">
            <a:extLst>
              <a:ext uri="{FF2B5EF4-FFF2-40B4-BE49-F238E27FC236}">
                <a16:creationId xmlns:a16="http://schemas.microsoft.com/office/drawing/2014/main" id="{9E97AF14-B79D-4D99-8FC5-B9EA9E9DF2FD}"/>
              </a:ext>
            </a:extLst>
          </p:cNvPr>
          <p:cNvSpPr/>
          <p:nvPr/>
        </p:nvSpPr>
        <p:spPr>
          <a:xfrm>
            <a:off x="356518" y="5112604"/>
            <a:ext cx="4793300" cy="461665"/>
          </a:xfrm>
          <a:prstGeom prst="rect">
            <a:avLst/>
          </a:prstGeom>
        </p:spPr>
        <p:txBody>
          <a:bodyPr wrap="none">
            <a:spAutoFit/>
          </a:bodyPr>
          <a:lstStyle/>
          <a:p>
            <a:r>
              <a:rPr lang="en-US" sz="2400" dirty="0">
                <a:solidFill>
                  <a:srgbClr val="D4D4D4"/>
                </a:solidFill>
                <a:latin typeface="Courier New" panose="02070309020205020404" pitchFamily="49" charset="0"/>
              </a:rPr>
              <a:t>GBR</a:t>
            </a:r>
            <a:r>
              <a:rPr lang="fr-FR" sz="2400" dirty="0">
                <a:solidFill>
                  <a:srgbClr val="D4D4D4"/>
                </a:solidFill>
                <a:latin typeface="Courier New" panose="02070309020205020404" pitchFamily="49" charset="0"/>
              </a:rPr>
              <a:t>.fit</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X_train</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 y_train</a:t>
            </a:r>
            <a:r>
              <a:rPr lang="fr-FR" sz="2400" dirty="0">
                <a:solidFill>
                  <a:srgbClr val="DCDCDC"/>
                </a:solidFill>
                <a:latin typeface="Courier New" panose="02070309020205020404" pitchFamily="49" charset="0"/>
              </a:rPr>
              <a:t>)</a:t>
            </a:r>
            <a:endParaRPr lang="fr-FR" sz="2400" b="0" dirty="0">
              <a:solidFill>
                <a:srgbClr val="D4D4D4"/>
              </a:solidFill>
              <a:effectLst/>
              <a:latin typeface="Courier New" panose="02070309020205020404" pitchFamily="49" charset="0"/>
            </a:endParaRPr>
          </a:p>
        </p:txBody>
      </p:sp>
      <p:sp>
        <p:nvSpPr>
          <p:cNvPr id="10" name="Прямоугольник 9">
            <a:extLst>
              <a:ext uri="{FF2B5EF4-FFF2-40B4-BE49-F238E27FC236}">
                <a16:creationId xmlns:a16="http://schemas.microsoft.com/office/drawing/2014/main" id="{0E907D01-E320-4B4F-BE5E-F41FBAE2817C}"/>
              </a:ext>
            </a:extLst>
          </p:cNvPr>
          <p:cNvSpPr/>
          <p:nvPr/>
        </p:nvSpPr>
        <p:spPr>
          <a:xfrm>
            <a:off x="376648" y="5486165"/>
            <a:ext cx="5899372" cy="461665"/>
          </a:xfrm>
          <a:prstGeom prst="rect">
            <a:avLst/>
          </a:prstGeom>
        </p:spPr>
        <p:txBody>
          <a:bodyPr wrap="none">
            <a:spAutoFit/>
          </a:bodyPr>
          <a:lstStyle/>
          <a:p>
            <a:r>
              <a:rPr lang="en-US" sz="2400" dirty="0" err="1">
                <a:solidFill>
                  <a:srgbClr val="D4D4D4"/>
                </a:solidFill>
                <a:latin typeface="Courier New" panose="02070309020205020404" pitchFamily="49" charset="0"/>
              </a:rPr>
              <a:t>y_predict</a:t>
            </a:r>
            <a:r>
              <a:rPr lang="en-US" sz="2400" dirty="0">
                <a:solidFill>
                  <a:srgbClr val="D4D4D4"/>
                </a:solidFill>
                <a:latin typeface="Courier New" panose="02070309020205020404" pitchFamily="49" charset="0"/>
              </a:rPr>
              <a:t> = </a:t>
            </a:r>
            <a:r>
              <a:rPr lang="en-US" sz="2400" dirty="0" err="1">
                <a:solidFill>
                  <a:srgbClr val="D4D4D4"/>
                </a:solidFill>
                <a:latin typeface="Courier New" panose="02070309020205020404" pitchFamily="49" charset="0"/>
              </a:rPr>
              <a:t>GBR.predict</a:t>
            </a:r>
            <a:r>
              <a:rPr lang="en-US" sz="2400" dirty="0">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X_test</a:t>
            </a:r>
            <a:r>
              <a:rPr lang="en-US" sz="2400" dirty="0">
                <a:solidFill>
                  <a:srgbClr val="DCDCDC"/>
                </a:solidFill>
                <a:latin typeface="Courier New" panose="02070309020205020404" pitchFamily="49" charset="0"/>
              </a:rPr>
              <a:t>)</a:t>
            </a:r>
            <a:endParaRPr lang="en-US" sz="2400" b="0" dirty="0">
              <a:solidFill>
                <a:srgbClr val="D4D4D4"/>
              </a:solidFill>
              <a:effectLst/>
              <a:latin typeface="Courier New" panose="02070309020205020404" pitchFamily="49" charset="0"/>
            </a:endParaRPr>
          </a:p>
        </p:txBody>
      </p:sp>
      <p:sp>
        <p:nvSpPr>
          <p:cNvPr id="19" name="Заголовок 1">
            <a:extLst>
              <a:ext uri="{FF2B5EF4-FFF2-40B4-BE49-F238E27FC236}">
                <a16:creationId xmlns:a16="http://schemas.microsoft.com/office/drawing/2014/main" id="{E6ADAC35-B56A-4779-8BFB-DCA64004F35B}"/>
              </a:ext>
            </a:extLst>
          </p:cNvPr>
          <p:cNvSpPr txBox="1">
            <a:spLocks/>
          </p:cNvSpPr>
          <p:nvPr/>
        </p:nvSpPr>
        <p:spPr>
          <a:xfrm>
            <a:off x="1919536" y="873070"/>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20" name="Прямоугольник 19">
            <a:extLst>
              <a:ext uri="{FF2B5EF4-FFF2-40B4-BE49-F238E27FC236}">
                <a16:creationId xmlns:a16="http://schemas.microsoft.com/office/drawing/2014/main" id="{FF78BCF2-EFA6-4A2E-9F56-F8ECCFD4DEF3}"/>
              </a:ext>
            </a:extLst>
          </p:cNvPr>
          <p:cNvSpPr/>
          <p:nvPr/>
        </p:nvSpPr>
        <p:spPr>
          <a:xfrm>
            <a:off x="3747482" y="1173556"/>
            <a:ext cx="4566897" cy="461665"/>
          </a:xfrm>
          <a:prstGeom prst="rect">
            <a:avLst/>
          </a:prstGeom>
        </p:spPr>
        <p:txBody>
          <a:bodyPr wrap="square">
            <a:spAutoFit/>
          </a:bodyPr>
          <a:lstStyle/>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Реализация </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Python</a:t>
            </a:r>
          </a:p>
        </p:txBody>
      </p:sp>
      <p:sp>
        <p:nvSpPr>
          <p:cNvPr id="3" name="Прямоугольник 2">
            <a:extLst>
              <a:ext uri="{FF2B5EF4-FFF2-40B4-BE49-F238E27FC236}">
                <a16:creationId xmlns:a16="http://schemas.microsoft.com/office/drawing/2014/main" id="{70D2C447-4FFB-4052-A0A8-06CC46BE6B02}"/>
              </a:ext>
            </a:extLst>
          </p:cNvPr>
          <p:cNvSpPr/>
          <p:nvPr/>
        </p:nvSpPr>
        <p:spPr>
          <a:xfrm>
            <a:off x="342948" y="1928011"/>
            <a:ext cx="11849052" cy="461665"/>
          </a:xfrm>
          <a:prstGeom prst="rect">
            <a:avLst/>
          </a:prstGeom>
        </p:spPr>
        <p:txBody>
          <a:bodyPr wrap="square">
            <a:spAutoFit/>
          </a:bodyPr>
          <a:lstStyle/>
          <a:p>
            <a:r>
              <a:rPr lang="tr-TR" sz="2400" dirty="0">
                <a:solidFill>
                  <a:srgbClr val="C586C0"/>
                </a:solidFill>
                <a:latin typeface="Courier New" panose="02070309020205020404" pitchFamily="49" charset="0"/>
              </a:rPr>
              <a:t>from</a:t>
            </a:r>
            <a:r>
              <a:rPr lang="tr-TR" sz="2400" dirty="0">
                <a:solidFill>
                  <a:srgbClr val="D4D4D4"/>
                </a:solidFill>
                <a:latin typeface="Courier New" panose="02070309020205020404" pitchFamily="49" charset="0"/>
              </a:rPr>
              <a:t> sklearn.ensemble </a:t>
            </a:r>
            <a:r>
              <a:rPr lang="tr-TR" sz="2400" dirty="0">
                <a:solidFill>
                  <a:srgbClr val="C586C0"/>
                </a:solidFill>
                <a:latin typeface="Courier New" panose="02070309020205020404" pitchFamily="49" charset="0"/>
              </a:rPr>
              <a:t>import</a:t>
            </a:r>
            <a:r>
              <a:rPr lang="tr-TR" sz="2400" dirty="0">
                <a:solidFill>
                  <a:srgbClr val="D4D4D4"/>
                </a:solidFill>
                <a:latin typeface="Courier New" panose="02070309020205020404" pitchFamily="49" charset="0"/>
              </a:rPr>
              <a:t> </a:t>
            </a:r>
            <a:r>
              <a:rPr lang="en-US" sz="2400" dirty="0">
                <a:solidFill>
                  <a:srgbClr val="D5D5D5"/>
                </a:solidFill>
                <a:latin typeface="Courier New" panose="02070309020205020404" pitchFamily="49" charset="0"/>
              </a:rPr>
              <a:t> </a:t>
            </a:r>
            <a:r>
              <a:rPr lang="tr-TR" sz="2400" dirty="0">
                <a:solidFill>
                  <a:srgbClr val="D4D4D4"/>
                </a:solidFill>
                <a:latin typeface="Courier New" panose="02070309020205020404" pitchFamily="49" charset="0"/>
              </a:rPr>
              <a:t>GradientBoostingRegressor</a:t>
            </a:r>
            <a:endParaRPr lang="tr-TR" sz="2400" b="0" dirty="0">
              <a:solidFill>
                <a:srgbClr val="D4D4D4"/>
              </a:solidFill>
              <a:effectLst/>
              <a:latin typeface="Courier New" panose="02070309020205020404" pitchFamily="49" charset="0"/>
            </a:endParaRPr>
          </a:p>
        </p:txBody>
      </p:sp>
      <p:sp>
        <p:nvSpPr>
          <p:cNvPr id="5" name="Прямоугольник 4">
            <a:extLst>
              <a:ext uri="{FF2B5EF4-FFF2-40B4-BE49-F238E27FC236}">
                <a16:creationId xmlns:a16="http://schemas.microsoft.com/office/drawing/2014/main" id="{A81531E1-3559-400F-9C8A-C30D4E7CC182}"/>
              </a:ext>
            </a:extLst>
          </p:cNvPr>
          <p:cNvSpPr/>
          <p:nvPr/>
        </p:nvSpPr>
        <p:spPr>
          <a:xfrm>
            <a:off x="374013" y="2489175"/>
            <a:ext cx="6452407" cy="461665"/>
          </a:xfrm>
          <a:prstGeom prst="rect">
            <a:avLst/>
          </a:prstGeom>
        </p:spPr>
        <p:txBody>
          <a:bodyPr wrap="none">
            <a:spAutoFit/>
          </a:bodyPr>
          <a:lstStyle/>
          <a:p>
            <a:r>
              <a:rPr lang="en-US" sz="2400" dirty="0">
                <a:solidFill>
                  <a:srgbClr val="D4D4D4"/>
                </a:solidFill>
                <a:latin typeface="Courier New" panose="02070309020205020404" pitchFamily="49" charset="0"/>
              </a:rPr>
              <a:t>G</a:t>
            </a:r>
            <a:r>
              <a:rPr lang="tr-TR" sz="2400" dirty="0">
                <a:solidFill>
                  <a:srgbClr val="D4D4D4"/>
                </a:solidFill>
                <a:latin typeface="Courier New" panose="02070309020205020404" pitchFamily="49" charset="0"/>
              </a:rPr>
              <a:t>B</a:t>
            </a:r>
            <a:r>
              <a:rPr lang="en-US" sz="2400" dirty="0">
                <a:solidFill>
                  <a:srgbClr val="D4D4D4"/>
                </a:solidFill>
                <a:latin typeface="Courier New" panose="02070309020205020404" pitchFamily="49" charset="0"/>
              </a:rPr>
              <a:t>R</a:t>
            </a:r>
            <a:r>
              <a:rPr lang="tr-TR" sz="2400" dirty="0">
                <a:solidFill>
                  <a:srgbClr val="D4D4D4"/>
                </a:solidFill>
                <a:latin typeface="Courier New" panose="02070309020205020404" pitchFamily="49" charset="0"/>
              </a:rPr>
              <a:t> =  GradientBoostingRegressor</a:t>
            </a:r>
            <a:r>
              <a:rPr lang="tr-TR" sz="2400" dirty="0">
                <a:solidFill>
                  <a:srgbClr val="DCDCDC"/>
                </a:solidFill>
                <a:latin typeface="Courier New" panose="02070309020205020404" pitchFamily="49" charset="0"/>
              </a:rPr>
              <a:t>()</a:t>
            </a:r>
            <a:endParaRPr lang="tr-TR" sz="2400" b="0" dirty="0">
              <a:solidFill>
                <a:srgbClr val="D4D4D4"/>
              </a:solidFill>
              <a:effectLst/>
              <a:latin typeface="Courier New" panose="02070309020205020404" pitchFamily="49" charset="0"/>
            </a:endParaRPr>
          </a:p>
        </p:txBody>
      </p:sp>
      <p:sp>
        <p:nvSpPr>
          <p:cNvPr id="6" name="Прямоугольник 5">
            <a:extLst>
              <a:ext uri="{FF2B5EF4-FFF2-40B4-BE49-F238E27FC236}">
                <a16:creationId xmlns:a16="http://schemas.microsoft.com/office/drawing/2014/main" id="{75B46458-DBF2-496A-975D-BFE194442D46}"/>
              </a:ext>
            </a:extLst>
          </p:cNvPr>
          <p:cNvSpPr/>
          <p:nvPr/>
        </p:nvSpPr>
        <p:spPr>
          <a:xfrm>
            <a:off x="359159" y="5904758"/>
            <a:ext cx="4608954" cy="461665"/>
          </a:xfrm>
          <a:prstGeom prst="rect">
            <a:avLst/>
          </a:prstGeom>
        </p:spPr>
        <p:txBody>
          <a:bodyPr wrap="none">
            <a:spAutoFit/>
          </a:bodyPr>
          <a:lstStyle/>
          <a:p>
            <a:r>
              <a:rPr lang="en-US" sz="2400" dirty="0">
                <a:solidFill>
                  <a:srgbClr val="D4D4D4"/>
                </a:solidFill>
                <a:latin typeface="Courier New" panose="02070309020205020404" pitchFamily="49" charset="0"/>
              </a:rPr>
              <a:t>G</a:t>
            </a:r>
            <a:r>
              <a:rPr lang="tr-TR" sz="2400" dirty="0">
                <a:solidFill>
                  <a:srgbClr val="D4D4D4"/>
                </a:solidFill>
                <a:latin typeface="Courier New" panose="02070309020205020404" pitchFamily="49" charset="0"/>
              </a:rPr>
              <a:t>B</a:t>
            </a:r>
            <a:r>
              <a:rPr lang="en-US" sz="2400" dirty="0">
                <a:solidFill>
                  <a:srgbClr val="D4D4D4"/>
                </a:solidFill>
                <a:latin typeface="Courier New" panose="02070309020205020404" pitchFamily="49" charset="0"/>
              </a:rPr>
              <a:t>R</a:t>
            </a:r>
            <a:r>
              <a:rPr lang="tr-TR" sz="2400" dirty="0">
                <a:solidFill>
                  <a:srgbClr val="D4D4D4"/>
                </a:solidFill>
                <a:latin typeface="Courier New" panose="02070309020205020404" pitchFamily="49" charset="0"/>
              </a:rPr>
              <a:t>.feature_importances_</a:t>
            </a:r>
            <a:endParaRPr lang="tr-TR" sz="2400" b="0" dirty="0">
              <a:solidFill>
                <a:srgbClr val="D4D4D4"/>
              </a:solidFill>
              <a:effectLst/>
              <a:latin typeface="Courier New" panose="02070309020205020404" pitchFamily="49" charset="0"/>
            </a:endParaRPr>
          </a:p>
        </p:txBody>
      </p:sp>
      <p:sp>
        <p:nvSpPr>
          <p:cNvPr id="7" name="Прямоугольник 6">
            <a:extLst>
              <a:ext uri="{FF2B5EF4-FFF2-40B4-BE49-F238E27FC236}">
                <a16:creationId xmlns:a16="http://schemas.microsoft.com/office/drawing/2014/main" id="{1F9E0BA2-3F30-4B3D-A968-E447C2DFB7AE}"/>
              </a:ext>
            </a:extLst>
          </p:cNvPr>
          <p:cNvSpPr/>
          <p:nvPr/>
        </p:nvSpPr>
        <p:spPr>
          <a:xfrm>
            <a:off x="191344" y="2959775"/>
            <a:ext cx="12476573" cy="2139047"/>
          </a:xfrm>
          <a:prstGeom prst="rect">
            <a:avLst/>
          </a:prstGeom>
        </p:spPr>
        <p:txBody>
          <a:bodyPr wrap="square">
            <a:spAutoFit/>
          </a:bodyPr>
          <a:lstStyle/>
          <a:p>
            <a:r>
              <a:rPr lang="tr-TR" sz="1900" dirty="0">
                <a:solidFill>
                  <a:srgbClr val="D5D5D5"/>
                </a:solidFill>
                <a:latin typeface="Courier New" panose="02070309020205020404" pitchFamily="49" charset="0"/>
              </a:rPr>
              <a:t>GradientBoostingRegressor(alpha=0.9, ccp_alpha=0.0, criterion='friedman_mse', init=None, learning_rate=1, loss='ls’, </a:t>
            </a:r>
            <a:endParaRPr lang="en-US" sz="1900" dirty="0">
              <a:solidFill>
                <a:srgbClr val="D5D5D5"/>
              </a:solidFill>
              <a:latin typeface="Courier New" panose="02070309020205020404" pitchFamily="49" charset="0"/>
            </a:endParaRPr>
          </a:p>
          <a:p>
            <a:r>
              <a:rPr lang="tr-TR" sz="1900" dirty="0">
                <a:solidFill>
                  <a:srgbClr val="D5D5D5"/>
                </a:solidFill>
                <a:latin typeface="Courier New" panose="02070309020205020404" pitchFamily="49" charset="0"/>
              </a:rPr>
              <a:t>max_depth=3, max_features=None, max_leaf_nodes=None, min_impurity_decrease=0.0, min_impurity_split=None, min_samples_leaf=1, min_samples_split=2, </a:t>
            </a:r>
            <a:endParaRPr lang="en-US" sz="1900" dirty="0">
              <a:solidFill>
                <a:srgbClr val="D5D5D5"/>
              </a:solidFill>
              <a:latin typeface="Courier New" panose="02070309020205020404" pitchFamily="49" charset="0"/>
            </a:endParaRPr>
          </a:p>
          <a:p>
            <a:r>
              <a:rPr lang="tr-TR" sz="1900" dirty="0">
                <a:solidFill>
                  <a:srgbClr val="D5D5D5"/>
                </a:solidFill>
                <a:latin typeface="Courier New" panose="02070309020205020404" pitchFamily="49" charset="0"/>
              </a:rPr>
              <a:t>min_weight_fraction_leaf=0.0, n_estimators=15, n_iter_no_change=None, presort='deprecated', random_state=None, subsample=1.0, tol=0.0001, validation_fraction=0.1, verbose=0, warm_start=False)</a:t>
            </a:r>
            <a:endParaRPr lang="ru-RU" sz="1900" dirty="0"/>
          </a:p>
        </p:txBody>
      </p:sp>
      <p:sp>
        <p:nvSpPr>
          <p:cNvPr id="18" name="Прямоугольник 17">
            <a:extLst>
              <a:ext uri="{FF2B5EF4-FFF2-40B4-BE49-F238E27FC236}">
                <a16:creationId xmlns:a16="http://schemas.microsoft.com/office/drawing/2014/main" id="{1F786823-438F-48AA-8756-F5008F845A60}"/>
              </a:ext>
            </a:extLst>
          </p:cNvPr>
          <p:cNvSpPr/>
          <p:nvPr/>
        </p:nvSpPr>
        <p:spPr>
          <a:xfrm>
            <a:off x="191344" y="3600550"/>
            <a:ext cx="11521280" cy="54737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a:extLst>
              <a:ext uri="{FF2B5EF4-FFF2-40B4-BE49-F238E27FC236}">
                <a16:creationId xmlns:a16="http://schemas.microsoft.com/office/drawing/2014/main" id="{FF4A8265-D964-4A3F-A510-AFEA9A88679B}"/>
              </a:ext>
            </a:extLst>
          </p:cNvPr>
          <p:cNvSpPr/>
          <p:nvPr/>
        </p:nvSpPr>
        <p:spPr>
          <a:xfrm>
            <a:off x="7039336" y="4139659"/>
            <a:ext cx="3285066" cy="60681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a:extLst>
              <a:ext uri="{FF2B5EF4-FFF2-40B4-BE49-F238E27FC236}">
                <a16:creationId xmlns:a16="http://schemas.microsoft.com/office/drawing/2014/main" id="{721CE5DF-5760-45FB-829F-7782293960E2}"/>
              </a:ext>
            </a:extLst>
          </p:cNvPr>
          <p:cNvSpPr/>
          <p:nvPr/>
        </p:nvSpPr>
        <p:spPr>
          <a:xfrm>
            <a:off x="374013" y="6380205"/>
            <a:ext cx="2949846" cy="461665"/>
          </a:xfrm>
          <a:prstGeom prst="rect">
            <a:avLst/>
          </a:prstGeom>
        </p:spPr>
        <p:txBody>
          <a:bodyPr wrap="none">
            <a:spAutoFit/>
          </a:bodyPr>
          <a:lstStyle/>
          <a:p>
            <a:r>
              <a:rPr lang="en-US" sz="2400" dirty="0">
                <a:solidFill>
                  <a:srgbClr val="D4D4D4"/>
                </a:solidFill>
                <a:latin typeface="Courier New" panose="02070309020205020404" pitchFamily="49" charset="0"/>
              </a:rPr>
              <a:t>G</a:t>
            </a:r>
            <a:r>
              <a:rPr lang="tr-TR" sz="2400" dirty="0">
                <a:solidFill>
                  <a:srgbClr val="D4D4D4"/>
                </a:solidFill>
                <a:latin typeface="Courier New" panose="02070309020205020404" pitchFamily="49" charset="0"/>
              </a:rPr>
              <a:t>B</a:t>
            </a:r>
            <a:r>
              <a:rPr lang="en-US" sz="2400" dirty="0">
                <a:solidFill>
                  <a:srgbClr val="D4D4D4"/>
                </a:solidFill>
                <a:latin typeface="Courier New" panose="02070309020205020404" pitchFamily="49" charset="0"/>
              </a:rPr>
              <a:t>R</a:t>
            </a:r>
            <a:r>
              <a:rPr lang="tr-TR" sz="2400" dirty="0">
                <a:solidFill>
                  <a:srgbClr val="D4D4D4"/>
                </a:solidFill>
                <a:latin typeface="Courier New" panose="02070309020205020404" pitchFamily="49" charset="0"/>
              </a:rPr>
              <a:t>.</a:t>
            </a:r>
            <a:r>
              <a:rPr lang="en-US" sz="2400" dirty="0">
                <a:solidFill>
                  <a:srgbClr val="D4D4D4"/>
                </a:solidFill>
                <a:latin typeface="Courier New" panose="02070309020205020404" pitchFamily="49" charset="0"/>
              </a:rPr>
              <a:t>estimators</a:t>
            </a:r>
            <a:r>
              <a:rPr lang="tr-TR" sz="2400" dirty="0">
                <a:solidFill>
                  <a:srgbClr val="D4D4D4"/>
                </a:solidFill>
                <a:latin typeface="Courier New" panose="02070309020205020404" pitchFamily="49" charset="0"/>
              </a:rPr>
              <a:t>_</a:t>
            </a:r>
            <a:endParaRPr lang="tr-TR" sz="2400" b="0" dirty="0">
              <a:solidFill>
                <a:srgbClr val="D4D4D4"/>
              </a:solidFill>
              <a:effectLst/>
              <a:latin typeface="Courier New" panose="02070309020205020404" pitchFamily="49" charset="0"/>
            </a:endParaRPr>
          </a:p>
        </p:txBody>
      </p:sp>
      <p:sp>
        <p:nvSpPr>
          <p:cNvPr id="23" name="Прямоугольник 22">
            <a:extLst>
              <a:ext uri="{FF2B5EF4-FFF2-40B4-BE49-F238E27FC236}">
                <a16:creationId xmlns:a16="http://schemas.microsoft.com/office/drawing/2014/main" id="{74537DF1-7DD6-42EC-8E03-82A7DF558171}"/>
              </a:ext>
            </a:extLst>
          </p:cNvPr>
          <p:cNvSpPr/>
          <p:nvPr/>
        </p:nvSpPr>
        <p:spPr>
          <a:xfrm>
            <a:off x="277002" y="4746469"/>
            <a:ext cx="3442733" cy="3612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1796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8" grpId="0" animBg="1"/>
      <p:bldP spid="21"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Прямоугольник 8">
            <a:extLst>
              <a:ext uri="{FF2B5EF4-FFF2-40B4-BE49-F238E27FC236}">
                <a16:creationId xmlns:a16="http://schemas.microsoft.com/office/drawing/2014/main" id="{9E97AF14-B79D-4D99-8FC5-B9EA9E9DF2FD}"/>
              </a:ext>
            </a:extLst>
          </p:cNvPr>
          <p:cNvSpPr/>
          <p:nvPr/>
        </p:nvSpPr>
        <p:spPr>
          <a:xfrm>
            <a:off x="368103" y="5319463"/>
            <a:ext cx="4793300" cy="461665"/>
          </a:xfrm>
          <a:prstGeom prst="rect">
            <a:avLst/>
          </a:prstGeom>
        </p:spPr>
        <p:txBody>
          <a:bodyPr wrap="none">
            <a:spAutoFit/>
          </a:bodyPr>
          <a:lstStyle/>
          <a:p>
            <a:r>
              <a:rPr lang="en-US" sz="2400" dirty="0">
                <a:solidFill>
                  <a:srgbClr val="D4D4D4"/>
                </a:solidFill>
                <a:latin typeface="Courier New" panose="02070309020205020404" pitchFamily="49" charset="0"/>
              </a:rPr>
              <a:t>GBC</a:t>
            </a:r>
            <a:r>
              <a:rPr lang="fr-FR" sz="2400" dirty="0">
                <a:solidFill>
                  <a:srgbClr val="D4D4D4"/>
                </a:solidFill>
                <a:latin typeface="Courier New" panose="02070309020205020404" pitchFamily="49" charset="0"/>
              </a:rPr>
              <a:t>.fit</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X_train</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 y_train</a:t>
            </a:r>
            <a:r>
              <a:rPr lang="fr-FR" sz="2400" dirty="0">
                <a:solidFill>
                  <a:srgbClr val="DCDCDC"/>
                </a:solidFill>
                <a:latin typeface="Courier New" panose="02070309020205020404" pitchFamily="49" charset="0"/>
              </a:rPr>
              <a:t>)</a:t>
            </a:r>
            <a:endParaRPr lang="fr-FR" sz="2400" b="0" dirty="0">
              <a:solidFill>
                <a:srgbClr val="D4D4D4"/>
              </a:solidFill>
              <a:effectLst/>
              <a:latin typeface="Courier New" panose="02070309020205020404" pitchFamily="49" charset="0"/>
            </a:endParaRPr>
          </a:p>
        </p:txBody>
      </p:sp>
      <p:sp>
        <p:nvSpPr>
          <p:cNvPr id="10" name="Прямоугольник 9">
            <a:extLst>
              <a:ext uri="{FF2B5EF4-FFF2-40B4-BE49-F238E27FC236}">
                <a16:creationId xmlns:a16="http://schemas.microsoft.com/office/drawing/2014/main" id="{0E907D01-E320-4B4F-BE5E-F41FBAE2817C}"/>
              </a:ext>
            </a:extLst>
          </p:cNvPr>
          <p:cNvSpPr/>
          <p:nvPr/>
        </p:nvSpPr>
        <p:spPr>
          <a:xfrm>
            <a:off x="340336" y="5742486"/>
            <a:ext cx="5899372" cy="461665"/>
          </a:xfrm>
          <a:prstGeom prst="rect">
            <a:avLst/>
          </a:prstGeom>
        </p:spPr>
        <p:txBody>
          <a:bodyPr wrap="none">
            <a:spAutoFit/>
          </a:bodyPr>
          <a:lstStyle/>
          <a:p>
            <a:r>
              <a:rPr lang="en-US" sz="2400" dirty="0" err="1">
                <a:solidFill>
                  <a:srgbClr val="D4D4D4"/>
                </a:solidFill>
                <a:latin typeface="Courier New" panose="02070309020205020404" pitchFamily="49" charset="0"/>
              </a:rPr>
              <a:t>y_predict</a:t>
            </a:r>
            <a:r>
              <a:rPr lang="en-US" sz="2400" dirty="0">
                <a:solidFill>
                  <a:srgbClr val="D4D4D4"/>
                </a:solidFill>
                <a:latin typeface="Courier New" panose="02070309020205020404" pitchFamily="49" charset="0"/>
              </a:rPr>
              <a:t> = </a:t>
            </a:r>
            <a:r>
              <a:rPr lang="en-US" sz="2400" dirty="0" err="1">
                <a:solidFill>
                  <a:srgbClr val="D4D4D4"/>
                </a:solidFill>
                <a:latin typeface="Courier New" panose="02070309020205020404" pitchFamily="49" charset="0"/>
              </a:rPr>
              <a:t>GBC.predict</a:t>
            </a:r>
            <a:r>
              <a:rPr lang="en-US" sz="2400" dirty="0">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X_test</a:t>
            </a:r>
            <a:r>
              <a:rPr lang="en-US" sz="2400" dirty="0">
                <a:solidFill>
                  <a:srgbClr val="DCDCDC"/>
                </a:solidFill>
                <a:latin typeface="Courier New" panose="02070309020205020404" pitchFamily="49" charset="0"/>
              </a:rPr>
              <a:t>)</a:t>
            </a:r>
            <a:endParaRPr lang="en-US" sz="2400" b="0" dirty="0">
              <a:solidFill>
                <a:srgbClr val="D4D4D4"/>
              </a:solidFill>
              <a:effectLst/>
              <a:latin typeface="Courier New" panose="02070309020205020404" pitchFamily="49" charset="0"/>
            </a:endParaRPr>
          </a:p>
        </p:txBody>
      </p:sp>
      <p:sp>
        <p:nvSpPr>
          <p:cNvPr id="19" name="Заголовок 1">
            <a:extLst>
              <a:ext uri="{FF2B5EF4-FFF2-40B4-BE49-F238E27FC236}">
                <a16:creationId xmlns:a16="http://schemas.microsoft.com/office/drawing/2014/main" id="{E6ADAC35-B56A-4779-8BFB-DCA64004F35B}"/>
              </a:ext>
            </a:extLst>
          </p:cNvPr>
          <p:cNvSpPr txBox="1">
            <a:spLocks/>
          </p:cNvSpPr>
          <p:nvPr/>
        </p:nvSpPr>
        <p:spPr>
          <a:xfrm>
            <a:off x="2207568" y="39464"/>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latin typeface="Verdana" panose="020B0604030504040204" pitchFamily="34" charset="0"/>
                <a:ea typeface="Verdana" panose="020B0604030504040204" pitchFamily="34" charset="0"/>
              </a:rPr>
              <a:t>Gradient Boosting</a:t>
            </a:r>
            <a:r>
              <a:rPr lang="ru-RU" sz="3200" b="1" dirty="0">
                <a:solidFill>
                  <a:schemeClr val="bg1"/>
                </a:solidFill>
                <a:latin typeface="Verdana" panose="020B0604030504040204" pitchFamily="34" charset="0"/>
                <a:ea typeface="Verdana" panose="020B0604030504040204" pitchFamily="34" charset="0"/>
              </a:rPr>
              <a:t> Классификация</a:t>
            </a:r>
            <a:endParaRPr lang="ru-RU" sz="3200" dirty="0">
              <a:solidFill>
                <a:schemeClr val="bg1"/>
              </a:solidFill>
              <a:latin typeface="Verdana" panose="020B0604030504040204" pitchFamily="34" charset="0"/>
              <a:ea typeface="Verdana" panose="020B0604030504040204" pitchFamily="34" charset="0"/>
            </a:endParaRPr>
          </a:p>
        </p:txBody>
      </p:sp>
      <p:sp>
        <p:nvSpPr>
          <p:cNvPr id="20" name="Прямоугольник 19">
            <a:extLst>
              <a:ext uri="{FF2B5EF4-FFF2-40B4-BE49-F238E27FC236}">
                <a16:creationId xmlns:a16="http://schemas.microsoft.com/office/drawing/2014/main" id="{FF78BCF2-EFA6-4A2E-9F56-F8ECCFD4DEF3}"/>
              </a:ext>
            </a:extLst>
          </p:cNvPr>
          <p:cNvSpPr/>
          <p:nvPr/>
        </p:nvSpPr>
        <p:spPr>
          <a:xfrm>
            <a:off x="3935760" y="1142028"/>
            <a:ext cx="3624710" cy="461665"/>
          </a:xfrm>
          <a:prstGeom prst="rect">
            <a:avLst/>
          </a:prstGeom>
        </p:spPr>
        <p:txBody>
          <a:bodyPr wrap="none">
            <a:spAutoFit/>
          </a:bodyPr>
          <a:lstStyle/>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Реализация </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Python</a:t>
            </a:r>
          </a:p>
        </p:txBody>
      </p:sp>
      <p:sp>
        <p:nvSpPr>
          <p:cNvPr id="3" name="Прямоугольник 2">
            <a:extLst>
              <a:ext uri="{FF2B5EF4-FFF2-40B4-BE49-F238E27FC236}">
                <a16:creationId xmlns:a16="http://schemas.microsoft.com/office/drawing/2014/main" id="{70D2C447-4FFB-4052-A0A8-06CC46BE6B02}"/>
              </a:ext>
            </a:extLst>
          </p:cNvPr>
          <p:cNvSpPr/>
          <p:nvPr/>
        </p:nvSpPr>
        <p:spPr>
          <a:xfrm>
            <a:off x="342948" y="1928011"/>
            <a:ext cx="11213592" cy="461665"/>
          </a:xfrm>
          <a:prstGeom prst="rect">
            <a:avLst/>
          </a:prstGeom>
        </p:spPr>
        <p:txBody>
          <a:bodyPr wrap="square">
            <a:spAutoFit/>
          </a:bodyPr>
          <a:lstStyle/>
          <a:p>
            <a:r>
              <a:rPr lang="tr-TR" sz="2400" dirty="0">
                <a:solidFill>
                  <a:srgbClr val="C586C0"/>
                </a:solidFill>
                <a:latin typeface="Courier New" panose="02070309020205020404" pitchFamily="49" charset="0"/>
              </a:rPr>
              <a:t>from</a:t>
            </a:r>
            <a:r>
              <a:rPr lang="tr-TR" sz="2400" dirty="0">
                <a:solidFill>
                  <a:srgbClr val="D4D4D4"/>
                </a:solidFill>
                <a:latin typeface="Courier New" panose="02070309020205020404" pitchFamily="49" charset="0"/>
              </a:rPr>
              <a:t> sklearn.ensemble </a:t>
            </a:r>
            <a:r>
              <a:rPr lang="tr-TR" sz="2400" dirty="0">
                <a:solidFill>
                  <a:srgbClr val="C586C0"/>
                </a:solidFill>
                <a:latin typeface="Courier New" panose="02070309020205020404" pitchFamily="49" charset="0"/>
              </a:rPr>
              <a:t>import</a:t>
            </a:r>
            <a:r>
              <a:rPr lang="tr-TR" sz="2400" dirty="0">
                <a:solidFill>
                  <a:srgbClr val="D4D4D4"/>
                </a:solidFill>
                <a:latin typeface="Courier New" panose="02070309020205020404" pitchFamily="49" charset="0"/>
              </a:rPr>
              <a:t> </a:t>
            </a:r>
            <a:r>
              <a:rPr lang="tr-TR" dirty="0"/>
              <a:t> </a:t>
            </a:r>
            <a:r>
              <a:rPr lang="tr-TR" sz="2400" dirty="0">
                <a:solidFill>
                  <a:srgbClr val="D4D4D4"/>
                </a:solidFill>
                <a:latin typeface="Courier New" panose="02070309020205020404" pitchFamily="49" charset="0"/>
              </a:rPr>
              <a:t>GradientBoostingClassifier</a:t>
            </a:r>
          </a:p>
        </p:txBody>
      </p:sp>
      <p:sp>
        <p:nvSpPr>
          <p:cNvPr id="4" name="Прямоугольник 3">
            <a:extLst>
              <a:ext uri="{FF2B5EF4-FFF2-40B4-BE49-F238E27FC236}">
                <a16:creationId xmlns:a16="http://schemas.microsoft.com/office/drawing/2014/main" id="{0DB3C457-D132-4883-BB49-1785C535BE20}"/>
              </a:ext>
            </a:extLst>
          </p:cNvPr>
          <p:cNvSpPr/>
          <p:nvPr/>
        </p:nvSpPr>
        <p:spPr>
          <a:xfrm>
            <a:off x="409563" y="2875297"/>
            <a:ext cx="11531170" cy="2554545"/>
          </a:xfrm>
          <a:prstGeom prst="rect">
            <a:avLst/>
          </a:prstGeom>
        </p:spPr>
        <p:txBody>
          <a:bodyPr wrap="square">
            <a:spAutoFit/>
          </a:bodyPr>
          <a:lstStyle/>
          <a:p>
            <a:r>
              <a:rPr lang="tr-TR" sz="2000" dirty="0">
                <a:solidFill>
                  <a:srgbClr val="D4D4D4"/>
                </a:solidFill>
                <a:latin typeface="Courier New" panose="02070309020205020404" pitchFamily="49" charset="0"/>
              </a:rPr>
              <a:t>GradientBoostingClassifier(ccp_alpha=0.0, criterion='friedman_mse', init=None, learning_rate=0.1, loss='deviance’, </a:t>
            </a:r>
            <a:endParaRPr lang="en-US" sz="2000" dirty="0">
              <a:solidFill>
                <a:srgbClr val="D4D4D4"/>
              </a:solidFill>
              <a:latin typeface="Courier New" panose="02070309020205020404" pitchFamily="49" charset="0"/>
            </a:endParaRPr>
          </a:p>
          <a:p>
            <a:r>
              <a:rPr lang="tr-TR" sz="2000" dirty="0">
                <a:solidFill>
                  <a:srgbClr val="D4D4D4"/>
                </a:solidFill>
                <a:latin typeface="Courier New" panose="02070309020205020404" pitchFamily="49" charset="0"/>
              </a:rPr>
              <a:t>max_depth=3, max_features=None, max_leaf_nodes=None, min_impurity_decrease=0.0, min_impurity_split=None, min_samples_leaf=1, min_samples_split=2, min_weight_fraction_leaf=0.0, n_estimators=100, n_iter_no_change=None, presort='deprecated', random_state=None, subsample=1.0, tol=0.0001, validation_fraction=0.1, verbose=0, warm_start=False)</a:t>
            </a:r>
            <a:endParaRPr lang="ru-RU" sz="2000" dirty="0">
              <a:solidFill>
                <a:srgbClr val="D4D4D4"/>
              </a:solidFill>
              <a:latin typeface="Courier New" panose="02070309020205020404" pitchFamily="49" charset="0"/>
            </a:endParaRPr>
          </a:p>
        </p:txBody>
      </p:sp>
      <p:sp>
        <p:nvSpPr>
          <p:cNvPr id="5" name="Прямоугольник 4">
            <a:extLst>
              <a:ext uri="{FF2B5EF4-FFF2-40B4-BE49-F238E27FC236}">
                <a16:creationId xmlns:a16="http://schemas.microsoft.com/office/drawing/2014/main" id="{A81531E1-3559-400F-9C8A-C30D4E7CC182}"/>
              </a:ext>
            </a:extLst>
          </p:cNvPr>
          <p:cNvSpPr/>
          <p:nvPr/>
        </p:nvSpPr>
        <p:spPr>
          <a:xfrm>
            <a:off x="374013" y="2489175"/>
            <a:ext cx="6636753" cy="461665"/>
          </a:xfrm>
          <a:prstGeom prst="rect">
            <a:avLst/>
          </a:prstGeom>
        </p:spPr>
        <p:txBody>
          <a:bodyPr wrap="none">
            <a:spAutoFit/>
          </a:bodyPr>
          <a:lstStyle/>
          <a:p>
            <a:r>
              <a:rPr lang="en-US" sz="2400" dirty="0">
                <a:solidFill>
                  <a:srgbClr val="D4D4D4"/>
                </a:solidFill>
                <a:latin typeface="Courier New" panose="02070309020205020404" pitchFamily="49" charset="0"/>
              </a:rPr>
              <a:t>G</a:t>
            </a:r>
            <a:r>
              <a:rPr lang="tr-TR" sz="2400" dirty="0">
                <a:solidFill>
                  <a:srgbClr val="D4D4D4"/>
                </a:solidFill>
                <a:latin typeface="Courier New" panose="02070309020205020404" pitchFamily="49" charset="0"/>
              </a:rPr>
              <a:t>BC =  GradientBoostingClassifier</a:t>
            </a:r>
            <a:r>
              <a:rPr lang="tr-TR" sz="2400" dirty="0">
                <a:solidFill>
                  <a:srgbClr val="DCDCDC"/>
                </a:solidFill>
                <a:latin typeface="Courier New" panose="02070309020205020404" pitchFamily="49" charset="0"/>
              </a:rPr>
              <a:t>()</a:t>
            </a:r>
            <a:endParaRPr lang="tr-TR" sz="2400" b="0" dirty="0">
              <a:solidFill>
                <a:srgbClr val="D4D4D4"/>
              </a:solidFill>
              <a:effectLst/>
              <a:latin typeface="Courier New" panose="02070309020205020404" pitchFamily="49" charset="0"/>
            </a:endParaRPr>
          </a:p>
        </p:txBody>
      </p:sp>
      <p:sp>
        <p:nvSpPr>
          <p:cNvPr id="6" name="Прямоугольник 5">
            <a:extLst>
              <a:ext uri="{FF2B5EF4-FFF2-40B4-BE49-F238E27FC236}">
                <a16:creationId xmlns:a16="http://schemas.microsoft.com/office/drawing/2014/main" id="{75B46458-DBF2-496A-975D-BFE194442D46}"/>
              </a:ext>
            </a:extLst>
          </p:cNvPr>
          <p:cNvSpPr/>
          <p:nvPr/>
        </p:nvSpPr>
        <p:spPr>
          <a:xfrm>
            <a:off x="389368" y="6219431"/>
            <a:ext cx="4608954" cy="461665"/>
          </a:xfrm>
          <a:prstGeom prst="rect">
            <a:avLst/>
          </a:prstGeom>
        </p:spPr>
        <p:txBody>
          <a:bodyPr wrap="none">
            <a:spAutoFit/>
          </a:bodyPr>
          <a:lstStyle/>
          <a:p>
            <a:r>
              <a:rPr lang="en-US" sz="2400" dirty="0">
                <a:solidFill>
                  <a:srgbClr val="D4D4D4"/>
                </a:solidFill>
                <a:latin typeface="Courier New" panose="02070309020205020404" pitchFamily="49" charset="0"/>
              </a:rPr>
              <a:t>G</a:t>
            </a:r>
            <a:r>
              <a:rPr lang="tr-TR" sz="2400" dirty="0">
                <a:solidFill>
                  <a:srgbClr val="D4D4D4"/>
                </a:solidFill>
                <a:latin typeface="Courier New" panose="02070309020205020404" pitchFamily="49" charset="0"/>
              </a:rPr>
              <a:t>BC.feature_importances_</a:t>
            </a:r>
            <a:endParaRPr lang="tr-TR" sz="2400" b="0" dirty="0">
              <a:solidFill>
                <a:srgbClr val="D4D4D4"/>
              </a:solidFill>
              <a:effectLst/>
              <a:latin typeface="Courier New" panose="02070309020205020404" pitchFamily="49" charset="0"/>
            </a:endParaRPr>
          </a:p>
        </p:txBody>
      </p:sp>
      <p:sp>
        <p:nvSpPr>
          <p:cNvPr id="16" name="Прямоугольник 15">
            <a:extLst>
              <a:ext uri="{FF2B5EF4-FFF2-40B4-BE49-F238E27FC236}">
                <a16:creationId xmlns:a16="http://schemas.microsoft.com/office/drawing/2014/main" id="{A6F0604D-16AC-4558-8BF5-272D094291FE}"/>
              </a:ext>
            </a:extLst>
          </p:cNvPr>
          <p:cNvSpPr/>
          <p:nvPr/>
        </p:nvSpPr>
        <p:spPr>
          <a:xfrm>
            <a:off x="409562" y="3591606"/>
            <a:ext cx="10943021" cy="8677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28087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27</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dirty="0">
                <a:solidFill>
                  <a:schemeClr val="bg1"/>
                </a:solidFill>
                <a:latin typeface="Verdana" panose="020B0604030504040204" pitchFamily="34" charset="0"/>
                <a:ea typeface="Verdana" panose="020B0604030504040204" pitchFamily="34" charset="0"/>
              </a:rPr>
              <a:t>Вне </a:t>
            </a:r>
            <a:r>
              <a:rPr lang="en-US" sz="3200" dirty="0">
                <a:solidFill>
                  <a:schemeClr val="bg1"/>
                </a:solidFill>
                <a:latin typeface="Verdana" panose="020B0604030504040204" pitchFamily="34" charset="0"/>
                <a:ea typeface="Verdana" panose="020B0604030504040204" pitchFamily="34" charset="0"/>
              </a:rPr>
              <a:t>scikit-learn</a:t>
            </a:r>
            <a:endParaRPr lang="ru-RU" sz="3200"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1" name="Прямоугольник 20">
            <a:extLst>
              <a:ext uri="{FF2B5EF4-FFF2-40B4-BE49-F238E27FC236}">
                <a16:creationId xmlns:a16="http://schemas.microsoft.com/office/drawing/2014/main" id="{07DA0CA1-74EB-40CF-9E51-E165A13A71BD}"/>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Заголовок 1">
            <a:extLst>
              <a:ext uri="{FF2B5EF4-FFF2-40B4-BE49-F238E27FC236}">
                <a16:creationId xmlns:a16="http://schemas.microsoft.com/office/drawing/2014/main" id="{E7C54A35-195B-4975-A56D-732B75DA7B4B}"/>
              </a:ext>
            </a:extLst>
          </p:cNvPr>
          <p:cNvSpPr txBox="1">
            <a:spLocks/>
          </p:cNvSpPr>
          <p:nvPr/>
        </p:nvSpPr>
        <p:spPr>
          <a:xfrm>
            <a:off x="1690875" y="141173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32" name="Прямоугольник 31">
            <a:extLst>
              <a:ext uri="{FF2B5EF4-FFF2-40B4-BE49-F238E27FC236}">
                <a16:creationId xmlns:a16="http://schemas.microsoft.com/office/drawing/2014/main" id="{DAF5494B-9DB4-4570-A506-3A786F1C86BB}"/>
              </a:ext>
            </a:extLst>
          </p:cNvPr>
          <p:cNvSpPr/>
          <p:nvPr/>
        </p:nvSpPr>
        <p:spPr>
          <a:xfrm>
            <a:off x="335360" y="1256375"/>
            <a:ext cx="8208912" cy="1200329"/>
          </a:xfrm>
          <a:prstGeom prst="rect">
            <a:avLst/>
          </a:prstGeom>
        </p:spPr>
        <p:txBody>
          <a:bodyPr wrap="square">
            <a:spAutoFit/>
          </a:bodyPr>
          <a:lstStyle/>
          <a:p>
            <a:r>
              <a:rPr lang="tr-TR" sz="24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XGBoost Documentation — xgboost 1.5.1 documentation </a:t>
            </a:r>
            <a:endParaRPr lang="en-US" sz="24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p>
            <a:r>
              <a:rPr lang="tr-TR" sz="24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URL: https://xgboost.readthedocs.io/en/stable/</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728812E8-6D6D-4A3C-8AB4-EADA780FA1D6}"/>
              </a:ext>
            </a:extLst>
          </p:cNvPr>
          <p:cNvSpPr txBox="1"/>
          <p:nvPr/>
        </p:nvSpPr>
        <p:spPr>
          <a:xfrm>
            <a:off x="335360" y="4371666"/>
            <a:ext cx="6791073" cy="1569660"/>
          </a:xfrm>
          <a:prstGeom prst="rect">
            <a:avLst/>
          </a:prstGeom>
          <a:noFill/>
        </p:spPr>
        <p:txBody>
          <a:bodyPr wrap="square">
            <a:spAutoFit/>
          </a:bodyPr>
          <a:lstStyle/>
          <a:p>
            <a:pPr algn="just" rtl="0">
              <a:spcBef>
                <a:spcPts val="0"/>
              </a:spcBef>
              <a:spcAft>
                <a:spcPts val="0"/>
              </a:spcAft>
            </a:pPr>
            <a:r>
              <a:rPr lang="tr-TR" sz="24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CatBoost - state-of-the-art open-source gradient boosting library with categorical features support </a:t>
            </a:r>
            <a:endParaRPr lang="en-US" sz="24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p>
            <a:pPr algn="just" rtl="0">
              <a:spcBef>
                <a:spcPts val="0"/>
              </a:spcBef>
              <a:spcAft>
                <a:spcPts val="0"/>
              </a:spcAft>
            </a:pPr>
            <a:r>
              <a:rPr lang="tr-TR" sz="24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URL: https://catboost.ai</a:t>
            </a:r>
            <a:endParaRPr lang="tr-TR" sz="3200" b="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4" name="Рисунок 3">
            <a:extLst>
              <a:ext uri="{FF2B5EF4-FFF2-40B4-BE49-F238E27FC236}">
                <a16:creationId xmlns:a16="http://schemas.microsoft.com/office/drawing/2014/main" id="{89D112B2-4E81-4E4C-BB31-A082D867BDE2}"/>
              </a:ext>
            </a:extLst>
          </p:cNvPr>
          <p:cNvPicPr>
            <a:picLocks noChangeAspect="1"/>
          </p:cNvPicPr>
          <p:nvPr/>
        </p:nvPicPr>
        <p:blipFill>
          <a:blip r:embed="rId4"/>
          <a:stretch>
            <a:fillRect/>
          </a:stretch>
        </p:blipFill>
        <p:spPr>
          <a:xfrm>
            <a:off x="8243387" y="1144578"/>
            <a:ext cx="3140197" cy="1208360"/>
          </a:xfrm>
          <a:prstGeom prst="rect">
            <a:avLst/>
          </a:prstGeom>
        </p:spPr>
      </p:pic>
      <p:pic>
        <p:nvPicPr>
          <p:cNvPr id="7" name="Рисунок 6">
            <a:extLst>
              <a:ext uri="{FF2B5EF4-FFF2-40B4-BE49-F238E27FC236}">
                <a16:creationId xmlns:a16="http://schemas.microsoft.com/office/drawing/2014/main" id="{5FF4A1AD-22EE-47CE-B2B4-1E39674C01FB}"/>
              </a:ext>
            </a:extLst>
          </p:cNvPr>
          <p:cNvPicPr>
            <a:picLocks noChangeAspect="1"/>
          </p:cNvPicPr>
          <p:nvPr/>
        </p:nvPicPr>
        <p:blipFill>
          <a:blip r:embed="rId5"/>
          <a:stretch>
            <a:fillRect/>
          </a:stretch>
        </p:blipFill>
        <p:spPr>
          <a:xfrm>
            <a:off x="8273316" y="4430269"/>
            <a:ext cx="2962275" cy="1543050"/>
          </a:xfrm>
          <a:prstGeom prst="rect">
            <a:avLst/>
          </a:prstGeom>
        </p:spPr>
      </p:pic>
      <p:pic>
        <p:nvPicPr>
          <p:cNvPr id="13" name="Рисунок 12">
            <a:extLst>
              <a:ext uri="{FF2B5EF4-FFF2-40B4-BE49-F238E27FC236}">
                <a16:creationId xmlns:a16="http://schemas.microsoft.com/office/drawing/2014/main" id="{1EE3FD35-89E5-4A9E-8FA2-C44F9AB44D99}"/>
              </a:ext>
            </a:extLst>
          </p:cNvPr>
          <p:cNvPicPr>
            <a:picLocks noChangeAspect="1"/>
          </p:cNvPicPr>
          <p:nvPr/>
        </p:nvPicPr>
        <p:blipFill>
          <a:blip r:embed="rId6"/>
          <a:stretch>
            <a:fillRect/>
          </a:stretch>
        </p:blipFill>
        <p:spPr>
          <a:xfrm>
            <a:off x="7968208" y="2882718"/>
            <a:ext cx="4015366" cy="905004"/>
          </a:xfrm>
          <a:prstGeom prst="rect">
            <a:avLst/>
          </a:prstGeom>
        </p:spPr>
      </p:pic>
      <p:sp>
        <p:nvSpPr>
          <p:cNvPr id="17" name="Прямоугольник 16">
            <a:extLst>
              <a:ext uri="{FF2B5EF4-FFF2-40B4-BE49-F238E27FC236}">
                <a16:creationId xmlns:a16="http://schemas.microsoft.com/office/drawing/2014/main" id="{FAAF1CD9-A8F6-4BE6-9BCC-0181CB2AFE28}"/>
              </a:ext>
            </a:extLst>
          </p:cNvPr>
          <p:cNvSpPr/>
          <p:nvPr/>
        </p:nvSpPr>
        <p:spPr>
          <a:xfrm>
            <a:off x="226550" y="2736067"/>
            <a:ext cx="7597642" cy="1200329"/>
          </a:xfrm>
          <a:prstGeom prst="rect">
            <a:avLst/>
          </a:prstGeom>
        </p:spPr>
        <p:txBody>
          <a:bodyPr wrap="square">
            <a:spAutoFit/>
          </a:bodyPr>
          <a:lstStyle/>
          <a:p>
            <a:r>
              <a:rPr lang="en-US" sz="24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Welcome to </a:t>
            </a:r>
            <a:r>
              <a:rPr lang="en-US" sz="2400" b="0" i="0" u="none" strike="noStrike" dirty="0" err="1">
                <a:solidFill>
                  <a:schemeClr val="bg1"/>
                </a:solidFill>
                <a:effectLst/>
                <a:latin typeface="Verdana" panose="020B0604030504040204" pitchFamily="34" charset="0"/>
                <a:ea typeface="Verdana" panose="020B0604030504040204" pitchFamily="34" charset="0"/>
                <a:cs typeface="Verdana" panose="020B0604030504040204" pitchFamily="34" charset="0"/>
              </a:rPr>
              <a:t>LightGBM’s</a:t>
            </a:r>
            <a:r>
              <a:rPr lang="en-US" sz="24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 documentation! — </a:t>
            </a:r>
            <a:r>
              <a:rPr lang="en-US" sz="2400" b="0" i="0" u="none" strike="noStrike" dirty="0" err="1">
                <a:solidFill>
                  <a:schemeClr val="bg1"/>
                </a:solidFill>
                <a:effectLst/>
                <a:latin typeface="Verdana" panose="020B0604030504040204" pitchFamily="34" charset="0"/>
                <a:ea typeface="Verdana" panose="020B0604030504040204" pitchFamily="34" charset="0"/>
                <a:cs typeface="Verdana" panose="020B0604030504040204" pitchFamily="34" charset="0"/>
              </a:rPr>
              <a:t>LightGBM</a:t>
            </a:r>
            <a:r>
              <a:rPr lang="en-US" sz="24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 3.3.2.99 documentation</a:t>
            </a:r>
          </a:p>
          <a:p>
            <a:r>
              <a:rPr lang="tr-TR" sz="24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URL: https://lightgbm.readthedocs.io/en/latest/</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9649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11"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28</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dirty="0">
                <a:solidFill>
                  <a:schemeClr val="bg1"/>
                </a:solidFill>
                <a:latin typeface="Verdana" panose="020B0604030504040204" pitchFamily="34" charset="0"/>
                <a:ea typeface="Verdana" panose="020B0604030504040204" pitchFamily="34" charset="0"/>
              </a:rPr>
              <a:t>А что об этом думает </a:t>
            </a:r>
            <a:r>
              <a:rPr lang="en-US" sz="3200" dirty="0" err="1">
                <a:solidFill>
                  <a:schemeClr val="bg1"/>
                </a:solidFill>
                <a:latin typeface="Verdana" panose="020B0604030504040204" pitchFamily="34" charset="0"/>
                <a:ea typeface="Verdana" panose="020B0604030504040204" pitchFamily="34" charset="0"/>
              </a:rPr>
              <a:t>ChatGPT</a:t>
            </a:r>
            <a:endParaRPr lang="ru-RU" sz="3200"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1" name="Прямоугольник 20">
            <a:extLst>
              <a:ext uri="{FF2B5EF4-FFF2-40B4-BE49-F238E27FC236}">
                <a16:creationId xmlns:a16="http://schemas.microsoft.com/office/drawing/2014/main" id="{07DA0CA1-74EB-40CF-9E51-E165A13A71BD}"/>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Заголовок 1">
            <a:extLst>
              <a:ext uri="{FF2B5EF4-FFF2-40B4-BE49-F238E27FC236}">
                <a16:creationId xmlns:a16="http://schemas.microsoft.com/office/drawing/2014/main" id="{E7C54A35-195B-4975-A56D-732B75DA7B4B}"/>
              </a:ext>
            </a:extLst>
          </p:cNvPr>
          <p:cNvSpPr txBox="1">
            <a:spLocks/>
          </p:cNvSpPr>
          <p:nvPr/>
        </p:nvSpPr>
        <p:spPr>
          <a:xfrm>
            <a:off x="1690875" y="141173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E66B66AA-5469-1A75-E9E0-50DBBC6FA745}"/>
              </a:ext>
            </a:extLst>
          </p:cNvPr>
          <p:cNvSpPr txBox="1"/>
          <p:nvPr/>
        </p:nvSpPr>
        <p:spPr>
          <a:xfrm>
            <a:off x="83332" y="1107821"/>
            <a:ext cx="12025336" cy="5509200"/>
          </a:xfrm>
          <a:prstGeom prst="rect">
            <a:avLst/>
          </a:prstGeom>
          <a:noFill/>
        </p:spPr>
        <p:txBody>
          <a:bodyPr wrap="square">
            <a:spAutoFit/>
          </a:bodyPr>
          <a:lstStyle/>
          <a:p>
            <a:pPr algn="l">
              <a:buFont typeface="+mj-lt"/>
              <a:buAutoNum type="arabicPeriod"/>
            </a:pPr>
            <a:r>
              <a:rPr lang="en-US" sz="1600" b="1" i="0" dirty="0" err="1">
                <a:solidFill>
                  <a:srgbClr val="D1D5DB"/>
                </a:solidFill>
                <a:effectLst/>
                <a:latin typeface="Söhne"/>
              </a:rPr>
              <a:t>XGBoost</a:t>
            </a:r>
            <a:r>
              <a:rPr lang="en-US" sz="1600" b="0" i="0" dirty="0">
                <a:solidFill>
                  <a:srgbClr val="D1D5DB"/>
                </a:solidFill>
                <a:effectLst/>
                <a:latin typeface="Söhne"/>
              </a:rPr>
              <a:t> (Extreme Gradient Boosting): </a:t>
            </a:r>
            <a:r>
              <a:rPr lang="en-US" sz="1600" b="0" i="0" dirty="0" err="1">
                <a:solidFill>
                  <a:srgbClr val="D1D5DB"/>
                </a:solidFill>
                <a:effectLst/>
                <a:latin typeface="Söhne"/>
              </a:rPr>
              <a:t>XGBoost</a:t>
            </a:r>
            <a:r>
              <a:rPr lang="en-US" sz="1600" b="0" i="0" dirty="0">
                <a:solidFill>
                  <a:srgbClr val="D1D5DB"/>
                </a:solidFill>
                <a:effectLst/>
                <a:latin typeface="Söhne"/>
              </a:rPr>
              <a:t> is a highly optimized and scalable implementation of Gradient Boosting. It is known for its speed and performance, and has been used to win several machine learning competitions. </a:t>
            </a:r>
            <a:r>
              <a:rPr lang="en-US" sz="1600" b="0" i="0" dirty="0" err="1">
                <a:solidFill>
                  <a:srgbClr val="D1D5DB"/>
                </a:solidFill>
                <a:effectLst/>
                <a:latin typeface="Söhne"/>
              </a:rPr>
              <a:t>XGBoost</a:t>
            </a:r>
            <a:r>
              <a:rPr lang="en-US" sz="1600" b="0" i="0" dirty="0">
                <a:solidFill>
                  <a:srgbClr val="D1D5DB"/>
                </a:solidFill>
                <a:effectLst/>
                <a:latin typeface="Söhne"/>
              </a:rPr>
              <a:t> is compatible with a variety of programming languages and supports both classification and regression tasks.</a:t>
            </a:r>
          </a:p>
          <a:p>
            <a:pPr algn="l">
              <a:buFont typeface="+mj-lt"/>
              <a:buAutoNum type="arabicPeriod"/>
            </a:pPr>
            <a:endParaRPr lang="en-US" sz="1600" b="0" i="0" dirty="0">
              <a:solidFill>
                <a:srgbClr val="D1D5DB"/>
              </a:solidFill>
              <a:effectLst/>
              <a:latin typeface="Söhne"/>
            </a:endParaRPr>
          </a:p>
          <a:p>
            <a:pPr algn="l">
              <a:buFont typeface="+mj-lt"/>
              <a:buAutoNum type="arabicPeriod"/>
            </a:pPr>
            <a:r>
              <a:rPr lang="en-US" sz="1600" b="1" i="0" dirty="0" err="1">
                <a:solidFill>
                  <a:srgbClr val="D1D5DB"/>
                </a:solidFill>
                <a:effectLst/>
                <a:latin typeface="Söhne"/>
              </a:rPr>
              <a:t>LightGBM</a:t>
            </a:r>
            <a:r>
              <a:rPr lang="en-US" sz="1600" b="0" i="0" dirty="0">
                <a:solidFill>
                  <a:srgbClr val="D1D5DB"/>
                </a:solidFill>
                <a:effectLst/>
                <a:latin typeface="Söhne"/>
              </a:rPr>
              <a:t> (Light Gradient Boosting Machine): </a:t>
            </a:r>
            <a:r>
              <a:rPr lang="en-US" sz="1600" b="0" i="0" dirty="0" err="1">
                <a:solidFill>
                  <a:srgbClr val="D1D5DB"/>
                </a:solidFill>
                <a:effectLst/>
                <a:latin typeface="Söhne"/>
              </a:rPr>
              <a:t>LightGBM</a:t>
            </a:r>
            <a:r>
              <a:rPr lang="en-US" sz="1600" b="0" i="0" dirty="0">
                <a:solidFill>
                  <a:srgbClr val="D1D5DB"/>
                </a:solidFill>
                <a:effectLst/>
                <a:latin typeface="Söhne"/>
              </a:rPr>
              <a:t> is another highly optimized and scalable implementation of Gradient Boosting. It is designed to handle large datasets with many features and can be significantly faster than other Gradient Boosting methods. </a:t>
            </a:r>
            <a:r>
              <a:rPr lang="en-US" sz="1600" b="0" i="0" dirty="0" err="1">
                <a:solidFill>
                  <a:srgbClr val="D1D5DB"/>
                </a:solidFill>
                <a:effectLst/>
                <a:latin typeface="Söhne"/>
              </a:rPr>
              <a:t>LightGBM</a:t>
            </a:r>
            <a:r>
              <a:rPr lang="en-US" sz="1600" b="0" i="0" dirty="0">
                <a:solidFill>
                  <a:srgbClr val="D1D5DB"/>
                </a:solidFill>
                <a:effectLst/>
                <a:latin typeface="Söhne"/>
              </a:rPr>
              <a:t> also offers several advanced features, such as GPU acceleration and support for categorical features.</a:t>
            </a:r>
          </a:p>
          <a:p>
            <a:pPr algn="l">
              <a:buFont typeface="+mj-lt"/>
              <a:buAutoNum type="arabicPeriod"/>
            </a:pPr>
            <a:endParaRPr lang="en-US" sz="1600" b="0" i="0" dirty="0">
              <a:solidFill>
                <a:srgbClr val="D1D5DB"/>
              </a:solidFill>
              <a:effectLst/>
              <a:latin typeface="Söhne"/>
            </a:endParaRPr>
          </a:p>
          <a:p>
            <a:pPr algn="l">
              <a:buFont typeface="+mj-lt"/>
              <a:buAutoNum type="arabicPeriod"/>
            </a:pPr>
            <a:r>
              <a:rPr lang="en-US" sz="1600" b="1" i="0" dirty="0" err="1">
                <a:solidFill>
                  <a:srgbClr val="D1D5DB"/>
                </a:solidFill>
                <a:effectLst/>
                <a:latin typeface="Söhne"/>
              </a:rPr>
              <a:t>CatBoost</a:t>
            </a:r>
            <a:r>
              <a:rPr lang="en-US" sz="1600" b="0" i="0" dirty="0">
                <a:solidFill>
                  <a:srgbClr val="D1D5DB"/>
                </a:solidFill>
                <a:effectLst/>
                <a:latin typeface="Söhne"/>
              </a:rPr>
              <a:t>: </a:t>
            </a:r>
            <a:r>
              <a:rPr lang="en-US" sz="1600" b="0" i="0" dirty="0" err="1">
                <a:solidFill>
                  <a:srgbClr val="D1D5DB"/>
                </a:solidFill>
                <a:effectLst/>
                <a:latin typeface="Söhne"/>
              </a:rPr>
              <a:t>CatBoost</a:t>
            </a:r>
            <a:r>
              <a:rPr lang="en-US" sz="1600" b="0" i="0" dirty="0">
                <a:solidFill>
                  <a:srgbClr val="D1D5DB"/>
                </a:solidFill>
                <a:effectLst/>
                <a:latin typeface="Söhne"/>
              </a:rPr>
              <a:t> is a Gradient Boosting solution that is specifically designed to handle categorical features. It uses an advanced algorithm to preprocess categorical data and has been shown to improve accuracy and reduce overfitting in certain scenarios. </a:t>
            </a:r>
            <a:r>
              <a:rPr lang="en-US" sz="1600" b="0" i="0" dirty="0" err="1">
                <a:solidFill>
                  <a:srgbClr val="D1D5DB"/>
                </a:solidFill>
                <a:effectLst/>
                <a:latin typeface="Söhne"/>
              </a:rPr>
              <a:t>CatBoost</a:t>
            </a:r>
            <a:r>
              <a:rPr lang="en-US" sz="1600" b="0" i="0" dirty="0">
                <a:solidFill>
                  <a:srgbClr val="D1D5DB"/>
                </a:solidFill>
                <a:effectLst/>
                <a:latin typeface="Söhne"/>
              </a:rPr>
              <a:t> also offers built-in tools for feature selection and model interpretation.</a:t>
            </a:r>
          </a:p>
          <a:p>
            <a:pPr algn="l">
              <a:buFont typeface="+mj-lt"/>
              <a:buAutoNum type="arabicPeriod"/>
            </a:pPr>
            <a:endParaRPr lang="en-US" sz="1600" b="0" i="0" dirty="0">
              <a:solidFill>
                <a:srgbClr val="D1D5DB"/>
              </a:solidFill>
              <a:effectLst/>
              <a:latin typeface="Söhne"/>
            </a:endParaRPr>
          </a:p>
          <a:p>
            <a:pPr algn="l"/>
            <a:r>
              <a:rPr lang="en-US" sz="1600" b="0" i="0" dirty="0">
                <a:solidFill>
                  <a:srgbClr val="D1D5DB"/>
                </a:solidFill>
                <a:effectLst/>
                <a:latin typeface="Söhne"/>
              </a:rPr>
              <a:t>4. </a:t>
            </a:r>
            <a:r>
              <a:rPr lang="en-US" sz="1600" b="1" i="0" dirty="0" err="1">
                <a:solidFill>
                  <a:srgbClr val="D1D5DB"/>
                </a:solidFill>
                <a:effectLst/>
                <a:latin typeface="Söhne"/>
              </a:rPr>
              <a:t>sklearn</a:t>
            </a:r>
            <a:r>
              <a:rPr lang="en-US" sz="1600" b="0" i="0" dirty="0">
                <a:solidFill>
                  <a:srgbClr val="D1D5DB"/>
                </a:solidFill>
                <a:effectLst/>
                <a:latin typeface="Söhne"/>
              </a:rPr>
              <a:t> </a:t>
            </a:r>
            <a:r>
              <a:rPr lang="en-US" sz="1600" b="0" i="0" dirty="0" err="1">
                <a:solidFill>
                  <a:srgbClr val="D1D5DB"/>
                </a:solidFill>
                <a:effectLst/>
                <a:latin typeface="Söhne"/>
              </a:rPr>
              <a:t>GradientBoostingClassifier</a:t>
            </a:r>
            <a:r>
              <a:rPr lang="en-US" sz="1600" b="0" i="0" dirty="0">
                <a:solidFill>
                  <a:srgbClr val="D1D5DB"/>
                </a:solidFill>
                <a:effectLst/>
                <a:latin typeface="Söhne"/>
              </a:rPr>
              <a:t>/Regressor: The </a:t>
            </a:r>
            <a:r>
              <a:rPr lang="en-US" sz="1600" b="0" i="0" dirty="0" err="1">
                <a:solidFill>
                  <a:srgbClr val="D1D5DB"/>
                </a:solidFill>
                <a:effectLst/>
                <a:latin typeface="Söhne"/>
              </a:rPr>
              <a:t>GradientBoostingClassifier</a:t>
            </a:r>
            <a:r>
              <a:rPr lang="en-US" sz="1600" b="0" i="0" dirty="0">
                <a:solidFill>
                  <a:srgbClr val="D1D5DB"/>
                </a:solidFill>
                <a:effectLst/>
                <a:latin typeface="Söhne"/>
              </a:rPr>
              <a:t> and </a:t>
            </a:r>
            <a:r>
              <a:rPr lang="en-US" sz="1600" b="0" i="0" dirty="0" err="1">
                <a:solidFill>
                  <a:srgbClr val="D1D5DB"/>
                </a:solidFill>
                <a:effectLst/>
                <a:latin typeface="Söhne"/>
              </a:rPr>
              <a:t>GradientBoostingRegressor</a:t>
            </a:r>
            <a:r>
              <a:rPr lang="en-US" sz="1600" b="0" i="0" dirty="0">
                <a:solidFill>
                  <a:srgbClr val="D1D5DB"/>
                </a:solidFill>
                <a:effectLst/>
                <a:latin typeface="Söhne"/>
              </a:rPr>
              <a:t> classes in scikit-learn provide a basic implementation of Gradient Boosting. They are easy to use and offer several hyperparameters that can be tuned to optimize performance. Scikit-learn also provides tools for cross-validation, feature selection, and model interpretation.</a:t>
            </a:r>
          </a:p>
          <a:p>
            <a:pPr algn="l"/>
            <a:endParaRPr lang="en-US" sz="1600" b="0" i="0" dirty="0">
              <a:solidFill>
                <a:srgbClr val="D1D5DB"/>
              </a:solidFill>
              <a:effectLst/>
              <a:latin typeface="Söhne"/>
            </a:endParaRPr>
          </a:p>
          <a:p>
            <a:pPr algn="l">
              <a:buFont typeface="+mj-lt"/>
              <a:buAutoNum type="arabicPeriod" startAt="5"/>
            </a:pPr>
            <a:r>
              <a:rPr lang="en-US" sz="1600" b="1" i="0" dirty="0">
                <a:solidFill>
                  <a:srgbClr val="D1D5DB"/>
                </a:solidFill>
                <a:effectLst/>
                <a:latin typeface="Söhne"/>
              </a:rPr>
              <a:t>H2O</a:t>
            </a:r>
            <a:r>
              <a:rPr lang="en-US" sz="1600" b="0" i="0" dirty="0">
                <a:solidFill>
                  <a:srgbClr val="D1D5DB"/>
                </a:solidFill>
                <a:effectLst/>
                <a:latin typeface="Söhne"/>
              </a:rPr>
              <a:t> </a:t>
            </a:r>
            <a:r>
              <a:rPr lang="en-US" sz="1600" b="1" i="0" dirty="0">
                <a:solidFill>
                  <a:srgbClr val="D1D5DB"/>
                </a:solidFill>
                <a:effectLst/>
                <a:latin typeface="Söhne"/>
              </a:rPr>
              <a:t>Gradient Boosting</a:t>
            </a:r>
            <a:r>
              <a:rPr lang="en-US" sz="1600" b="0" i="0" dirty="0">
                <a:solidFill>
                  <a:srgbClr val="D1D5DB"/>
                </a:solidFill>
                <a:effectLst/>
                <a:latin typeface="Söhne"/>
              </a:rPr>
              <a:t>: H2O is a platform for machine learning and artificial intelligence that provides a Gradient Boosting solution for classification and regression tasks. It is designed to handle large datasets and can be run on a distributed cluster for faster processing. H2O also offers automatic hyperparameter tuning and model interpretation tools.</a:t>
            </a:r>
          </a:p>
          <a:p>
            <a:pPr algn="l">
              <a:buFont typeface="+mj-lt"/>
              <a:buAutoNum type="arabicPeriod" startAt="5"/>
            </a:pPr>
            <a:endParaRPr lang="en-US" sz="1600" b="0" i="0" dirty="0">
              <a:solidFill>
                <a:srgbClr val="D1D5DB"/>
              </a:solidFill>
              <a:effectLst/>
              <a:latin typeface="Söhne"/>
            </a:endParaRPr>
          </a:p>
          <a:p>
            <a:pPr algn="l">
              <a:buFont typeface="+mj-lt"/>
              <a:buAutoNum type="arabicPeriod" startAt="5"/>
            </a:pPr>
            <a:r>
              <a:rPr lang="en-US" sz="1600" b="1" i="0" dirty="0">
                <a:solidFill>
                  <a:srgbClr val="D1D5DB"/>
                </a:solidFill>
                <a:effectLst/>
                <a:latin typeface="Söhne"/>
              </a:rPr>
              <a:t>Microsoft</a:t>
            </a:r>
            <a:r>
              <a:rPr lang="en-US" sz="1600" b="0" i="0" dirty="0">
                <a:solidFill>
                  <a:srgbClr val="D1D5DB"/>
                </a:solidFill>
                <a:effectLst/>
                <a:latin typeface="Söhne"/>
              </a:rPr>
              <a:t> </a:t>
            </a:r>
            <a:r>
              <a:rPr lang="en-US" sz="1600" b="1" i="0" dirty="0" err="1">
                <a:solidFill>
                  <a:srgbClr val="D1D5DB"/>
                </a:solidFill>
                <a:effectLst/>
                <a:latin typeface="Söhne"/>
              </a:rPr>
              <a:t>LightGBM</a:t>
            </a:r>
            <a:r>
              <a:rPr lang="en-US" sz="1600" b="0" i="0" dirty="0">
                <a:solidFill>
                  <a:srgbClr val="D1D5DB"/>
                </a:solidFill>
                <a:effectLst/>
                <a:latin typeface="Söhne"/>
              </a:rPr>
              <a:t>: Microsoft provides a version of </a:t>
            </a:r>
            <a:r>
              <a:rPr lang="en-US" sz="1600" b="0" i="0" dirty="0" err="1">
                <a:solidFill>
                  <a:srgbClr val="D1D5DB"/>
                </a:solidFill>
                <a:effectLst/>
                <a:latin typeface="Söhne"/>
              </a:rPr>
              <a:t>LightGBM</a:t>
            </a:r>
            <a:r>
              <a:rPr lang="en-US" sz="1600" b="0" i="0" dirty="0">
                <a:solidFill>
                  <a:srgbClr val="D1D5DB"/>
                </a:solidFill>
                <a:effectLst/>
                <a:latin typeface="Söhne"/>
              </a:rPr>
              <a:t> that is optimized for use with Microsoft's Azure cloud computing platform. It offers scalability and performance, and can be integrated with other Microsoft machine learning tools.</a:t>
            </a:r>
          </a:p>
        </p:txBody>
      </p:sp>
    </p:spTree>
    <p:extLst>
      <p:ext uri="{BB962C8B-B14F-4D97-AF65-F5344CB8AC3E}">
        <p14:creationId xmlns:p14="http://schemas.microsoft.com/office/powerpoint/2010/main" val="28913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29</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dirty="0">
                <a:solidFill>
                  <a:schemeClr val="bg1"/>
                </a:solidFill>
                <a:latin typeface="Verdana" panose="020B0604030504040204" pitchFamily="34" charset="0"/>
                <a:ea typeface="Verdana" panose="020B0604030504040204" pitchFamily="34" charset="0"/>
              </a:rPr>
              <a:t>А что об этом думает </a:t>
            </a:r>
            <a:r>
              <a:rPr lang="en-US" sz="3200" dirty="0" err="1">
                <a:solidFill>
                  <a:schemeClr val="bg1"/>
                </a:solidFill>
                <a:latin typeface="Verdana" panose="020B0604030504040204" pitchFamily="34" charset="0"/>
                <a:ea typeface="Verdana" panose="020B0604030504040204" pitchFamily="34" charset="0"/>
              </a:rPr>
              <a:t>ChatGPT</a:t>
            </a:r>
            <a:endParaRPr lang="ru-RU" sz="3200"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1" name="Прямоугольник 20">
            <a:extLst>
              <a:ext uri="{FF2B5EF4-FFF2-40B4-BE49-F238E27FC236}">
                <a16:creationId xmlns:a16="http://schemas.microsoft.com/office/drawing/2014/main" id="{07DA0CA1-74EB-40CF-9E51-E165A13A71BD}"/>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Заголовок 1">
            <a:extLst>
              <a:ext uri="{FF2B5EF4-FFF2-40B4-BE49-F238E27FC236}">
                <a16:creationId xmlns:a16="http://schemas.microsoft.com/office/drawing/2014/main" id="{E7C54A35-195B-4975-A56D-732B75DA7B4B}"/>
              </a:ext>
            </a:extLst>
          </p:cNvPr>
          <p:cNvSpPr txBox="1">
            <a:spLocks/>
          </p:cNvSpPr>
          <p:nvPr/>
        </p:nvSpPr>
        <p:spPr>
          <a:xfrm>
            <a:off x="1690875" y="141173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3" name="TextBox 2">
            <a:extLst>
              <a:ext uri="{FF2B5EF4-FFF2-40B4-BE49-F238E27FC236}">
                <a16:creationId xmlns:a16="http://schemas.microsoft.com/office/drawing/2014/main" id="{1DE85671-B5CF-E737-FC4B-3F3E7D1C237E}"/>
              </a:ext>
            </a:extLst>
          </p:cNvPr>
          <p:cNvSpPr txBox="1"/>
          <p:nvPr/>
        </p:nvSpPr>
        <p:spPr>
          <a:xfrm>
            <a:off x="623392" y="1199663"/>
            <a:ext cx="10801200" cy="4832092"/>
          </a:xfrm>
          <a:prstGeom prst="rect">
            <a:avLst/>
          </a:prstGeom>
          <a:noFill/>
        </p:spPr>
        <p:txBody>
          <a:bodyPr wrap="square">
            <a:spAutoFit/>
          </a:bodyPr>
          <a:lstStyle/>
          <a:p>
            <a:pPr algn="just"/>
            <a:r>
              <a:rPr lang="en-US" sz="2800" b="0" i="0" dirty="0">
                <a:solidFill>
                  <a:srgbClr val="D1D5DB"/>
                </a:solidFill>
                <a:effectLst/>
                <a:latin typeface="Söhne"/>
              </a:rPr>
              <a:t>Choosing the "best" Gradient Boosting solution depends on the specific needs and constraints of the project. </a:t>
            </a:r>
            <a:r>
              <a:rPr lang="en-US" sz="2800" b="1" i="0" dirty="0" err="1">
                <a:solidFill>
                  <a:srgbClr val="D1D5DB"/>
                </a:solidFill>
                <a:effectLst/>
                <a:latin typeface="Söhne"/>
              </a:rPr>
              <a:t>XGBoost</a:t>
            </a:r>
            <a:r>
              <a:rPr lang="en-US" sz="2800" b="0" i="0" dirty="0">
                <a:solidFill>
                  <a:srgbClr val="D1D5DB"/>
                </a:solidFill>
                <a:effectLst/>
                <a:latin typeface="Söhne"/>
              </a:rPr>
              <a:t> and </a:t>
            </a:r>
            <a:r>
              <a:rPr lang="en-US" sz="2800" b="1" i="0" dirty="0" err="1">
                <a:solidFill>
                  <a:srgbClr val="D1D5DB"/>
                </a:solidFill>
                <a:effectLst/>
                <a:latin typeface="Söhne"/>
              </a:rPr>
              <a:t>LightGBM</a:t>
            </a:r>
            <a:r>
              <a:rPr lang="en-US" sz="2800" b="0" i="0" dirty="0">
                <a:solidFill>
                  <a:srgbClr val="D1D5DB"/>
                </a:solidFill>
                <a:effectLst/>
                <a:latin typeface="Söhne"/>
              </a:rPr>
              <a:t> are often used for their speed and performance, while </a:t>
            </a:r>
            <a:r>
              <a:rPr lang="en-US" sz="2800" b="1" i="0" dirty="0" err="1">
                <a:solidFill>
                  <a:srgbClr val="D1D5DB"/>
                </a:solidFill>
                <a:effectLst/>
                <a:latin typeface="Söhne"/>
              </a:rPr>
              <a:t>CatBoost</a:t>
            </a:r>
            <a:r>
              <a:rPr lang="en-US" sz="2800" b="0" i="0" dirty="0">
                <a:solidFill>
                  <a:srgbClr val="D1D5DB"/>
                </a:solidFill>
                <a:effectLst/>
                <a:latin typeface="Söhne"/>
              </a:rPr>
              <a:t> is preferred for datasets with many categorical features. </a:t>
            </a:r>
            <a:r>
              <a:rPr lang="en-US" sz="2800" b="1" i="0" dirty="0">
                <a:solidFill>
                  <a:srgbClr val="D1D5DB"/>
                </a:solidFill>
                <a:effectLst/>
                <a:latin typeface="Söhne"/>
              </a:rPr>
              <a:t>Scikit-learn</a:t>
            </a:r>
            <a:r>
              <a:rPr lang="en-US" sz="2800" b="0" i="0" dirty="0">
                <a:solidFill>
                  <a:srgbClr val="D1D5DB"/>
                </a:solidFill>
                <a:effectLst/>
                <a:latin typeface="Söhne"/>
              </a:rPr>
              <a:t> </a:t>
            </a:r>
            <a:r>
              <a:rPr lang="en-US" sz="2800" b="1" i="0" dirty="0" err="1">
                <a:solidFill>
                  <a:srgbClr val="D1D5DB"/>
                </a:solidFill>
                <a:effectLst/>
                <a:latin typeface="Söhne"/>
              </a:rPr>
              <a:t>GradientBoosting</a:t>
            </a:r>
            <a:r>
              <a:rPr lang="en-US" sz="2800" b="0" i="0" dirty="0">
                <a:solidFill>
                  <a:srgbClr val="D1D5DB"/>
                </a:solidFill>
                <a:effectLst/>
                <a:latin typeface="Söhne"/>
              </a:rPr>
              <a:t> is a good choice for those who prefer the scikit-learn API and </a:t>
            </a:r>
            <a:r>
              <a:rPr lang="en-US" sz="2800" b="1" i="0" dirty="0">
                <a:solidFill>
                  <a:srgbClr val="D1D5DB"/>
                </a:solidFill>
                <a:effectLst/>
                <a:latin typeface="Söhne"/>
              </a:rPr>
              <a:t>H2O Gradient Boosting</a:t>
            </a:r>
            <a:r>
              <a:rPr lang="en-US" sz="2800" b="0" i="0" dirty="0">
                <a:solidFill>
                  <a:srgbClr val="D1D5DB"/>
                </a:solidFill>
                <a:effectLst/>
                <a:latin typeface="Söhne"/>
              </a:rPr>
              <a:t> is a good choice for those who want to use it with Microsoft's Azure cloud platform. </a:t>
            </a:r>
          </a:p>
          <a:p>
            <a:pPr algn="just"/>
            <a:endParaRPr lang="en-US" sz="2800" dirty="0">
              <a:solidFill>
                <a:srgbClr val="D1D5DB"/>
              </a:solidFill>
              <a:latin typeface="Söhne"/>
            </a:endParaRPr>
          </a:p>
          <a:p>
            <a:pPr algn="just"/>
            <a:r>
              <a:rPr lang="en-US" sz="2800" b="1" i="0" dirty="0">
                <a:solidFill>
                  <a:srgbClr val="D1D5DB"/>
                </a:solidFill>
                <a:effectLst/>
                <a:latin typeface="Söhne"/>
              </a:rPr>
              <a:t>Ultimately, it's best to experiment with different solutions and choose the one that provides the best performance and meets the specific requirements of the project.</a:t>
            </a:r>
            <a:endParaRPr lang="ru-RU" sz="2800" b="1" dirty="0"/>
          </a:p>
        </p:txBody>
      </p:sp>
    </p:spTree>
    <p:extLst>
      <p:ext uri="{BB962C8B-B14F-4D97-AF65-F5344CB8AC3E}">
        <p14:creationId xmlns:p14="http://schemas.microsoft.com/office/powerpoint/2010/main" val="417248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A764042A-EC52-463E-A7A7-164C646B1A2A}"/>
              </a:ext>
            </a:extLst>
          </p:cNvPr>
          <p:cNvSpPr/>
          <p:nvPr/>
        </p:nvSpPr>
        <p:spPr>
          <a:xfrm>
            <a:off x="884919" y="1700808"/>
            <a:ext cx="7632848" cy="4278094"/>
          </a:xfrm>
          <a:prstGeom prst="rect">
            <a:avLst/>
          </a:prstGeom>
        </p:spPr>
        <p:txBody>
          <a:bodyPr wrap="square">
            <a:spAutoFit/>
          </a:bodyPr>
          <a:lstStyle/>
          <a:p>
            <a:r>
              <a:rPr lang="ru-RU" sz="3200" b="1" dirty="0">
                <a:solidFill>
                  <a:schemeClr val="bg1"/>
                </a:solidFill>
                <a:latin typeface="Verdana" panose="020B0604030504040204" pitchFamily="34" charset="0"/>
                <a:ea typeface="Verdana" panose="020B0604030504040204" pitchFamily="34" charset="0"/>
              </a:rPr>
              <a:t>Ансамблевые Методы</a:t>
            </a:r>
          </a:p>
          <a:p>
            <a:endPar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a:t>
            </a:r>
            <a:r>
              <a:rPr lang="ru-RU" sz="3200" dirty="0" err="1">
                <a:solidFill>
                  <a:schemeClr val="bg1"/>
                </a:solidFill>
                <a:latin typeface="Verdana" panose="020B0604030504040204" pitchFamily="34" charset="0"/>
                <a:ea typeface="Verdana" panose="020B0604030504040204" pitchFamily="34" charset="0"/>
                <a:cs typeface="Verdana" panose="020B0604030504040204" pitchFamily="34" charset="0"/>
              </a:rPr>
              <a:t>бустинга</a:t>
            </a:r>
            <a:endPar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tr-TR" sz="3200" dirty="0">
              <a:solidFill>
                <a:schemeClr val="bg1"/>
              </a:solidFill>
              <a:latin typeface="Verdana" panose="020B0604030504040204" pitchFamily="34" charset="0"/>
              <a:ea typeface="Verdana" panose="020B0604030504040204" pitchFamily="34" charset="0"/>
            </a:endParaRPr>
          </a:p>
          <a:p>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усреднения</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Дичь для </a:t>
            </a:r>
            <a:r>
              <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rPr>
              <a:t>Kaggle</a:t>
            </a:r>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 </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Содержание</a:t>
            </a:r>
          </a:p>
        </p:txBody>
      </p:sp>
    </p:spTree>
    <p:extLst>
      <p:ext uri="{BB962C8B-B14F-4D97-AF65-F5344CB8AC3E}">
        <p14:creationId xmlns:p14="http://schemas.microsoft.com/office/powerpoint/2010/main" val="223102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30</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S.W.O.T.</a:t>
            </a:r>
            <a:endParaRPr lang="ru-RU" sz="3200" b="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1" name="Прямоугольник 20">
            <a:extLst>
              <a:ext uri="{FF2B5EF4-FFF2-40B4-BE49-F238E27FC236}">
                <a16:creationId xmlns:a16="http://schemas.microsoft.com/office/drawing/2014/main" id="{07DA0CA1-74EB-40CF-9E51-E165A13A71BD}"/>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Заголовок 1">
            <a:extLst>
              <a:ext uri="{FF2B5EF4-FFF2-40B4-BE49-F238E27FC236}">
                <a16:creationId xmlns:a16="http://schemas.microsoft.com/office/drawing/2014/main" id="{E7C54A35-195B-4975-A56D-732B75DA7B4B}"/>
              </a:ext>
            </a:extLst>
          </p:cNvPr>
          <p:cNvSpPr txBox="1">
            <a:spLocks/>
          </p:cNvSpPr>
          <p:nvPr/>
        </p:nvSpPr>
        <p:spPr>
          <a:xfrm>
            <a:off x="1690875" y="141173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5" name="Прямоугольник 4">
            <a:extLst>
              <a:ext uri="{FF2B5EF4-FFF2-40B4-BE49-F238E27FC236}">
                <a16:creationId xmlns:a16="http://schemas.microsoft.com/office/drawing/2014/main" id="{698A3ED5-EBA9-2DE2-8691-C3A5DB332B9B}"/>
              </a:ext>
            </a:extLst>
          </p:cNvPr>
          <p:cNvSpPr/>
          <p:nvPr/>
        </p:nvSpPr>
        <p:spPr>
          <a:xfrm>
            <a:off x="119336" y="1546500"/>
            <a:ext cx="12191999" cy="5262979"/>
          </a:xfrm>
          <a:prstGeom prst="rect">
            <a:avLst/>
          </a:prstGeom>
        </p:spPr>
        <p:txBody>
          <a:bodyPr wrap="square">
            <a:spAutoFit/>
          </a:bodyPr>
          <a:lstStyle/>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Сильные Стороны</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Часто обеспечивает точность прогнозов, которую невозможно превзойти</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Слабые Стороны</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Более чувствителен к переобучению, если данные зашумлены; </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C</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ложности с интерпретируемостью</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Возможности</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Оптимизация почти всех целевых функций с градиентом</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Разные реализации (конкуренция, счастье и т.д.)</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Выбор значимых признаков</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Трудности</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Обучение обычно занимает больше времени</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Требует тщательной настройки скорости обучения и других </a:t>
            </a:r>
            <a:r>
              <a:rPr lang="ru-RU"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гиперпараметров</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 name="Заголовок 1">
            <a:extLst>
              <a:ext uri="{FF2B5EF4-FFF2-40B4-BE49-F238E27FC236}">
                <a16:creationId xmlns:a16="http://schemas.microsoft.com/office/drawing/2014/main" id="{38CF7C89-047A-080F-DC8C-88D21E36B91D}"/>
              </a:ext>
            </a:extLst>
          </p:cNvPr>
          <p:cNvSpPr txBox="1">
            <a:spLocks/>
          </p:cNvSpPr>
          <p:nvPr/>
        </p:nvSpPr>
        <p:spPr>
          <a:xfrm>
            <a:off x="1487488" y="81898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solidFill>
                  <a:schemeClr val="bg1"/>
                </a:solidFill>
                <a:latin typeface="Verdana" panose="020B0604030504040204" pitchFamily="34" charset="0"/>
                <a:ea typeface="Verdana" panose="020B0604030504040204" pitchFamily="34" charset="0"/>
              </a:rPr>
              <a:t>( in co-op with </a:t>
            </a:r>
            <a:r>
              <a:rPr lang="en-US" sz="2800" dirty="0" err="1">
                <a:solidFill>
                  <a:schemeClr val="bg1"/>
                </a:solidFill>
                <a:latin typeface="Verdana" panose="020B0604030504040204" pitchFamily="34" charset="0"/>
                <a:ea typeface="Verdana" panose="020B0604030504040204" pitchFamily="34" charset="0"/>
              </a:rPr>
              <a:t>ChatGPT</a:t>
            </a:r>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3135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A764042A-EC52-463E-A7A7-164C646B1A2A}"/>
              </a:ext>
            </a:extLst>
          </p:cNvPr>
          <p:cNvSpPr/>
          <p:nvPr/>
        </p:nvSpPr>
        <p:spPr>
          <a:xfrm>
            <a:off x="884919" y="1700808"/>
            <a:ext cx="7632848" cy="3785652"/>
          </a:xfrm>
          <a:prstGeom prst="rect">
            <a:avLst/>
          </a:prstGeom>
        </p:spPr>
        <p:txBody>
          <a:bodyPr wrap="square">
            <a:spAutoFit/>
          </a:bodyPr>
          <a:lstStyle/>
          <a:p>
            <a:r>
              <a:rPr lang="ru-RU" sz="3200" b="1" dirty="0">
                <a:solidFill>
                  <a:schemeClr val="bg1"/>
                </a:solidFill>
                <a:latin typeface="Verdana" panose="020B0604030504040204" pitchFamily="34" charset="0"/>
                <a:ea typeface="Verdana" panose="020B0604030504040204" pitchFamily="34" charset="0"/>
              </a:rPr>
              <a:t>Ансамблевые Методы</a:t>
            </a:r>
          </a:p>
          <a:p>
            <a:endPar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Методы </a:t>
            </a:r>
            <a:r>
              <a:rPr lang="ru-RU" sz="3200" dirty="0" err="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бустинга</a:t>
            </a:r>
            <a:endParaRPr lang="en-US" sz="48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a:p>
            <a:endParaRPr lang="tr-TR" sz="3200" dirty="0">
              <a:solidFill>
                <a:schemeClr val="bg1"/>
              </a:solidFill>
              <a:latin typeface="Verdana" panose="020B0604030504040204" pitchFamily="34" charset="0"/>
              <a:ea typeface="Verdana" panose="020B0604030504040204" pitchFamily="34" charset="0"/>
            </a:endParaRPr>
          </a:p>
          <a:p>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усреднения</a:t>
            </a:r>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Дичь для </a:t>
            </a:r>
            <a:r>
              <a:rPr lang="en-US"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Kaggle</a:t>
            </a:r>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endParaRPr lang="en-US"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Содержание</a:t>
            </a:r>
          </a:p>
        </p:txBody>
      </p:sp>
    </p:spTree>
    <p:extLst>
      <p:ext uri="{BB962C8B-B14F-4D97-AF65-F5344CB8AC3E}">
        <p14:creationId xmlns:p14="http://schemas.microsoft.com/office/powerpoint/2010/main" val="328477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32</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1487488" y="176904"/>
            <a:ext cx="9793088" cy="484915"/>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Как бы пример из реальной жизни</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1" name="TextBox 10">
            <a:extLst>
              <a:ext uri="{FF2B5EF4-FFF2-40B4-BE49-F238E27FC236}">
                <a16:creationId xmlns:a16="http://schemas.microsoft.com/office/drawing/2014/main" id="{AC0A4F89-73E1-4227-9DEF-60976F973283}"/>
              </a:ext>
            </a:extLst>
          </p:cNvPr>
          <p:cNvSpPr txBox="1"/>
          <p:nvPr/>
        </p:nvSpPr>
        <p:spPr>
          <a:xfrm>
            <a:off x="2783632" y="6167898"/>
            <a:ext cx="6840761" cy="646331"/>
          </a:xfrm>
          <a:prstGeom prst="rect">
            <a:avLst/>
          </a:prstGeom>
          <a:noFill/>
        </p:spPr>
        <p:txBody>
          <a:bodyPr wrap="square">
            <a:spAutoFit/>
          </a:bodyPr>
          <a:lstStyle/>
          <a:p>
            <a:r>
              <a:rPr lang="ru-RU" dirty="0">
                <a:solidFill>
                  <a:schemeClr val="bg1"/>
                </a:solidFill>
              </a:rPr>
              <a:t>https://www.npr.org/sections/money/2015/08/07/429720443/17-205-people-guessed-the-weight-of-a-cow-heres-how-they-did</a:t>
            </a:r>
          </a:p>
        </p:txBody>
      </p:sp>
      <p:pic>
        <p:nvPicPr>
          <p:cNvPr id="16" name="Рисунок 15">
            <a:extLst>
              <a:ext uri="{FF2B5EF4-FFF2-40B4-BE49-F238E27FC236}">
                <a16:creationId xmlns:a16="http://schemas.microsoft.com/office/drawing/2014/main" id="{55074245-57C7-4467-87E4-C40AFB7AF3E5}"/>
              </a:ext>
            </a:extLst>
          </p:cNvPr>
          <p:cNvPicPr>
            <a:picLocks noChangeAspect="1"/>
          </p:cNvPicPr>
          <p:nvPr/>
        </p:nvPicPr>
        <p:blipFill rotWithShape="1">
          <a:blip r:embed="rId4"/>
          <a:srcRect l="19946" t="29623" r="26078"/>
          <a:stretch/>
        </p:blipFill>
        <p:spPr>
          <a:xfrm>
            <a:off x="320358" y="1480182"/>
            <a:ext cx="2348657" cy="2293331"/>
          </a:xfrm>
          <a:prstGeom prst="rect">
            <a:avLst/>
          </a:prstGeom>
        </p:spPr>
      </p:pic>
      <p:pic>
        <p:nvPicPr>
          <p:cNvPr id="17" name="Рисунок 16">
            <a:extLst>
              <a:ext uri="{FF2B5EF4-FFF2-40B4-BE49-F238E27FC236}">
                <a16:creationId xmlns:a16="http://schemas.microsoft.com/office/drawing/2014/main" id="{850D4FA2-9490-4C5B-B69C-45C4D02BB2A6}"/>
              </a:ext>
            </a:extLst>
          </p:cNvPr>
          <p:cNvPicPr>
            <a:picLocks noChangeAspect="1"/>
          </p:cNvPicPr>
          <p:nvPr/>
        </p:nvPicPr>
        <p:blipFill rotWithShape="1">
          <a:blip r:embed="rId5"/>
          <a:srcRect l="11869" t="27729" r="11016"/>
          <a:stretch/>
        </p:blipFill>
        <p:spPr>
          <a:xfrm>
            <a:off x="28910" y="3820224"/>
            <a:ext cx="3080112" cy="2161803"/>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1021C2A-2968-4E41-9288-AEBF5B5A8F45}"/>
                  </a:ext>
                </a:extLst>
              </p:cNvPr>
              <p:cNvSpPr txBox="1"/>
              <p:nvPr/>
            </p:nvSpPr>
            <p:spPr>
              <a:xfrm>
                <a:off x="3677139" y="4841657"/>
                <a:ext cx="36724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ru-RU" sz="2800" b="0" i="1" smtClean="0">
                          <a:solidFill>
                            <a:schemeClr val="bg1"/>
                          </a:solidFill>
                          <a:latin typeface="Cambria Math" panose="02040503050406030204" pitchFamily="18" charset="0"/>
                        </a:rPr>
                        <m:t>1355 Фунтов </m:t>
                      </m:r>
                      <m:r>
                        <a:rPr lang="en-US" sz="2800" b="0" i="1" smtClean="0">
                          <a:solidFill>
                            <a:schemeClr val="bg1"/>
                          </a:solidFill>
                          <a:latin typeface="Cambria Math" panose="02040503050406030204" pitchFamily="18" charset="0"/>
                        </a:rPr>
                        <m:t>~ </m:t>
                      </m:r>
                      <m:r>
                        <a:rPr lang="ru-RU" sz="2800" b="0" i="1" smtClean="0">
                          <a:solidFill>
                            <a:schemeClr val="bg1"/>
                          </a:solidFill>
                          <a:latin typeface="Cambria Math" panose="02040503050406030204" pitchFamily="18" charset="0"/>
                        </a:rPr>
                        <m:t>615 Кг</m:t>
                      </m:r>
                    </m:oMath>
                  </m:oMathPara>
                </a14:m>
                <a:endParaRPr lang="ru-RU" sz="2800" dirty="0">
                  <a:solidFill>
                    <a:schemeClr val="bg1"/>
                  </a:solidFill>
                </a:endParaRPr>
              </a:p>
            </p:txBody>
          </p:sp>
        </mc:Choice>
        <mc:Fallback xmlns="">
          <p:sp>
            <p:nvSpPr>
              <p:cNvPr id="20" name="TextBox 19">
                <a:extLst>
                  <a:ext uri="{FF2B5EF4-FFF2-40B4-BE49-F238E27FC236}">
                    <a16:creationId xmlns:a16="http://schemas.microsoft.com/office/drawing/2014/main" id="{61021C2A-2968-4E41-9288-AEBF5B5A8F45}"/>
                  </a:ext>
                </a:extLst>
              </p:cNvPr>
              <p:cNvSpPr txBox="1">
                <a:spLocks noRot="1" noChangeAspect="1" noMove="1" noResize="1" noEditPoints="1" noAdjustHandles="1" noChangeArrowheads="1" noChangeShapeType="1" noTextEdit="1"/>
              </p:cNvSpPr>
              <p:nvPr/>
            </p:nvSpPr>
            <p:spPr>
              <a:xfrm>
                <a:off x="3677139" y="4841657"/>
                <a:ext cx="3672480" cy="430887"/>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1021C2A-2968-4E41-9288-AEBF5B5A8F45}"/>
                  </a:ext>
                </a:extLst>
              </p:cNvPr>
              <p:cNvSpPr txBox="1"/>
              <p:nvPr/>
            </p:nvSpPr>
            <p:spPr>
              <a:xfrm>
                <a:off x="3692367" y="4257408"/>
                <a:ext cx="3281348" cy="430887"/>
              </a:xfrm>
              <a:prstGeom prst="rect">
                <a:avLst/>
              </a:prstGeom>
              <a:noFill/>
            </p:spPr>
            <p:txBody>
              <a:bodyPr wrap="none" lIns="0" tIns="0" rIns="0" bIns="0" rtlCol="0">
                <a:spAutoFit/>
              </a:bodyPr>
              <a:lstStyle/>
              <a:p>
                <a:r>
                  <a:rPr lang="ru-RU" sz="2800" dirty="0">
                    <a:solidFill>
                      <a:schemeClr val="bg1"/>
                    </a:solidFill>
                  </a:rPr>
                  <a:t>Мужик весит</a:t>
                </a:r>
                <a:r>
                  <a:rPr lang="en-US" sz="2800" dirty="0">
                    <a:solidFill>
                      <a:schemeClr val="bg1"/>
                    </a:solidFill>
                  </a:rPr>
                  <a:t> </a:t>
                </a:r>
                <a14:m>
                  <m:oMath xmlns:m="http://schemas.openxmlformats.org/officeDocument/2006/math">
                    <m:r>
                      <a:rPr lang="en-US" sz="2800" i="1">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80</m:t>
                    </m:r>
                    <m:r>
                      <a:rPr lang="ru-RU" sz="2800" i="1">
                        <a:solidFill>
                          <a:schemeClr val="bg1"/>
                        </a:solidFill>
                        <a:latin typeface="Cambria Math" panose="02040503050406030204" pitchFamily="18" charset="0"/>
                      </a:rPr>
                      <m:t> Кг</m:t>
                    </m:r>
                  </m:oMath>
                </a14:m>
                <a:endParaRPr lang="ru-RU" sz="2800" dirty="0">
                  <a:solidFill>
                    <a:schemeClr val="bg1"/>
                  </a:solidFill>
                </a:endParaRPr>
              </a:p>
            </p:txBody>
          </p:sp>
        </mc:Choice>
        <mc:Fallback xmlns="">
          <p:sp>
            <p:nvSpPr>
              <p:cNvPr id="21" name="TextBox 20">
                <a:extLst>
                  <a:ext uri="{FF2B5EF4-FFF2-40B4-BE49-F238E27FC236}">
                    <a16:creationId xmlns:a16="http://schemas.microsoft.com/office/drawing/2014/main" id="{61021C2A-2968-4E41-9288-AEBF5B5A8F45}"/>
                  </a:ext>
                </a:extLst>
              </p:cNvPr>
              <p:cNvSpPr txBox="1">
                <a:spLocks noRot="1" noChangeAspect="1" noMove="1" noResize="1" noEditPoints="1" noAdjustHandles="1" noChangeArrowheads="1" noChangeShapeType="1" noTextEdit="1"/>
              </p:cNvSpPr>
              <p:nvPr/>
            </p:nvSpPr>
            <p:spPr>
              <a:xfrm>
                <a:off x="3692367" y="4257408"/>
                <a:ext cx="3281348" cy="430887"/>
              </a:xfrm>
              <a:prstGeom prst="rect">
                <a:avLst/>
              </a:prstGeom>
              <a:blipFill>
                <a:blip r:embed="rId7"/>
                <a:stretch>
                  <a:fillRect l="-6691" t="-23944" b="-50704"/>
                </a:stretch>
              </a:blipFill>
            </p:spPr>
            <p:txBody>
              <a:bodyPr/>
              <a:lstStyle/>
              <a:p>
                <a:r>
                  <a:rPr lang="ru-RU">
                    <a:noFill/>
                  </a:rPr>
                  <a:t> </a:t>
                </a:r>
              </a:p>
            </p:txBody>
          </p:sp>
        </mc:Fallback>
      </mc:AlternateContent>
      <p:grpSp>
        <p:nvGrpSpPr>
          <p:cNvPr id="5" name="Группа 4"/>
          <p:cNvGrpSpPr/>
          <p:nvPr/>
        </p:nvGrpSpPr>
        <p:grpSpPr>
          <a:xfrm>
            <a:off x="7527989" y="2361716"/>
            <a:ext cx="4665871" cy="3659716"/>
            <a:chOff x="7527989" y="2361716"/>
            <a:chExt cx="4665871" cy="3659716"/>
          </a:xfrm>
        </p:grpSpPr>
        <p:pic>
          <p:nvPicPr>
            <p:cNvPr id="19" name="Рисунок 18">
              <a:extLst>
                <a:ext uri="{FF2B5EF4-FFF2-40B4-BE49-F238E27FC236}">
                  <a16:creationId xmlns:a16="http://schemas.microsoft.com/office/drawing/2014/main" id="{C470D5FA-A6F8-4821-BD12-8EB4DD3C3A4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527989" y="3143874"/>
              <a:ext cx="4665871" cy="2877558"/>
            </a:xfrm>
            <a:prstGeom prst="rect">
              <a:avLst/>
            </a:prstGeom>
          </p:spPr>
        </p:pic>
        <p:sp>
          <p:nvSpPr>
            <p:cNvPr id="22" name="TextBox 21">
              <a:extLst>
                <a:ext uri="{FF2B5EF4-FFF2-40B4-BE49-F238E27FC236}">
                  <a16:creationId xmlns:a16="http://schemas.microsoft.com/office/drawing/2014/main" id="{61021C2A-2968-4E41-9288-AEBF5B5A8F45}"/>
                </a:ext>
              </a:extLst>
            </p:cNvPr>
            <p:cNvSpPr txBox="1"/>
            <p:nvPr/>
          </p:nvSpPr>
          <p:spPr>
            <a:xfrm>
              <a:off x="7527989" y="2361716"/>
              <a:ext cx="4657172" cy="738664"/>
            </a:xfrm>
            <a:prstGeom prst="rect">
              <a:avLst/>
            </a:prstGeom>
            <a:noFill/>
          </p:spPr>
          <p:txBody>
            <a:bodyPr wrap="none" lIns="0" tIns="0" rIns="0" bIns="0" rtlCol="0">
              <a:spAutoFit/>
            </a:bodyPr>
            <a:lstStyle/>
            <a:p>
              <a:pPr algn="ctr"/>
              <a:r>
                <a:rPr lang="ru-RU" sz="2400" dirty="0">
                  <a:solidFill>
                    <a:schemeClr val="bg1"/>
                  </a:solidFill>
                </a:rPr>
                <a:t>Мамкины специалисты по коровам</a:t>
              </a:r>
            </a:p>
            <a:p>
              <a:pPr algn="ctr"/>
              <a:r>
                <a:rPr lang="ru-RU" sz="2400" dirty="0">
                  <a:solidFill>
                    <a:schemeClr val="bg1"/>
                  </a:solidFill>
                </a:rPr>
                <a:t>1272 Фунта</a:t>
              </a:r>
            </a:p>
          </p:txBody>
        </p:sp>
      </p:grpSp>
      <p:grpSp>
        <p:nvGrpSpPr>
          <p:cNvPr id="2" name="Группа 1"/>
          <p:cNvGrpSpPr/>
          <p:nvPr/>
        </p:nvGrpSpPr>
        <p:grpSpPr>
          <a:xfrm>
            <a:off x="2960462" y="914099"/>
            <a:ext cx="4716088" cy="3320045"/>
            <a:chOff x="2960462" y="900574"/>
            <a:chExt cx="4716088" cy="3320045"/>
          </a:xfrm>
        </p:grpSpPr>
        <p:pic>
          <p:nvPicPr>
            <p:cNvPr id="18" name="Рисунок 17">
              <a:extLst>
                <a:ext uri="{FF2B5EF4-FFF2-40B4-BE49-F238E27FC236}">
                  <a16:creationId xmlns:a16="http://schemas.microsoft.com/office/drawing/2014/main" id="{CE3A2B8F-D1FE-48E9-ABFB-17E9ED49C7CC}"/>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2960462" y="1435278"/>
              <a:ext cx="4716088" cy="2785341"/>
            </a:xfrm>
            <a:prstGeom prst="rect">
              <a:avLst/>
            </a:prstGeom>
          </p:spPr>
        </p:pic>
        <p:sp>
          <p:nvSpPr>
            <p:cNvPr id="23" name="TextBox 22">
              <a:extLst>
                <a:ext uri="{FF2B5EF4-FFF2-40B4-BE49-F238E27FC236}">
                  <a16:creationId xmlns:a16="http://schemas.microsoft.com/office/drawing/2014/main" id="{61021C2A-2968-4E41-9288-AEBF5B5A8F45}"/>
                </a:ext>
              </a:extLst>
            </p:cNvPr>
            <p:cNvSpPr txBox="1"/>
            <p:nvPr/>
          </p:nvSpPr>
          <p:spPr>
            <a:xfrm>
              <a:off x="3590314" y="900574"/>
              <a:ext cx="3456384" cy="738664"/>
            </a:xfrm>
            <a:prstGeom prst="rect">
              <a:avLst/>
            </a:prstGeom>
            <a:noFill/>
          </p:spPr>
          <p:txBody>
            <a:bodyPr wrap="square" lIns="0" tIns="0" rIns="0" bIns="0" rtlCol="0">
              <a:spAutoFit/>
            </a:bodyPr>
            <a:lstStyle/>
            <a:p>
              <a:pPr algn="ctr"/>
              <a:r>
                <a:rPr lang="ru-RU" sz="2400" dirty="0">
                  <a:solidFill>
                    <a:schemeClr val="bg1"/>
                  </a:solidFill>
                </a:rPr>
                <a:t>Все работяги </a:t>
              </a:r>
            </a:p>
            <a:p>
              <a:pPr algn="ctr"/>
              <a:r>
                <a:rPr lang="ru-RU" sz="2400" dirty="0">
                  <a:solidFill>
                    <a:schemeClr val="bg1"/>
                  </a:solidFill>
                </a:rPr>
                <a:t>1287 Фунтов</a:t>
              </a:r>
            </a:p>
          </p:txBody>
        </p:sp>
      </p:grpSp>
    </p:spTree>
    <p:extLst>
      <p:ext uri="{BB962C8B-B14F-4D97-AF65-F5344CB8AC3E}">
        <p14:creationId xmlns:p14="http://schemas.microsoft.com/office/powerpoint/2010/main" val="326992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20" grpId="0"/>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33</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Мотивация</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Заголовок 1">
            <a:extLst>
              <a:ext uri="{FF2B5EF4-FFF2-40B4-BE49-F238E27FC236}">
                <a16:creationId xmlns:a16="http://schemas.microsoft.com/office/drawing/2014/main" id="{9337DC83-3EA5-4CB2-870A-04FCBD4179E0}"/>
              </a:ext>
            </a:extLst>
          </p:cNvPr>
          <p:cNvSpPr txBox="1">
            <a:spLocks/>
          </p:cNvSpPr>
          <p:nvPr/>
        </p:nvSpPr>
        <p:spPr>
          <a:xfrm>
            <a:off x="1559496" y="983890"/>
            <a:ext cx="8167773"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dirty="0">
                <a:solidFill>
                  <a:schemeClr val="bg1"/>
                </a:solidFill>
                <a:latin typeface="Verdana" panose="020B0604030504040204" pitchFamily="34" charset="0"/>
                <a:ea typeface="Verdana" panose="020B0604030504040204" pitchFamily="34" charset="0"/>
              </a:rPr>
              <a:t>Голосование</a:t>
            </a:r>
          </a:p>
        </p:txBody>
      </p:sp>
      <p:pic>
        <p:nvPicPr>
          <p:cNvPr id="10" name="Picture 2" descr="Почему демократия не ограничивается выборами">
            <a:extLst>
              <a:ext uri="{FF2B5EF4-FFF2-40B4-BE49-F238E27FC236}">
                <a16:creationId xmlns:a16="http://schemas.microsoft.com/office/drawing/2014/main" id="{6024934A-35CC-4E84-9F39-1DBBE5DF90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63" y="1773391"/>
            <a:ext cx="6040574" cy="4893171"/>
          </a:xfrm>
          <a:prstGeom prst="rect">
            <a:avLst/>
          </a:prstGeom>
          <a:noFill/>
          <a:extLst>
            <a:ext uri="{909E8E84-426E-40DD-AFC4-6F175D3DCCD1}">
              <a14:hiddenFill xmlns:a14="http://schemas.microsoft.com/office/drawing/2010/main">
                <a:solidFill>
                  <a:srgbClr val="FFFFFF"/>
                </a:solidFill>
              </a14:hiddenFill>
            </a:ext>
          </a:extLst>
        </p:spPr>
      </p:pic>
      <p:pic>
        <p:nvPicPr>
          <p:cNvPr id="3" name="Рисунок 2">
            <a:extLst>
              <a:ext uri="{FF2B5EF4-FFF2-40B4-BE49-F238E27FC236}">
                <a16:creationId xmlns:a16="http://schemas.microsoft.com/office/drawing/2014/main" id="{9D052FC9-C686-493F-BF0C-8062AEE5610A}"/>
              </a:ext>
            </a:extLst>
          </p:cNvPr>
          <p:cNvPicPr>
            <a:picLocks noChangeAspect="1"/>
          </p:cNvPicPr>
          <p:nvPr/>
        </p:nvPicPr>
        <p:blipFill>
          <a:blip r:embed="rId5"/>
          <a:stretch>
            <a:fillRect/>
          </a:stretch>
        </p:blipFill>
        <p:spPr>
          <a:xfrm>
            <a:off x="7589796" y="1333974"/>
            <a:ext cx="4119508" cy="5347122"/>
          </a:xfrm>
          <a:prstGeom prst="rect">
            <a:avLst/>
          </a:prstGeom>
        </p:spPr>
      </p:pic>
      <p:sp>
        <p:nvSpPr>
          <p:cNvPr id="4" name="Символ &quot;Запрещено&quot; 3">
            <a:extLst>
              <a:ext uri="{FF2B5EF4-FFF2-40B4-BE49-F238E27FC236}">
                <a16:creationId xmlns:a16="http://schemas.microsoft.com/office/drawing/2014/main" id="{0F212B88-542D-4026-AB10-21C356406CA5}"/>
              </a:ext>
            </a:extLst>
          </p:cNvPr>
          <p:cNvSpPr/>
          <p:nvPr/>
        </p:nvSpPr>
        <p:spPr>
          <a:xfrm>
            <a:off x="9202675" y="5003131"/>
            <a:ext cx="2243454" cy="1667920"/>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259191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34</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Методы усреднения</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3" name="Прямоугольник 2">
            <a:extLst>
              <a:ext uri="{FF2B5EF4-FFF2-40B4-BE49-F238E27FC236}">
                <a16:creationId xmlns:a16="http://schemas.microsoft.com/office/drawing/2014/main" id="{536078ED-0667-4456-A3A8-1FD5FE54584A}"/>
              </a:ext>
            </a:extLst>
          </p:cNvPr>
          <p:cNvSpPr/>
          <p:nvPr/>
        </p:nvSpPr>
        <p:spPr>
          <a:xfrm>
            <a:off x="479376" y="1630481"/>
            <a:ext cx="11233248" cy="1384995"/>
          </a:xfrm>
          <a:prstGeom prst="rect">
            <a:avLst/>
          </a:prstGeom>
        </p:spPr>
        <p:txBody>
          <a:bodyPr wrap="square">
            <a:spAutoFit/>
          </a:bodyPr>
          <a:lstStyle/>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Принцип состоит в том, чтобы </a:t>
            </a:r>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независимо</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 построить несколько </a:t>
            </a:r>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сильных</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 предсказателей, а затем </a:t>
            </a:r>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усреднить</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 их прогнозы</a:t>
            </a:r>
            <a:endPar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Прямоугольник 3">
            <a:extLst>
              <a:ext uri="{FF2B5EF4-FFF2-40B4-BE49-F238E27FC236}">
                <a16:creationId xmlns:a16="http://schemas.microsoft.com/office/drawing/2014/main" id="{557EB84A-2B65-4187-A696-95198232547E}"/>
              </a:ext>
            </a:extLst>
          </p:cNvPr>
          <p:cNvSpPr/>
          <p:nvPr/>
        </p:nvSpPr>
        <p:spPr>
          <a:xfrm>
            <a:off x="551384" y="3480149"/>
            <a:ext cx="10873208" cy="1384995"/>
          </a:xfrm>
          <a:prstGeom prst="rect">
            <a:avLst/>
          </a:prstGeom>
        </p:spPr>
        <p:txBody>
          <a:bodyPr wrap="square">
            <a:spAutoFit/>
          </a:bodyPr>
          <a:lstStyle/>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В среднем комбинированная оценка обычно </a:t>
            </a:r>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лучше</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 чем любая из оценок отдельных предсказателей, потому что ее </a:t>
            </a:r>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дисперсия</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overfitting/</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переобучение) уменьшается</a:t>
            </a:r>
          </a:p>
        </p:txBody>
      </p:sp>
      <p:sp>
        <p:nvSpPr>
          <p:cNvPr id="10" name="Прямоугольник 9">
            <a:extLst>
              <a:ext uri="{FF2B5EF4-FFF2-40B4-BE49-F238E27FC236}">
                <a16:creationId xmlns:a16="http://schemas.microsoft.com/office/drawing/2014/main" id="{557EB84A-2B65-4187-A696-95198232547E}"/>
              </a:ext>
            </a:extLst>
          </p:cNvPr>
          <p:cNvSpPr/>
          <p:nvPr/>
        </p:nvSpPr>
        <p:spPr>
          <a:xfrm>
            <a:off x="582663" y="5308832"/>
            <a:ext cx="10873208" cy="523220"/>
          </a:xfrm>
          <a:prstGeom prst="rect">
            <a:avLst/>
          </a:prstGeom>
        </p:spPr>
        <p:txBody>
          <a:bodyPr wrap="square">
            <a:spAutoFit/>
          </a:bodyPr>
          <a:lstStyle/>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Миллион мух не могут ошибаться </a:t>
            </a:r>
          </a:p>
        </p:txBody>
      </p:sp>
    </p:spTree>
    <p:extLst>
      <p:ext uri="{BB962C8B-B14F-4D97-AF65-F5344CB8AC3E}">
        <p14:creationId xmlns:p14="http://schemas.microsoft.com/office/powerpoint/2010/main" val="133512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A764042A-EC52-463E-A7A7-164C646B1A2A}"/>
              </a:ext>
            </a:extLst>
          </p:cNvPr>
          <p:cNvSpPr/>
          <p:nvPr/>
        </p:nvSpPr>
        <p:spPr>
          <a:xfrm>
            <a:off x="884919" y="1700808"/>
            <a:ext cx="7632848" cy="3785652"/>
          </a:xfrm>
          <a:prstGeom prst="rect">
            <a:avLst/>
          </a:prstGeom>
        </p:spPr>
        <p:txBody>
          <a:bodyPr wrap="square">
            <a:spAutoFit/>
          </a:bodyPr>
          <a:lstStyle/>
          <a:p>
            <a:r>
              <a:rPr lang="ru-RU" sz="3200" b="1" dirty="0">
                <a:solidFill>
                  <a:schemeClr val="bg1"/>
                </a:solidFill>
                <a:latin typeface="Verdana" panose="020B0604030504040204" pitchFamily="34" charset="0"/>
                <a:ea typeface="Verdana" panose="020B0604030504040204" pitchFamily="34" charset="0"/>
              </a:rPr>
              <a:t>Ансамблевые Методы</a:t>
            </a:r>
          </a:p>
          <a:p>
            <a:endPar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Методы </a:t>
            </a:r>
            <a:r>
              <a:rPr lang="ru-RU" sz="3200" dirty="0" err="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бустинга</a:t>
            </a:r>
            <a:endParaRPr lang="en-US" sz="48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a:p>
            <a:endParaRPr lang="tr-TR" sz="3200" dirty="0">
              <a:solidFill>
                <a:schemeClr val="bg1"/>
              </a:solidFill>
              <a:latin typeface="Verdana" panose="020B0604030504040204" pitchFamily="34" charset="0"/>
              <a:ea typeface="Verdana" panose="020B0604030504040204" pitchFamily="34" charset="0"/>
            </a:endParaRPr>
          </a:p>
          <a:p>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усреднения</a:t>
            </a:r>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Голосование</a:t>
            </a:r>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Дичь для </a:t>
            </a:r>
            <a:r>
              <a:rPr lang="en-US"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Kaggle</a:t>
            </a:r>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endParaRPr lang="en-US"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Содержание</a:t>
            </a:r>
          </a:p>
        </p:txBody>
      </p:sp>
    </p:spTree>
    <p:extLst>
      <p:ext uri="{BB962C8B-B14F-4D97-AF65-F5344CB8AC3E}">
        <p14:creationId xmlns:p14="http://schemas.microsoft.com/office/powerpoint/2010/main" val="393356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36</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2063552" y="176904"/>
            <a:ext cx="8260850" cy="484915"/>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Классификатор Голосование</a:t>
            </a:r>
            <a:endParaRPr lang="ru-RU" sz="3200"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9" name="Заголовок 1">
            <a:extLst>
              <a:ext uri="{FF2B5EF4-FFF2-40B4-BE49-F238E27FC236}">
                <a16:creationId xmlns:a16="http://schemas.microsoft.com/office/drawing/2014/main" id="{E6ADAC35-B56A-4779-8BFB-DCA64004F35B}"/>
              </a:ext>
            </a:extLst>
          </p:cNvPr>
          <p:cNvSpPr txBox="1">
            <a:spLocks/>
          </p:cNvSpPr>
          <p:nvPr/>
        </p:nvSpPr>
        <p:spPr>
          <a:xfrm>
            <a:off x="1919536" y="873070"/>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E8D02F93-1CAA-42BC-917E-62CEF83C974B}"/>
              </a:ext>
            </a:extLst>
          </p:cNvPr>
          <p:cNvSpPr/>
          <p:nvPr/>
        </p:nvSpPr>
        <p:spPr>
          <a:xfrm>
            <a:off x="528437" y="1459554"/>
            <a:ext cx="2576034" cy="66302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ru-RU" sz="2000" dirty="0">
                <a:solidFill>
                  <a:schemeClr val="tx1"/>
                </a:solidFill>
                <a:latin typeface="Verdana" panose="020B0604030504040204" pitchFamily="34" charset="0"/>
                <a:ea typeface="Verdana" panose="020B0604030504040204" pitchFamily="34" charset="0"/>
                <a:cs typeface="Verdana" panose="020B0604030504040204" pitchFamily="34" charset="0"/>
              </a:rPr>
              <a:t>Классификатор</a:t>
            </a:r>
            <a:r>
              <a:rPr lang="en-US" sz="20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1</a:t>
            </a:r>
            <a:endParaRPr lang="ru-RU" sz="2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Прямоугольник 16">
            <a:extLst>
              <a:ext uri="{FF2B5EF4-FFF2-40B4-BE49-F238E27FC236}">
                <a16:creationId xmlns:a16="http://schemas.microsoft.com/office/drawing/2014/main" id="{4071B8BD-0207-4BCF-834D-C342B0D4CC2F}"/>
              </a:ext>
            </a:extLst>
          </p:cNvPr>
          <p:cNvSpPr/>
          <p:nvPr/>
        </p:nvSpPr>
        <p:spPr>
          <a:xfrm>
            <a:off x="528436" y="2991055"/>
            <a:ext cx="2747489" cy="66302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ru-RU" sz="2000" dirty="0">
                <a:solidFill>
                  <a:schemeClr val="tx1"/>
                </a:solidFill>
                <a:latin typeface="Verdana" panose="020B0604030504040204" pitchFamily="34" charset="0"/>
                <a:ea typeface="Verdana" panose="020B0604030504040204" pitchFamily="34" charset="0"/>
                <a:cs typeface="Verdana" panose="020B0604030504040204" pitchFamily="34" charset="0"/>
              </a:rPr>
              <a:t>Классификатор</a:t>
            </a:r>
            <a:r>
              <a:rPr lang="en-US" sz="20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3</a:t>
            </a:r>
            <a:r>
              <a:rPr lang="en-US" sz="2000" dirty="0">
                <a:solidFill>
                  <a:schemeClr val="tx1"/>
                </a:solidFill>
                <a:latin typeface="Verdana" panose="020B0604030504040204" pitchFamily="34" charset="0"/>
                <a:ea typeface="Verdana" panose="020B0604030504040204" pitchFamily="34" charset="0"/>
                <a:cs typeface="Verdana" panose="020B0604030504040204" pitchFamily="34" charset="0"/>
              </a:rPr>
              <a:t> </a:t>
            </a:r>
            <a:endParaRPr lang="ru-RU" sz="2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Прямоугольник 21">
            <a:extLst>
              <a:ext uri="{FF2B5EF4-FFF2-40B4-BE49-F238E27FC236}">
                <a16:creationId xmlns:a16="http://schemas.microsoft.com/office/drawing/2014/main" id="{17AA2F32-A876-499F-A299-CC8C13E23A33}"/>
              </a:ext>
            </a:extLst>
          </p:cNvPr>
          <p:cNvSpPr/>
          <p:nvPr/>
        </p:nvSpPr>
        <p:spPr>
          <a:xfrm>
            <a:off x="3896559" y="1459554"/>
            <a:ext cx="2576034" cy="66302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ru-RU" sz="2000" dirty="0">
                <a:solidFill>
                  <a:schemeClr val="tx1"/>
                </a:solidFill>
                <a:latin typeface="Verdana" panose="020B0604030504040204" pitchFamily="34" charset="0"/>
                <a:ea typeface="Verdana" panose="020B0604030504040204" pitchFamily="34" charset="0"/>
                <a:cs typeface="Verdana" panose="020B0604030504040204" pitchFamily="34" charset="0"/>
              </a:rPr>
              <a:t>Классификатор</a:t>
            </a:r>
            <a:r>
              <a:rPr lang="en-US" sz="20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2</a:t>
            </a:r>
            <a:endParaRPr lang="ru-RU" sz="2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3" name="Прямоугольник 22">
            <a:extLst>
              <a:ext uri="{FF2B5EF4-FFF2-40B4-BE49-F238E27FC236}">
                <a16:creationId xmlns:a16="http://schemas.microsoft.com/office/drawing/2014/main" id="{D3FD9D65-4831-4B24-9B52-ECC1DD15FF23}"/>
              </a:ext>
            </a:extLst>
          </p:cNvPr>
          <p:cNvSpPr/>
          <p:nvPr/>
        </p:nvSpPr>
        <p:spPr>
          <a:xfrm>
            <a:off x="3958224" y="2991056"/>
            <a:ext cx="2518013" cy="66302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ru-RU" sz="2000" dirty="0">
                <a:solidFill>
                  <a:schemeClr val="tx1"/>
                </a:solidFill>
                <a:latin typeface="Verdana" panose="020B0604030504040204" pitchFamily="34" charset="0"/>
                <a:ea typeface="Verdana" panose="020B0604030504040204" pitchFamily="34" charset="0"/>
                <a:cs typeface="Verdana" panose="020B0604030504040204" pitchFamily="34" charset="0"/>
              </a:rPr>
              <a:t>Классификатор</a:t>
            </a:r>
            <a:r>
              <a:rPr lang="en-US" sz="20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4</a:t>
            </a:r>
            <a:endParaRPr lang="ru-RU" sz="2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Прямоугольник 23">
            <a:extLst>
              <a:ext uri="{FF2B5EF4-FFF2-40B4-BE49-F238E27FC236}">
                <a16:creationId xmlns:a16="http://schemas.microsoft.com/office/drawing/2014/main" id="{4E27632E-7690-4E61-965A-70D816B49093}"/>
              </a:ext>
            </a:extLst>
          </p:cNvPr>
          <p:cNvSpPr/>
          <p:nvPr/>
        </p:nvSpPr>
        <p:spPr>
          <a:xfrm>
            <a:off x="528437" y="4522560"/>
            <a:ext cx="2747489" cy="66302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ru-RU" sz="2000" dirty="0">
                <a:solidFill>
                  <a:schemeClr val="tx1"/>
                </a:solidFill>
                <a:latin typeface="Verdana" panose="020B0604030504040204" pitchFamily="34" charset="0"/>
                <a:ea typeface="Verdana" panose="020B0604030504040204" pitchFamily="34" charset="0"/>
                <a:cs typeface="Verdana" panose="020B0604030504040204" pitchFamily="34" charset="0"/>
              </a:rPr>
              <a:t>Классификатор</a:t>
            </a:r>
            <a:r>
              <a:rPr lang="en-US" sz="20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5</a:t>
            </a:r>
            <a:endParaRPr lang="ru-RU" sz="2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Прямоугольник 24">
            <a:extLst>
              <a:ext uri="{FF2B5EF4-FFF2-40B4-BE49-F238E27FC236}">
                <a16:creationId xmlns:a16="http://schemas.microsoft.com/office/drawing/2014/main" id="{DF889DBC-A0D3-4EE4-9500-E906D45DE4E4}"/>
              </a:ext>
            </a:extLst>
          </p:cNvPr>
          <p:cNvSpPr/>
          <p:nvPr/>
        </p:nvSpPr>
        <p:spPr>
          <a:xfrm>
            <a:off x="4004570" y="4522560"/>
            <a:ext cx="2458799" cy="66302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ru-RU" sz="2000" dirty="0">
                <a:solidFill>
                  <a:schemeClr val="tx1"/>
                </a:solidFill>
                <a:latin typeface="Verdana" panose="020B0604030504040204" pitchFamily="34" charset="0"/>
                <a:ea typeface="Verdana" panose="020B0604030504040204" pitchFamily="34" charset="0"/>
                <a:cs typeface="Verdana" panose="020B0604030504040204" pitchFamily="34" charset="0"/>
              </a:rPr>
              <a:t>Классификатор</a:t>
            </a:r>
            <a:r>
              <a:rPr lang="en-US" sz="20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6</a:t>
            </a:r>
            <a:r>
              <a:rPr lang="en-US" sz="2000" dirty="0">
                <a:solidFill>
                  <a:schemeClr val="tx1"/>
                </a:solidFill>
                <a:latin typeface="Verdana" panose="020B0604030504040204" pitchFamily="34" charset="0"/>
                <a:ea typeface="Verdana" panose="020B0604030504040204" pitchFamily="34" charset="0"/>
                <a:cs typeface="Verdana" panose="020B0604030504040204" pitchFamily="34" charset="0"/>
              </a:rPr>
              <a:t> </a:t>
            </a:r>
            <a:endParaRPr lang="ru-RU" sz="20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26" name="Picture 2" descr="HOA VOTING: The Differences Between a Ballot and a Proxy - Key CMI">
            <a:extLst>
              <a:ext uri="{FF2B5EF4-FFF2-40B4-BE49-F238E27FC236}">
                <a16:creationId xmlns:a16="http://schemas.microsoft.com/office/drawing/2014/main" id="{C8EBF67A-31E3-459F-BA2A-8D5E1FF506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463"/>
          <a:stretch/>
        </p:blipFill>
        <p:spPr bwMode="auto">
          <a:xfrm>
            <a:off x="7104112" y="1458195"/>
            <a:ext cx="4116968" cy="3727388"/>
          </a:xfrm>
          <a:prstGeom prst="rect">
            <a:avLst/>
          </a:prstGeom>
          <a:noFill/>
          <a:extLst>
            <a:ext uri="{909E8E84-426E-40DD-AFC4-6F175D3DCCD1}">
              <a14:hiddenFill xmlns:a14="http://schemas.microsoft.com/office/drawing/2010/main">
                <a:solidFill>
                  <a:srgbClr val="FFFFFF"/>
                </a:solidFill>
              </a14:hiddenFill>
            </a:ext>
          </a:extLst>
        </p:spPr>
      </p:pic>
      <p:sp>
        <p:nvSpPr>
          <p:cNvPr id="18" name="Прямоугольник 17">
            <a:extLst>
              <a:ext uri="{FF2B5EF4-FFF2-40B4-BE49-F238E27FC236}">
                <a16:creationId xmlns:a16="http://schemas.microsoft.com/office/drawing/2014/main" id="{557EB84A-2B65-4187-A696-95198232547E}"/>
              </a:ext>
            </a:extLst>
          </p:cNvPr>
          <p:cNvSpPr/>
          <p:nvPr/>
        </p:nvSpPr>
        <p:spPr>
          <a:xfrm>
            <a:off x="1070963" y="5611355"/>
            <a:ext cx="9253440" cy="954107"/>
          </a:xfrm>
          <a:prstGeom prst="rect">
            <a:avLst/>
          </a:prstGeom>
        </p:spPr>
        <p:txBody>
          <a:bodyPr wrap="square">
            <a:spAutoFit/>
          </a:bodyPr>
          <a:lstStyle/>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Важно что классификаторы – РАЗНЫЕ (а не 50 вариаций логистической регрессии) </a:t>
            </a:r>
          </a:p>
        </p:txBody>
      </p:sp>
    </p:spTree>
    <p:extLst>
      <p:ext uri="{BB962C8B-B14F-4D97-AF65-F5344CB8AC3E}">
        <p14:creationId xmlns:p14="http://schemas.microsoft.com/office/powerpoint/2010/main" val="60357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6" grpId="0" animBg="1"/>
      <p:bldP spid="17" grpId="0" animBg="1"/>
      <p:bldP spid="22" grpId="0" animBg="1"/>
      <p:bldP spid="23" grpId="0" animBg="1"/>
      <p:bldP spid="24" grpId="0"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37</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Классификатор Голосование</a:t>
            </a:r>
            <a:endParaRPr lang="ru-RU" sz="3200"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9" name="Заголовок 1">
            <a:extLst>
              <a:ext uri="{FF2B5EF4-FFF2-40B4-BE49-F238E27FC236}">
                <a16:creationId xmlns:a16="http://schemas.microsoft.com/office/drawing/2014/main" id="{E6ADAC35-B56A-4779-8BFB-DCA64004F35B}"/>
              </a:ext>
            </a:extLst>
          </p:cNvPr>
          <p:cNvSpPr txBox="1">
            <a:spLocks/>
          </p:cNvSpPr>
          <p:nvPr/>
        </p:nvSpPr>
        <p:spPr>
          <a:xfrm>
            <a:off x="1919536" y="873070"/>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20" name="Прямоугольник 19">
            <a:extLst>
              <a:ext uri="{FF2B5EF4-FFF2-40B4-BE49-F238E27FC236}">
                <a16:creationId xmlns:a16="http://schemas.microsoft.com/office/drawing/2014/main" id="{FF78BCF2-EFA6-4A2E-9F56-F8ECCFD4DEF3}"/>
              </a:ext>
            </a:extLst>
          </p:cNvPr>
          <p:cNvSpPr/>
          <p:nvPr/>
        </p:nvSpPr>
        <p:spPr>
          <a:xfrm>
            <a:off x="4007768" y="959069"/>
            <a:ext cx="3624710" cy="461665"/>
          </a:xfrm>
          <a:prstGeom prst="rect">
            <a:avLst/>
          </a:prstGeom>
        </p:spPr>
        <p:txBody>
          <a:bodyPr wrap="none">
            <a:spAutoFit/>
          </a:bodyPr>
          <a:lstStyle/>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Реализация </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Python</a:t>
            </a:r>
          </a:p>
        </p:txBody>
      </p:sp>
      <p:sp>
        <p:nvSpPr>
          <p:cNvPr id="4" name="Прямоугольник 3">
            <a:extLst>
              <a:ext uri="{FF2B5EF4-FFF2-40B4-BE49-F238E27FC236}">
                <a16:creationId xmlns:a16="http://schemas.microsoft.com/office/drawing/2014/main" id="{5CA989D4-C295-4BCD-BCD1-328FD9C962C2}"/>
              </a:ext>
            </a:extLst>
          </p:cNvPr>
          <p:cNvSpPr/>
          <p:nvPr/>
        </p:nvSpPr>
        <p:spPr>
          <a:xfrm>
            <a:off x="263352" y="1302822"/>
            <a:ext cx="12192000" cy="2862322"/>
          </a:xfrm>
          <a:prstGeom prst="rect">
            <a:avLst/>
          </a:prstGeom>
        </p:spPr>
        <p:txBody>
          <a:bodyPr wrap="square">
            <a:spAutoFit/>
          </a:bodyPr>
          <a:lstStyle/>
          <a:p>
            <a:r>
              <a:rPr lang="tr-TR" sz="2000" dirty="0">
                <a:solidFill>
                  <a:srgbClr val="C586C0"/>
                </a:solidFill>
                <a:latin typeface="Courier New" panose="02070309020205020404" pitchFamily="49" charset="0"/>
              </a:rPr>
              <a:t>from</a:t>
            </a:r>
            <a:r>
              <a:rPr lang="tr-TR" sz="2000" dirty="0">
                <a:solidFill>
                  <a:srgbClr val="D4D4D4"/>
                </a:solidFill>
                <a:latin typeface="Courier New" panose="02070309020205020404" pitchFamily="49" charset="0"/>
              </a:rPr>
              <a:t> sklearn.ensemble </a:t>
            </a:r>
            <a:r>
              <a:rPr lang="tr-TR" sz="2000" dirty="0">
                <a:solidFill>
                  <a:srgbClr val="C586C0"/>
                </a:solidFill>
                <a:latin typeface="Courier New" panose="02070309020205020404" pitchFamily="49" charset="0"/>
              </a:rPr>
              <a:t>import</a:t>
            </a:r>
            <a:r>
              <a:rPr lang="tr-TR" sz="2000" dirty="0">
                <a:solidFill>
                  <a:srgbClr val="D4D4D4"/>
                </a:solidFill>
                <a:latin typeface="Courier New" panose="02070309020205020404" pitchFamily="49" charset="0"/>
              </a:rPr>
              <a:t> VotingClassifier</a:t>
            </a:r>
          </a:p>
          <a:p>
            <a:r>
              <a:rPr lang="tr-TR" sz="2000" dirty="0">
                <a:solidFill>
                  <a:srgbClr val="C586C0"/>
                </a:solidFill>
                <a:latin typeface="Courier New" panose="02070309020205020404" pitchFamily="49" charset="0"/>
              </a:rPr>
              <a:t>from</a:t>
            </a:r>
            <a:r>
              <a:rPr lang="tr-TR" sz="2000" dirty="0">
                <a:solidFill>
                  <a:srgbClr val="D4D4D4"/>
                </a:solidFill>
                <a:latin typeface="Courier New" panose="02070309020205020404" pitchFamily="49" charset="0"/>
              </a:rPr>
              <a:t> sklearn.neighbors </a:t>
            </a:r>
            <a:r>
              <a:rPr lang="tr-TR" sz="2000" dirty="0">
                <a:solidFill>
                  <a:srgbClr val="C586C0"/>
                </a:solidFill>
                <a:latin typeface="Courier New" panose="02070309020205020404" pitchFamily="49" charset="0"/>
              </a:rPr>
              <a:t>import</a:t>
            </a:r>
            <a:r>
              <a:rPr lang="tr-TR" sz="2000" dirty="0">
                <a:solidFill>
                  <a:srgbClr val="D4D4D4"/>
                </a:solidFill>
                <a:latin typeface="Courier New" panose="02070309020205020404" pitchFamily="49" charset="0"/>
              </a:rPr>
              <a:t> KNeighborsClassifier</a:t>
            </a:r>
          </a:p>
          <a:p>
            <a:r>
              <a:rPr lang="tr-TR" sz="2000" dirty="0">
                <a:solidFill>
                  <a:srgbClr val="C586C0"/>
                </a:solidFill>
                <a:latin typeface="Courier New" panose="02070309020205020404" pitchFamily="49" charset="0"/>
              </a:rPr>
              <a:t>from</a:t>
            </a:r>
            <a:r>
              <a:rPr lang="tr-TR" sz="2000" dirty="0">
                <a:solidFill>
                  <a:srgbClr val="D4D4D4"/>
                </a:solidFill>
                <a:latin typeface="Courier New" panose="02070309020205020404" pitchFamily="49" charset="0"/>
              </a:rPr>
              <a:t> sklearn.linear_model </a:t>
            </a:r>
            <a:r>
              <a:rPr lang="tr-TR" sz="2000" dirty="0">
                <a:solidFill>
                  <a:srgbClr val="C586C0"/>
                </a:solidFill>
                <a:latin typeface="Courier New" panose="02070309020205020404" pitchFamily="49" charset="0"/>
              </a:rPr>
              <a:t>import</a:t>
            </a:r>
            <a:r>
              <a:rPr lang="tr-TR" sz="2000" dirty="0">
                <a:solidFill>
                  <a:srgbClr val="D4D4D4"/>
                </a:solidFill>
                <a:latin typeface="Courier New" panose="02070309020205020404" pitchFamily="49" charset="0"/>
              </a:rPr>
              <a:t> LogisticRegression</a:t>
            </a:r>
          </a:p>
          <a:p>
            <a:r>
              <a:rPr lang="tr-TR" sz="2000" dirty="0">
                <a:solidFill>
                  <a:srgbClr val="C586C0"/>
                </a:solidFill>
                <a:latin typeface="Courier New" panose="02070309020205020404" pitchFamily="49" charset="0"/>
              </a:rPr>
              <a:t>from</a:t>
            </a:r>
            <a:r>
              <a:rPr lang="tr-TR" sz="2000" dirty="0">
                <a:solidFill>
                  <a:srgbClr val="D4D4D4"/>
                </a:solidFill>
                <a:latin typeface="Courier New" panose="02070309020205020404" pitchFamily="49" charset="0"/>
              </a:rPr>
              <a:t> sklearn.naive_bayes </a:t>
            </a:r>
            <a:r>
              <a:rPr lang="tr-TR" sz="2000" dirty="0">
                <a:solidFill>
                  <a:srgbClr val="C586C0"/>
                </a:solidFill>
                <a:latin typeface="Courier New" panose="02070309020205020404" pitchFamily="49" charset="0"/>
              </a:rPr>
              <a:t>import</a:t>
            </a:r>
            <a:r>
              <a:rPr lang="tr-TR" sz="2000" dirty="0">
                <a:solidFill>
                  <a:srgbClr val="D4D4D4"/>
                </a:solidFill>
                <a:latin typeface="Courier New" panose="02070309020205020404" pitchFamily="49" charset="0"/>
              </a:rPr>
              <a:t> GaussianNB</a:t>
            </a:r>
          </a:p>
          <a:p>
            <a:br>
              <a:rPr lang="tr-TR" sz="2000" dirty="0">
                <a:solidFill>
                  <a:srgbClr val="D4D4D4"/>
                </a:solidFill>
                <a:latin typeface="Courier New" panose="02070309020205020404" pitchFamily="49" charset="0"/>
              </a:rPr>
            </a:br>
            <a:r>
              <a:rPr lang="tr-TR" sz="2000" dirty="0">
                <a:solidFill>
                  <a:srgbClr val="D4D4D4"/>
                </a:solidFill>
                <a:latin typeface="Courier New" panose="02070309020205020404" pitchFamily="49" charset="0"/>
              </a:rPr>
              <a:t>clf1</a:t>
            </a:r>
            <a:r>
              <a:rPr lang="en-US" sz="2000" dirty="0">
                <a:solidFill>
                  <a:srgbClr val="D4D4D4"/>
                </a:solidFill>
                <a:latin typeface="Courier New" panose="02070309020205020404" pitchFamily="49" charset="0"/>
              </a:rPr>
              <a:t>,</a:t>
            </a:r>
            <a:r>
              <a:rPr lang="tr-TR" sz="2000" dirty="0">
                <a:solidFill>
                  <a:srgbClr val="D4D4D4"/>
                </a:solidFill>
                <a:latin typeface="Courier New" panose="02070309020205020404" pitchFamily="49" charset="0"/>
              </a:rPr>
              <a:t> clf2</a:t>
            </a:r>
            <a:r>
              <a:rPr lang="en-US" sz="2000" dirty="0">
                <a:solidFill>
                  <a:srgbClr val="D4D4D4"/>
                </a:solidFill>
                <a:latin typeface="Courier New" panose="02070309020205020404" pitchFamily="49" charset="0"/>
              </a:rPr>
              <a:t>, </a:t>
            </a:r>
            <a:r>
              <a:rPr lang="tr-TR" sz="2000" dirty="0">
                <a:solidFill>
                  <a:srgbClr val="D4D4D4"/>
                </a:solidFill>
                <a:latin typeface="Courier New" panose="02070309020205020404" pitchFamily="49" charset="0"/>
              </a:rPr>
              <a:t>clf3   = LogisticRegression</a:t>
            </a:r>
            <a:r>
              <a:rPr lang="tr-TR" sz="2000" dirty="0">
                <a:solidFill>
                  <a:srgbClr val="DCDCDC"/>
                </a:solidFill>
                <a:latin typeface="Courier New" panose="02070309020205020404" pitchFamily="49" charset="0"/>
              </a:rPr>
              <a:t>()</a:t>
            </a:r>
            <a:r>
              <a:rPr lang="en-US" sz="2000" dirty="0">
                <a:solidFill>
                  <a:srgbClr val="DCDCDC"/>
                </a:solidFill>
                <a:latin typeface="Courier New" panose="02070309020205020404" pitchFamily="49" charset="0"/>
              </a:rPr>
              <a:t>, </a:t>
            </a:r>
            <a:r>
              <a:rPr lang="tr-TR" sz="2000" dirty="0">
                <a:solidFill>
                  <a:srgbClr val="D4D4D4"/>
                </a:solidFill>
                <a:latin typeface="Courier New" panose="02070309020205020404" pitchFamily="49" charset="0"/>
              </a:rPr>
              <a:t>KNeighborsClassifier</a:t>
            </a:r>
            <a:r>
              <a:rPr lang="tr-TR" sz="2000" dirty="0">
                <a:solidFill>
                  <a:srgbClr val="DCDCDC"/>
                </a:solidFill>
                <a:latin typeface="Courier New" panose="02070309020205020404" pitchFamily="49" charset="0"/>
              </a:rPr>
              <a:t>()</a:t>
            </a:r>
            <a:r>
              <a:rPr lang="en-US"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GaussianNB</a:t>
            </a:r>
            <a:r>
              <a:rPr lang="tr-TR" sz="2000" dirty="0">
                <a:solidFill>
                  <a:srgbClr val="DCDCDC"/>
                </a:solidFill>
                <a:latin typeface="Courier New" panose="02070309020205020404" pitchFamily="49" charset="0"/>
              </a:rPr>
              <a:t>()</a:t>
            </a:r>
            <a:endParaRPr lang="tr-TR" sz="2000" dirty="0">
              <a:solidFill>
                <a:srgbClr val="D4D4D4"/>
              </a:solidFill>
              <a:latin typeface="Courier New" panose="02070309020205020404" pitchFamily="49" charset="0"/>
            </a:endParaRPr>
          </a:p>
          <a:p>
            <a:r>
              <a:rPr lang="tr-TR" sz="2000" dirty="0">
                <a:solidFill>
                  <a:srgbClr val="D4D4D4"/>
                </a:solidFill>
                <a:latin typeface="Courier New" panose="02070309020205020404" pitchFamily="49" charset="0"/>
              </a:rPr>
              <a:t>eclf = VotingClassifier</a:t>
            </a:r>
            <a:r>
              <a:rPr lang="tr-TR" sz="2000" dirty="0">
                <a:solidFill>
                  <a:srgbClr val="DCDCDC"/>
                </a:solidFill>
                <a:latin typeface="Courier New" panose="02070309020205020404" pitchFamily="49" charset="0"/>
              </a:rPr>
              <a:t>(</a:t>
            </a:r>
            <a:endParaRPr lang="en-US" sz="2000" dirty="0">
              <a:solidFill>
                <a:srgbClr val="DCDCDC"/>
              </a:solidFill>
              <a:latin typeface="Courier New" panose="02070309020205020404" pitchFamily="49" charset="0"/>
            </a:endParaRPr>
          </a:p>
          <a:p>
            <a:r>
              <a:rPr lang="tr-TR" sz="2000" dirty="0">
                <a:solidFill>
                  <a:srgbClr val="D4D4D4"/>
                </a:solidFill>
                <a:latin typeface="Courier New" panose="02070309020205020404" pitchFamily="49" charset="0"/>
              </a:rPr>
              <a:t>estimators=</a:t>
            </a:r>
            <a:r>
              <a:rPr lang="tr-TR" sz="2000" dirty="0">
                <a:solidFill>
                  <a:srgbClr val="DCDCDC"/>
                </a:solidFill>
                <a:latin typeface="Courier New" panose="02070309020205020404" pitchFamily="49" charset="0"/>
              </a:rPr>
              <a:t>[(</a:t>
            </a:r>
            <a:r>
              <a:rPr lang="tr-TR" sz="2000" dirty="0">
                <a:solidFill>
                  <a:srgbClr val="CE9178"/>
                </a:solidFill>
                <a:latin typeface="Courier New" panose="02070309020205020404" pitchFamily="49" charset="0"/>
              </a:rPr>
              <a:t>'LogR'</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 clf1</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 </a:t>
            </a:r>
            <a:r>
              <a:rPr lang="tr-TR" sz="2000" dirty="0">
                <a:solidFill>
                  <a:srgbClr val="DCDCDC"/>
                </a:solidFill>
                <a:latin typeface="Courier New" panose="02070309020205020404" pitchFamily="49" charset="0"/>
              </a:rPr>
              <a:t>(</a:t>
            </a:r>
            <a:r>
              <a:rPr lang="tr-TR" sz="2000" dirty="0">
                <a:solidFill>
                  <a:srgbClr val="CE9178"/>
                </a:solidFill>
                <a:latin typeface="Courier New" panose="02070309020205020404" pitchFamily="49" charset="0"/>
              </a:rPr>
              <a:t>'kNN'</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 clf2</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 </a:t>
            </a:r>
            <a:r>
              <a:rPr lang="tr-TR" sz="2000" dirty="0">
                <a:solidFill>
                  <a:srgbClr val="DCDCDC"/>
                </a:solidFill>
                <a:latin typeface="Courier New" panose="02070309020205020404" pitchFamily="49" charset="0"/>
              </a:rPr>
              <a:t>(</a:t>
            </a:r>
            <a:r>
              <a:rPr lang="tr-TR" sz="2000" dirty="0">
                <a:solidFill>
                  <a:srgbClr val="CE9178"/>
                </a:solidFill>
                <a:latin typeface="Courier New" panose="02070309020205020404" pitchFamily="49" charset="0"/>
              </a:rPr>
              <a:t>'GNB'</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 clf3</a:t>
            </a:r>
            <a:r>
              <a:rPr lang="tr-TR" sz="2000" dirty="0">
                <a:solidFill>
                  <a:srgbClr val="DCDCDC"/>
                </a:solidFill>
                <a:latin typeface="Courier New" panose="02070309020205020404" pitchFamily="49" charset="0"/>
              </a:rPr>
              <a:t>)],</a:t>
            </a:r>
            <a:endParaRPr lang="tr-TR" sz="2000" dirty="0">
              <a:solidFill>
                <a:srgbClr val="D4D4D4"/>
              </a:solidFill>
              <a:latin typeface="Courier New" panose="02070309020205020404" pitchFamily="49" charset="0"/>
            </a:endParaRPr>
          </a:p>
          <a:p>
            <a:r>
              <a:rPr lang="tr-TR" sz="2000" dirty="0">
                <a:solidFill>
                  <a:srgbClr val="D4D4D4"/>
                </a:solidFill>
                <a:latin typeface="Courier New" panose="02070309020205020404" pitchFamily="49" charset="0"/>
              </a:rPr>
              <a:t> voting=</a:t>
            </a:r>
            <a:r>
              <a:rPr lang="tr-TR" sz="2000" dirty="0">
                <a:solidFill>
                  <a:srgbClr val="CE9178"/>
                </a:solidFill>
                <a:latin typeface="Courier New" panose="02070309020205020404" pitchFamily="49" charset="0"/>
              </a:rPr>
              <a:t>'hard'</a:t>
            </a:r>
            <a:r>
              <a:rPr lang="tr-TR" sz="2000" dirty="0">
                <a:solidFill>
                  <a:srgbClr val="D5D5D5"/>
                </a:solidFill>
                <a:latin typeface="Courier New" panose="02070309020205020404" pitchFamily="49" charset="0"/>
              </a:rPr>
              <a:t>, weights=None</a:t>
            </a:r>
            <a:r>
              <a:rPr lang="tr-TR" sz="2000" dirty="0">
                <a:solidFill>
                  <a:srgbClr val="DCDCDC"/>
                </a:solidFill>
                <a:latin typeface="Courier New" panose="02070309020205020404" pitchFamily="49" charset="0"/>
              </a:rPr>
              <a:t>)</a:t>
            </a:r>
            <a:endParaRPr lang="tr-TR" sz="2000" b="0" dirty="0">
              <a:solidFill>
                <a:srgbClr val="D4D4D4"/>
              </a:solidFill>
              <a:effectLst/>
              <a:latin typeface="Courier New" panose="02070309020205020404" pitchFamily="49" charset="0"/>
            </a:endParaRPr>
          </a:p>
        </p:txBody>
      </p:sp>
      <p:sp>
        <p:nvSpPr>
          <p:cNvPr id="22" name="Прямоугольник 21">
            <a:extLst>
              <a:ext uri="{FF2B5EF4-FFF2-40B4-BE49-F238E27FC236}">
                <a16:creationId xmlns:a16="http://schemas.microsoft.com/office/drawing/2014/main" id="{FE1C1F9F-9360-436A-A101-872D4214699A}"/>
              </a:ext>
            </a:extLst>
          </p:cNvPr>
          <p:cNvSpPr/>
          <p:nvPr/>
        </p:nvSpPr>
        <p:spPr>
          <a:xfrm>
            <a:off x="479376" y="3805889"/>
            <a:ext cx="1944216" cy="2711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a:extLst>
              <a:ext uri="{FF2B5EF4-FFF2-40B4-BE49-F238E27FC236}">
                <a16:creationId xmlns:a16="http://schemas.microsoft.com/office/drawing/2014/main" id="{986AA075-D20F-4BC3-9E89-91E487115EF6}"/>
              </a:ext>
            </a:extLst>
          </p:cNvPr>
          <p:cNvSpPr/>
          <p:nvPr/>
        </p:nvSpPr>
        <p:spPr>
          <a:xfrm>
            <a:off x="2711624" y="3789040"/>
            <a:ext cx="1944216" cy="2711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Рисунок 1"/>
          <p:cNvPicPr>
            <a:picLocks noChangeAspect="1"/>
          </p:cNvPicPr>
          <p:nvPr/>
        </p:nvPicPr>
        <p:blipFill>
          <a:blip r:embed="rId4"/>
          <a:stretch>
            <a:fillRect/>
          </a:stretch>
        </p:blipFill>
        <p:spPr>
          <a:xfrm>
            <a:off x="2639616" y="4294852"/>
            <a:ext cx="5139073" cy="1826282"/>
          </a:xfrm>
          <a:prstGeom prst="rect">
            <a:avLst/>
          </a:prstGeom>
        </p:spPr>
      </p:pic>
    </p:spTree>
    <p:extLst>
      <p:ext uri="{BB962C8B-B14F-4D97-AF65-F5344CB8AC3E}">
        <p14:creationId xmlns:p14="http://schemas.microsoft.com/office/powerpoint/2010/main" val="20129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38</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Классификатор Голосование</a:t>
            </a:r>
            <a:endParaRPr lang="ru-RU" sz="3200"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9" name="Заголовок 1">
            <a:extLst>
              <a:ext uri="{FF2B5EF4-FFF2-40B4-BE49-F238E27FC236}">
                <a16:creationId xmlns:a16="http://schemas.microsoft.com/office/drawing/2014/main" id="{E6ADAC35-B56A-4779-8BFB-DCA64004F35B}"/>
              </a:ext>
            </a:extLst>
          </p:cNvPr>
          <p:cNvSpPr txBox="1">
            <a:spLocks/>
          </p:cNvSpPr>
          <p:nvPr/>
        </p:nvSpPr>
        <p:spPr>
          <a:xfrm>
            <a:off x="1919536" y="873070"/>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20" name="Прямоугольник 19">
            <a:extLst>
              <a:ext uri="{FF2B5EF4-FFF2-40B4-BE49-F238E27FC236}">
                <a16:creationId xmlns:a16="http://schemas.microsoft.com/office/drawing/2014/main" id="{FF78BCF2-EFA6-4A2E-9F56-F8ECCFD4DEF3}"/>
              </a:ext>
            </a:extLst>
          </p:cNvPr>
          <p:cNvSpPr/>
          <p:nvPr/>
        </p:nvSpPr>
        <p:spPr>
          <a:xfrm>
            <a:off x="4007768" y="959069"/>
            <a:ext cx="3624710" cy="461665"/>
          </a:xfrm>
          <a:prstGeom prst="rect">
            <a:avLst/>
          </a:prstGeom>
        </p:spPr>
        <p:txBody>
          <a:bodyPr wrap="none">
            <a:spAutoFit/>
          </a:bodyPr>
          <a:lstStyle/>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Реализация </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Python</a:t>
            </a:r>
          </a:p>
        </p:txBody>
      </p:sp>
      <p:sp>
        <p:nvSpPr>
          <p:cNvPr id="2" name="Прямоугольник 1"/>
          <p:cNvSpPr/>
          <p:nvPr/>
        </p:nvSpPr>
        <p:spPr>
          <a:xfrm>
            <a:off x="467867" y="1547358"/>
            <a:ext cx="10704512" cy="369332"/>
          </a:xfrm>
          <a:prstGeom prst="rect">
            <a:avLst/>
          </a:prstGeom>
        </p:spPr>
        <p:txBody>
          <a:bodyPr wrap="square">
            <a:spAutoFit/>
          </a:bodyPr>
          <a:lstStyle/>
          <a:p>
            <a:r>
              <a:rPr lang="en-US" dirty="0">
                <a:solidFill>
                  <a:srgbClr val="C586C0"/>
                </a:solidFill>
                <a:latin typeface="Courier New" panose="02070309020205020404" pitchFamily="49" charset="0"/>
              </a:rPr>
              <a:t>from</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sklearn.model_selection</a:t>
            </a:r>
            <a:r>
              <a:rPr lang="en-US" dirty="0">
                <a:solidFill>
                  <a:srgbClr val="D4D4D4"/>
                </a:solidFill>
                <a:latin typeface="Courier New" panose="02070309020205020404" pitchFamily="49" charset="0"/>
              </a:rPr>
              <a:t> </a:t>
            </a:r>
            <a:r>
              <a:rPr lang="en-US" dirty="0">
                <a:solidFill>
                  <a:srgbClr val="C586C0"/>
                </a:solidFill>
                <a:latin typeface="Courier New" panose="02070309020205020404" pitchFamily="49" charset="0"/>
              </a:rPr>
              <a:t>import</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GridSearchCV</a:t>
            </a:r>
            <a:endParaRPr lang="en-US" b="0" dirty="0">
              <a:solidFill>
                <a:srgbClr val="D4D4D4"/>
              </a:solidFill>
              <a:effectLst/>
              <a:latin typeface="Courier New" panose="02070309020205020404" pitchFamily="49" charset="0"/>
            </a:endParaRPr>
          </a:p>
        </p:txBody>
      </p:sp>
      <p:pic>
        <p:nvPicPr>
          <p:cNvPr id="16" name="Рисунок 15"/>
          <p:cNvPicPr>
            <a:picLocks noChangeAspect="1"/>
          </p:cNvPicPr>
          <p:nvPr/>
        </p:nvPicPr>
        <p:blipFill>
          <a:blip r:embed="rId4"/>
          <a:stretch>
            <a:fillRect/>
          </a:stretch>
        </p:blipFill>
        <p:spPr>
          <a:xfrm>
            <a:off x="7054814" y="2043314"/>
            <a:ext cx="4356484" cy="1548172"/>
          </a:xfrm>
          <a:prstGeom prst="rect">
            <a:avLst/>
          </a:prstGeom>
        </p:spPr>
      </p:pic>
      <p:sp>
        <p:nvSpPr>
          <p:cNvPr id="5" name="Прямоугольник 4"/>
          <p:cNvSpPr/>
          <p:nvPr/>
        </p:nvSpPr>
        <p:spPr>
          <a:xfrm>
            <a:off x="690864" y="3719885"/>
            <a:ext cx="9384704" cy="369332"/>
          </a:xfrm>
          <a:prstGeom prst="rect">
            <a:avLst/>
          </a:prstGeom>
        </p:spPr>
        <p:txBody>
          <a:bodyPr wrap="square">
            <a:spAutoFit/>
          </a:bodyPr>
          <a:lstStyle/>
          <a:p>
            <a:r>
              <a:rPr lang="en-US" dirty="0">
                <a:solidFill>
                  <a:srgbClr val="D4D4D4"/>
                </a:solidFill>
                <a:latin typeface="Courier New" panose="02070309020205020404" pitchFamily="49" charset="0"/>
              </a:rPr>
              <a:t>grid = </a:t>
            </a:r>
            <a:r>
              <a:rPr lang="en-US" dirty="0" err="1">
                <a:solidFill>
                  <a:srgbClr val="D4D4D4"/>
                </a:solidFill>
                <a:latin typeface="Courier New" panose="02070309020205020404" pitchFamily="49" charset="0"/>
              </a:rPr>
              <a:t>GridSearchCV</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estimator=</a:t>
            </a:r>
            <a:r>
              <a:rPr lang="en-US" dirty="0" err="1">
                <a:solidFill>
                  <a:srgbClr val="D4D4D4"/>
                </a:solidFill>
                <a:latin typeface="Courier New" panose="02070309020205020404" pitchFamily="49" charset="0"/>
              </a:rPr>
              <a:t>eclf</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param_grid</a:t>
            </a:r>
            <a:r>
              <a:rPr lang="en-US" dirty="0">
                <a:solidFill>
                  <a:srgbClr val="D4D4D4"/>
                </a:solidFill>
                <a:latin typeface="Courier New" panose="02070309020205020404" pitchFamily="49" charset="0"/>
              </a:rPr>
              <a:t>=</a:t>
            </a:r>
            <a:r>
              <a:rPr lang="en-US" dirty="0" err="1">
                <a:solidFill>
                  <a:srgbClr val="D4D4D4"/>
                </a:solidFill>
                <a:latin typeface="Courier New" panose="02070309020205020404" pitchFamily="49" charset="0"/>
              </a:rPr>
              <a:t>params</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cv=</a:t>
            </a:r>
            <a:r>
              <a:rPr lang="en-US" dirty="0">
                <a:solidFill>
                  <a:srgbClr val="B5CEA8"/>
                </a:solidFill>
                <a:latin typeface="Courier New" panose="02070309020205020404" pitchFamily="49" charset="0"/>
              </a:rPr>
              <a:t>2</a:t>
            </a:r>
            <a:r>
              <a:rPr lang="en-US" dirty="0">
                <a:solidFill>
                  <a:srgbClr val="DCDCDC"/>
                </a:solidFill>
                <a:latin typeface="Courier New" panose="02070309020205020404" pitchFamily="49" charset="0"/>
              </a:rPr>
              <a:t>)</a:t>
            </a:r>
            <a:endParaRPr lang="en-US" b="0" dirty="0">
              <a:solidFill>
                <a:srgbClr val="D4D4D4"/>
              </a:solidFill>
              <a:effectLst/>
              <a:latin typeface="Courier New" panose="02070309020205020404" pitchFamily="49" charset="0"/>
            </a:endParaRPr>
          </a:p>
        </p:txBody>
      </p:sp>
      <p:sp>
        <p:nvSpPr>
          <p:cNvPr id="7" name="Прямоугольник 6"/>
          <p:cNvSpPr/>
          <p:nvPr/>
        </p:nvSpPr>
        <p:spPr>
          <a:xfrm>
            <a:off x="690864" y="4217616"/>
            <a:ext cx="6096000" cy="646331"/>
          </a:xfrm>
          <a:prstGeom prst="rect">
            <a:avLst/>
          </a:prstGeom>
        </p:spPr>
        <p:txBody>
          <a:bodyPr>
            <a:spAutoFit/>
          </a:bodyPr>
          <a:lstStyle/>
          <a:p>
            <a:r>
              <a:rPr lang="en-US" dirty="0" err="1">
                <a:solidFill>
                  <a:srgbClr val="D4D4D4"/>
                </a:solidFill>
                <a:latin typeface="Courier New" panose="02070309020205020404" pitchFamily="49" charset="0"/>
              </a:rPr>
              <a:t>grid.fit</a:t>
            </a:r>
            <a:r>
              <a:rPr lang="en-US" dirty="0">
                <a:solidFill>
                  <a:srgbClr val="DCDCDC"/>
                </a:solidFill>
                <a:latin typeface="Courier New" panose="02070309020205020404" pitchFamily="49" charset="0"/>
              </a:rPr>
              <a:t>(</a:t>
            </a:r>
            <a:r>
              <a:rPr lang="en-US" dirty="0" err="1">
                <a:solidFill>
                  <a:srgbClr val="D4D4D4"/>
                </a:solidFill>
                <a:latin typeface="Courier New" panose="02070309020205020404" pitchFamily="49" charset="0"/>
              </a:rPr>
              <a:t>X</a:t>
            </a:r>
            <a:r>
              <a:rPr lang="en-US" dirty="0" err="1">
                <a:solidFill>
                  <a:srgbClr val="DCDCDC"/>
                </a:solidFill>
                <a:latin typeface="Courier New" panose="02070309020205020404" pitchFamily="49" charset="0"/>
              </a:rPr>
              <a:t>,</a:t>
            </a:r>
            <a:r>
              <a:rPr lang="en-US" dirty="0" err="1">
                <a:solidFill>
                  <a:srgbClr val="D4D4D4"/>
                </a:solidFill>
                <a:latin typeface="Courier New" panose="02070309020205020404" pitchFamily="49" charset="0"/>
              </a:rPr>
              <a:t>y</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err="1">
                <a:solidFill>
                  <a:srgbClr val="D4D4D4"/>
                </a:solidFill>
                <a:latin typeface="Courier New" panose="02070309020205020404" pitchFamily="49" charset="0"/>
              </a:rPr>
              <a:t>grid.best_estimator</a:t>
            </a:r>
            <a:r>
              <a:rPr lang="en-US" dirty="0">
                <a:solidFill>
                  <a:srgbClr val="D4D4D4"/>
                </a:solidFill>
                <a:latin typeface="Courier New" panose="02070309020205020404" pitchFamily="49" charset="0"/>
              </a:rPr>
              <a:t>_</a:t>
            </a:r>
            <a:endParaRPr lang="en-US" b="0" dirty="0">
              <a:solidFill>
                <a:srgbClr val="D4D4D4"/>
              </a:solidFill>
              <a:effectLst/>
              <a:latin typeface="Courier New" panose="02070309020205020404" pitchFamily="49" charset="0"/>
            </a:endParaRPr>
          </a:p>
        </p:txBody>
      </p:sp>
      <p:sp>
        <p:nvSpPr>
          <p:cNvPr id="9" name="Прямоугольник 8"/>
          <p:cNvSpPr/>
          <p:nvPr/>
        </p:nvSpPr>
        <p:spPr>
          <a:xfrm>
            <a:off x="690864" y="2348181"/>
            <a:ext cx="6096000" cy="923330"/>
          </a:xfrm>
          <a:prstGeom prst="rect">
            <a:avLst/>
          </a:prstGeom>
        </p:spPr>
        <p:txBody>
          <a:bodyPr>
            <a:spAutoFit/>
          </a:bodyPr>
          <a:lstStyle/>
          <a:p>
            <a:r>
              <a:rPr lang="en-US" dirty="0" err="1">
                <a:solidFill>
                  <a:srgbClr val="D4D4D4"/>
                </a:solidFill>
                <a:latin typeface="Courier New" panose="02070309020205020404" pitchFamily="49" charset="0"/>
              </a:rPr>
              <a:t>params</a:t>
            </a:r>
            <a:r>
              <a:rPr lang="en-US" dirty="0">
                <a:solidFill>
                  <a:srgbClr val="D4D4D4"/>
                </a:solidFill>
                <a:latin typeface="Courier New" panose="02070309020205020404" pitchFamily="49" charset="0"/>
              </a:rPr>
              <a:t> = </a:t>
            </a:r>
            <a:r>
              <a:rPr lang="en-US" dirty="0">
                <a:solidFill>
                  <a:srgbClr val="DCDCDC"/>
                </a:solidFill>
                <a:latin typeface="Courier New" panose="02070309020205020404" pitchFamily="49" charset="0"/>
              </a:rPr>
              <a:t>{</a:t>
            </a:r>
            <a:r>
              <a:rPr lang="en-US" dirty="0">
                <a:solidFill>
                  <a:srgbClr val="CE9178"/>
                </a:solidFill>
                <a:latin typeface="Courier New" panose="02070309020205020404" pitchFamily="49" charset="0"/>
              </a:rPr>
              <a:t>'</a:t>
            </a:r>
            <a:r>
              <a:rPr lang="en-US" dirty="0" err="1">
                <a:solidFill>
                  <a:srgbClr val="CE9178"/>
                </a:solidFill>
                <a:latin typeface="Courier New" panose="02070309020205020404" pitchFamily="49" charset="0"/>
              </a:rPr>
              <a:t>LogR</a:t>
            </a:r>
            <a:r>
              <a:rPr lang="en-US" dirty="0">
                <a:solidFill>
                  <a:srgbClr val="CE9178"/>
                </a:solidFill>
                <a:latin typeface="Courier New" panose="02070309020205020404" pitchFamily="49" charset="0"/>
              </a:rPr>
              <a:t>__C'</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a:solidFill>
                  <a:srgbClr val="DCDCDC"/>
                </a:solidFill>
                <a:latin typeface="Courier New" panose="02070309020205020404" pitchFamily="49" charset="0"/>
              </a:rPr>
              <a:t>[</a:t>
            </a:r>
            <a:r>
              <a:rPr lang="en-US" dirty="0">
                <a:solidFill>
                  <a:srgbClr val="B5CEA8"/>
                </a:solidFill>
                <a:latin typeface="Courier New" panose="02070309020205020404" pitchFamily="49" charset="0"/>
              </a:rPr>
              <a:t>1.0</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a:solidFill>
                  <a:srgbClr val="B5CEA8"/>
                </a:solidFill>
                <a:latin typeface="Courier New" panose="02070309020205020404" pitchFamily="49" charset="0"/>
              </a:rPr>
              <a:t>100.0</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a:solidFill>
                  <a:srgbClr val="D4D4D4"/>
                </a:solidFill>
                <a:latin typeface="Courier New" panose="02070309020205020404" pitchFamily="49" charset="0"/>
              </a:rPr>
              <a:t>      </a:t>
            </a:r>
            <a:r>
              <a:rPr lang="en-US" dirty="0">
                <a:solidFill>
                  <a:srgbClr val="CE9178"/>
                </a:solidFill>
                <a:latin typeface="Courier New" panose="02070309020205020404" pitchFamily="49" charset="0"/>
              </a:rPr>
              <a:t>'</a:t>
            </a:r>
            <a:r>
              <a:rPr lang="en-US" dirty="0" err="1">
                <a:solidFill>
                  <a:srgbClr val="CE9178"/>
                </a:solidFill>
                <a:latin typeface="Courier New" panose="02070309020205020404" pitchFamily="49" charset="0"/>
              </a:rPr>
              <a:t>kNN</a:t>
            </a:r>
            <a:r>
              <a:rPr lang="en-US" dirty="0">
                <a:solidFill>
                  <a:srgbClr val="CE9178"/>
                </a:solidFill>
                <a:latin typeface="Courier New" panose="02070309020205020404" pitchFamily="49" charset="0"/>
              </a:rPr>
              <a:t>__</a:t>
            </a:r>
            <a:r>
              <a:rPr lang="en-US" dirty="0" err="1">
                <a:solidFill>
                  <a:srgbClr val="CE9178"/>
                </a:solidFill>
                <a:latin typeface="Courier New" panose="02070309020205020404" pitchFamily="49" charset="0"/>
              </a:rPr>
              <a:t>n_neighbors</a:t>
            </a:r>
            <a:r>
              <a:rPr lang="en-US" dirty="0">
                <a:solidFill>
                  <a:srgbClr val="CE9178"/>
                </a:solidFill>
                <a:latin typeface="Courier New" panose="02070309020205020404" pitchFamily="49" charset="0"/>
              </a:rPr>
              <a:t>'</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a:solidFill>
                  <a:srgbClr val="DCDCDC"/>
                </a:solidFill>
                <a:latin typeface="Courier New" panose="02070309020205020404" pitchFamily="49" charset="0"/>
              </a:rPr>
              <a:t>[</a:t>
            </a:r>
            <a:r>
              <a:rPr lang="en-US" dirty="0">
                <a:solidFill>
                  <a:srgbClr val="B5CEA8"/>
                </a:solidFill>
                <a:latin typeface="Courier New" panose="02070309020205020404" pitchFamily="49" charset="0"/>
              </a:rPr>
              <a:t>2</a:t>
            </a:r>
            <a:r>
              <a:rPr lang="en-US" dirty="0">
                <a:solidFill>
                  <a:srgbClr val="DCDCDC"/>
                </a:solidFill>
                <a:latin typeface="Courier New" panose="02070309020205020404" pitchFamily="49" charset="0"/>
              </a:rPr>
              <a:t>,</a:t>
            </a:r>
            <a:r>
              <a:rPr lang="en-US" dirty="0">
                <a:solidFill>
                  <a:srgbClr val="B5CEA8"/>
                </a:solidFill>
                <a:latin typeface="Courier New" panose="02070309020205020404" pitchFamily="49" charset="0"/>
              </a:rPr>
              <a:t>3</a:t>
            </a:r>
            <a:r>
              <a:rPr lang="en-US" dirty="0">
                <a:solidFill>
                  <a:srgbClr val="DCDCDC"/>
                </a:solidFill>
                <a:latin typeface="Courier New" panose="02070309020205020404" pitchFamily="49" charset="0"/>
              </a:rPr>
              <a:t>,</a:t>
            </a:r>
            <a:r>
              <a:rPr lang="en-US" dirty="0">
                <a:solidFill>
                  <a:srgbClr val="B5CEA8"/>
                </a:solidFill>
                <a:latin typeface="Courier New" panose="02070309020205020404" pitchFamily="49" charset="0"/>
              </a:rPr>
              <a:t>4</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a:solidFill>
                  <a:srgbClr val="D4D4D4"/>
                </a:solidFill>
                <a:latin typeface="Courier New" panose="02070309020205020404" pitchFamily="49" charset="0"/>
              </a:rPr>
              <a:t>      </a:t>
            </a:r>
            <a:r>
              <a:rPr lang="en-US" dirty="0">
                <a:solidFill>
                  <a:srgbClr val="CE9178"/>
                </a:solidFill>
                <a:latin typeface="Courier New" panose="02070309020205020404" pitchFamily="49" charset="0"/>
              </a:rPr>
              <a:t>'voting'</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a:solidFill>
                  <a:srgbClr val="DCDCDC"/>
                </a:solidFill>
                <a:latin typeface="Courier New" panose="02070309020205020404" pitchFamily="49" charset="0"/>
              </a:rPr>
              <a:t>[</a:t>
            </a:r>
            <a:r>
              <a:rPr lang="en-US" dirty="0">
                <a:solidFill>
                  <a:srgbClr val="CE9178"/>
                </a:solidFill>
                <a:latin typeface="Courier New" panose="02070309020205020404" pitchFamily="49" charset="0"/>
              </a:rPr>
              <a:t>'</a:t>
            </a:r>
            <a:r>
              <a:rPr lang="en-US" dirty="0" err="1">
                <a:solidFill>
                  <a:srgbClr val="CE9178"/>
                </a:solidFill>
                <a:latin typeface="Courier New" panose="02070309020205020404" pitchFamily="49" charset="0"/>
              </a:rPr>
              <a:t>hard'</a:t>
            </a:r>
            <a:r>
              <a:rPr lang="en-US" dirty="0" err="1">
                <a:solidFill>
                  <a:srgbClr val="DCDCDC"/>
                </a:solidFill>
                <a:latin typeface="Courier New" panose="02070309020205020404" pitchFamily="49" charset="0"/>
              </a:rPr>
              <a:t>,</a:t>
            </a:r>
            <a:r>
              <a:rPr lang="en-US" dirty="0" err="1">
                <a:solidFill>
                  <a:srgbClr val="CE9178"/>
                </a:solidFill>
                <a:latin typeface="Courier New" panose="02070309020205020404" pitchFamily="49" charset="0"/>
              </a:rPr>
              <a:t>'soft</a:t>
            </a:r>
            <a:r>
              <a:rPr lang="en-US" dirty="0">
                <a:solidFill>
                  <a:srgbClr val="CE9178"/>
                </a:solidFill>
                <a:latin typeface="Courier New" panose="02070309020205020404" pitchFamily="49" charset="0"/>
              </a:rPr>
              <a:t>'</a:t>
            </a:r>
            <a:r>
              <a:rPr lang="en-US" dirty="0">
                <a:solidFill>
                  <a:srgbClr val="DCDCDC"/>
                </a:solidFill>
                <a:latin typeface="Courier New" panose="02070309020205020404" pitchFamily="49" charset="0"/>
              </a:rPr>
              <a:t>]}</a:t>
            </a:r>
            <a:endParaRPr lang="en-US" b="0" dirty="0">
              <a:solidFill>
                <a:srgbClr val="D4D4D4"/>
              </a:solidFill>
              <a:effectLst/>
              <a:latin typeface="Courier New" panose="02070309020205020404" pitchFamily="49" charset="0"/>
            </a:endParaRPr>
          </a:p>
        </p:txBody>
      </p:sp>
      <p:pic>
        <p:nvPicPr>
          <p:cNvPr id="10" name="Рисунок 9"/>
          <p:cNvPicPr>
            <a:picLocks noChangeAspect="1"/>
          </p:cNvPicPr>
          <p:nvPr/>
        </p:nvPicPr>
        <p:blipFill>
          <a:blip r:embed="rId5"/>
          <a:stretch>
            <a:fillRect/>
          </a:stretch>
        </p:blipFill>
        <p:spPr>
          <a:xfrm>
            <a:off x="5820123" y="4325756"/>
            <a:ext cx="5591175" cy="1800225"/>
          </a:xfrm>
          <a:prstGeom prst="rect">
            <a:avLst/>
          </a:prstGeom>
        </p:spPr>
      </p:pic>
    </p:spTree>
    <p:extLst>
      <p:ext uri="{BB962C8B-B14F-4D97-AF65-F5344CB8AC3E}">
        <p14:creationId xmlns:p14="http://schemas.microsoft.com/office/powerpoint/2010/main" val="6857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5"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39</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Регрессия Голосование</a:t>
            </a:r>
            <a:endParaRPr lang="ru-RU" sz="3200"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9" name="Заголовок 1">
            <a:extLst>
              <a:ext uri="{FF2B5EF4-FFF2-40B4-BE49-F238E27FC236}">
                <a16:creationId xmlns:a16="http://schemas.microsoft.com/office/drawing/2014/main" id="{E6ADAC35-B56A-4779-8BFB-DCA64004F35B}"/>
              </a:ext>
            </a:extLst>
          </p:cNvPr>
          <p:cNvSpPr txBox="1">
            <a:spLocks/>
          </p:cNvSpPr>
          <p:nvPr/>
        </p:nvSpPr>
        <p:spPr>
          <a:xfrm>
            <a:off x="1919536" y="873070"/>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20" name="Прямоугольник 19">
            <a:extLst>
              <a:ext uri="{FF2B5EF4-FFF2-40B4-BE49-F238E27FC236}">
                <a16:creationId xmlns:a16="http://schemas.microsoft.com/office/drawing/2014/main" id="{FF78BCF2-EFA6-4A2E-9F56-F8ECCFD4DEF3}"/>
              </a:ext>
            </a:extLst>
          </p:cNvPr>
          <p:cNvSpPr/>
          <p:nvPr/>
        </p:nvSpPr>
        <p:spPr>
          <a:xfrm>
            <a:off x="4007768" y="959069"/>
            <a:ext cx="3624710" cy="461665"/>
          </a:xfrm>
          <a:prstGeom prst="rect">
            <a:avLst/>
          </a:prstGeom>
        </p:spPr>
        <p:txBody>
          <a:bodyPr wrap="none">
            <a:spAutoFit/>
          </a:bodyPr>
          <a:lstStyle/>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Реализация </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Python</a:t>
            </a:r>
          </a:p>
        </p:txBody>
      </p:sp>
      <p:pic>
        <p:nvPicPr>
          <p:cNvPr id="4" name="Рисунок 3"/>
          <p:cNvPicPr>
            <a:picLocks noChangeAspect="1"/>
          </p:cNvPicPr>
          <p:nvPr/>
        </p:nvPicPr>
        <p:blipFill>
          <a:blip r:embed="rId4"/>
          <a:stretch>
            <a:fillRect/>
          </a:stretch>
        </p:blipFill>
        <p:spPr>
          <a:xfrm>
            <a:off x="6528048" y="4451650"/>
            <a:ext cx="4412729" cy="2303082"/>
          </a:xfrm>
          <a:prstGeom prst="rect">
            <a:avLst/>
          </a:prstGeom>
        </p:spPr>
      </p:pic>
      <p:sp>
        <p:nvSpPr>
          <p:cNvPr id="11" name="Прямоугольник 10"/>
          <p:cNvSpPr/>
          <p:nvPr/>
        </p:nvSpPr>
        <p:spPr>
          <a:xfrm>
            <a:off x="218120" y="1443841"/>
            <a:ext cx="11566512" cy="2585323"/>
          </a:xfrm>
          <a:prstGeom prst="rect">
            <a:avLst/>
          </a:prstGeom>
        </p:spPr>
        <p:txBody>
          <a:bodyPr wrap="square">
            <a:spAutoFit/>
          </a:bodyPr>
          <a:lstStyle/>
          <a:p>
            <a:r>
              <a:rPr lang="en-US" dirty="0">
                <a:solidFill>
                  <a:srgbClr val="C586C0"/>
                </a:solidFill>
                <a:latin typeface="Courier New" panose="02070309020205020404" pitchFamily="49" charset="0"/>
              </a:rPr>
              <a:t>from</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sklearn.neighbors</a:t>
            </a:r>
            <a:r>
              <a:rPr lang="en-US" dirty="0">
                <a:solidFill>
                  <a:srgbClr val="D4D4D4"/>
                </a:solidFill>
                <a:latin typeface="Courier New" panose="02070309020205020404" pitchFamily="49" charset="0"/>
              </a:rPr>
              <a:t> </a:t>
            </a:r>
            <a:r>
              <a:rPr lang="en-US" dirty="0">
                <a:solidFill>
                  <a:srgbClr val="C586C0"/>
                </a:solidFill>
                <a:latin typeface="Courier New" panose="02070309020205020404" pitchFamily="49" charset="0"/>
              </a:rPr>
              <a:t>import</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KNeighborsRegressor</a:t>
            </a:r>
            <a:endParaRPr lang="en-US" dirty="0">
              <a:solidFill>
                <a:srgbClr val="D4D4D4"/>
              </a:solidFill>
              <a:latin typeface="Courier New" panose="02070309020205020404" pitchFamily="49" charset="0"/>
            </a:endParaRPr>
          </a:p>
          <a:p>
            <a:r>
              <a:rPr lang="en-US" dirty="0">
                <a:solidFill>
                  <a:srgbClr val="C586C0"/>
                </a:solidFill>
                <a:latin typeface="Courier New" panose="02070309020205020404" pitchFamily="49" charset="0"/>
              </a:rPr>
              <a:t>from</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sklearn.tree</a:t>
            </a:r>
            <a:r>
              <a:rPr lang="en-US" dirty="0">
                <a:solidFill>
                  <a:srgbClr val="D4D4D4"/>
                </a:solidFill>
                <a:latin typeface="Courier New" panose="02070309020205020404" pitchFamily="49" charset="0"/>
              </a:rPr>
              <a:t> </a:t>
            </a:r>
            <a:r>
              <a:rPr lang="en-US" dirty="0">
                <a:solidFill>
                  <a:srgbClr val="C586C0"/>
                </a:solidFill>
                <a:latin typeface="Courier New" panose="02070309020205020404" pitchFamily="49" charset="0"/>
              </a:rPr>
              <a:t>import</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DecisionTreeRegressor</a:t>
            </a:r>
            <a:endParaRPr lang="en-US" dirty="0">
              <a:solidFill>
                <a:srgbClr val="D4D4D4"/>
              </a:solidFill>
              <a:latin typeface="Courier New" panose="02070309020205020404" pitchFamily="49" charset="0"/>
            </a:endParaRPr>
          </a:p>
          <a:p>
            <a:r>
              <a:rPr lang="en-US" dirty="0">
                <a:solidFill>
                  <a:srgbClr val="C586C0"/>
                </a:solidFill>
                <a:latin typeface="Courier New" panose="02070309020205020404" pitchFamily="49" charset="0"/>
              </a:rPr>
              <a:t>from</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sklearn.linear_model</a:t>
            </a:r>
            <a:r>
              <a:rPr lang="en-US" dirty="0">
                <a:solidFill>
                  <a:srgbClr val="D4D4D4"/>
                </a:solidFill>
                <a:latin typeface="Courier New" panose="02070309020205020404" pitchFamily="49" charset="0"/>
              </a:rPr>
              <a:t> </a:t>
            </a:r>
            <a:r>
              <a:rPr lang="en-US" dirty="0">
                <a:solidFill>
                  <a:srgbClr val="C586C0"/>
                </a:solidFill>
                <a:latin typeface="Courier New" panose="02070309020205020404" pitchFamily="49" charset="0"/>
              </a:rPr>
              <a:t>import</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LinearRegression</a:t>
            </a:r>
            <a:endParaRPr lang="en-US" dirty="0">
              <a:solidFill>
                <a:srgbClr val="D4D4D4"/>
              </a:solidFill>
              <a:latin typeface="Courier New" panose="02070309020205020404" pitchFamily="49" charset="0"/>
            </a:endParaRPr>
          </a:p>
          <a:p>
            <a:r>
              <a:rPr lang="en-US" dirty="0">
                <a:solidFill>
                  <a:srgbClr val="C586C0"/>
                </a:solidFill>
                <a:latin typeface="Courier New" panose="02070309020205020404" pitchFamily="49" charset="0"/>
              </a:rPr>
              <a:t>from</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sklearn.ensemble</a:t>
            </a:r>
            <a:r>
              <a:rPr lang="en-US" dirty="0">
                <a:solidFill>
                  <a:srgbClr val="D4D4D4"/>
                </a:solidFill>
                <a:latin typeface="Courier New" panose="02070309020205020404" pitchFamily="49" charset="0"/>
              </a:rPr>
              <a:t> </a:t>
            </a:r>
            <a:r>
              <a:rPr lang="en-US" dirty="0">
                <a:solidFill>
                  <a:srgbClr val="C586C0"/>
                </a:solidFill>
                <a:latin typeface="Courier New" panose="02070309020205020404" pitchFamily="49" charset="0"/>
              </a:rPr>
              <a:t>import</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VotingRegressor</a:t>
            </a:r>
            <a:endParaRPr lang="en-US" dirty="0">
              <a:solidFill>
                <a:srgbClr val="D4D4D4"/>
              </a:solidFill>
              <a:latin typeface="Courier New" panose="02070309020205020404" pitchFamily="49" charset="0"/>
            </a:endParaRPr>
          </a:p>
          <a:p>
            <a:br>
              <a:rPr lang="en-US" dirty="0">
                <a:solidFill>
                  <a:srgbClr val="D4D4D4"/>
                </a:solidFill>
                <a:latin typeface="Courier New" panose="02070309020205020404" pitchFamily="49" charset="0"/>
              </a:rPr>
            </a:br>
            <a:r>
              <a:rPr lang="en-US" dirty="0">
                <a:solidFill>
                  <a:srgbClr val="D4D4D4"/>
                </a:solidFill>
                <a:latin typeface="Courier New" panose="02070309020205020404" pitchFamily="49" charset="0"/>
              </a:rPr>
              <a:t>reg1 = </a:t>
            </a:r>
            <a:r>
              <a:rPr lang="en-US" dirty="0" err="1">
                <a:solidFill>
                  <a:srgbClr val="D4D4D4"/>
                </a:solidFill>
                <a:latin typeface="Courier New" panose="02070309020205020404" pitchFamily="49" charset="0"/>
              </a:rPr>
              <a:t>KNeighborsRegressor</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a:solidFill>
                  <a:srgbClr val="D4D4D4"/>
                </a:solidFill>
                <a:latin typeface="Courier New" panose="02070309020205020404" pitchFamily="49" charset="0"/>
              </a:rPr>
              <a:t>reg2 = </a:t>
            </a:r>
            <a:r>
              <a:rPr lang="en-US" dirty="0" err="1">
                <a:solidFill>
                  <a:srgbClr val="D4D4D4"/>
                </a:solidFill>
                <a:latin typeface="Courier New" panose="02070309020205020404" pitchFamily="49" charset="0"/>
              </a:rPr>
              <a:t>DecisionTreeRegressor</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a:solidFill>
                  <a:srgbClr val="D4D4D4"/>
                </a:solidFill>
                <a:latin typeface="Courier New" panose="02070309020205020404" pitchFamily="49" charset="0"/>
              </a:rPr>
              <a:t>reg3 = </a:t>
            </a:r>
            <a:r>
              <a:rPr lang="en-US" dirty="0" err="1">
                <a:solidFill>
                  <a:srgbClr val="D4D4D4"/>
                </a:solidFill>
                <a:latin typeface="Courier New" panose="02070309020205020404" pitchFamily="49" charset="0"/>
              </a:rPr>
              <a:t>LinearRegression</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err="1">
                <a:solidFill>
                  <a:srgbClr val="D4D4D4"/>
                </a:solidFill>
                <a:latin typeface="Courier New" panose="02070309020205020404" pitchFamily="49" charset="0"/>
              </a:rPr>
              <a:t>ereg</a:t>
            </a:r>
            <a:r>
              <a:rPr lang="en-US" dirty="0">
                <a:solidFill>
                  <a:srgbClr val="D4D4D4"/>
                </a:solidFill>
                <a:latin typeface="Courier New" panose="02070309020205020404" pitchFamily="49" charset="0"/>
              </a:rPr>
              <a:t> = </a:t>
            </a:r>
            <a:r>
              <a:rPr lang="en-US" dirty="0" err="1">
                <a:solidFill>
                  <a:srgbClr val="D4D4D4"/>
                </a:solidFill>
                <a:latin typeface="Courier New" panose="02070309020205020404" pitchFamily="49" charset="0"/>
              </a:rPr>
              <a:t>VotingRegressor</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estimators=</a:t>
            </a:r>
            <a:r>
              <a:rPr lang="en-US" dirty="0">
                <a:solidFill>
                  <a:srgbClr val="DCDCDC"/>
                </a:solidFill>
                <a:latin typeface="Courier New" panose="02070309020205020404" pitchFamily="49" charset="0"/>
              </a:rPr>
              <a:t>[(</a:t>
            </a:r>
            <a:r>
              <a:rPr lang="en-US" dirty="0">
                <a:solidFill>
                  <a:srgbClr val="CE9178"/>
                </a:solidFill>
                <a:latin typeface="Courier New" panose="02070309020205020404" pitchFamily="49" charset="0"/>
              </a:rPr>
              <a:t>'</a:t>
            </a:r>
            <a:r>
              <a:rPr lang="en-US" dirty="0" err="1">
                <a:solidFill>
                  <a:srgbClr val="CE9178"/>
                </a:solidFill>
                <a:latin typeface="Courier New" panose="02070309020205020404" pitchFamily="49" charset="0"/>
              </a:rPr>
              <a:t>kNN</a:t>
            </a:r>
            <a:r>
              <a:rPr lang="en-US" dirty="0">
                <a:solidFill>
                  <a:srgbClr val="CE9178"/>
                </a:solidFill>
                <a:latin typeface="Courier New" panose="02070309020205020404" pitchFamily="49" charset="0"/>
              </a:rPr>
              <a:t>'</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reg1</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a:solidFill>
                  <a:srgbClr val="DCDCDC"/>
                </a:solidFill>
                <a:latin typeface="Courier New" panose="02070309020205020404" pitchFamily="49" charset="0"/>
              </a:rPr>
              <a:t>(</a:t>
            </a:r>
            <a:r>
              <a:rPr lang="en-US" dirty="0">
                <a:solidFill>
                  <a:srgbClr val="CE9178"/>
                </a:solidFill>
                <a:latin typeface="Courier New" panose="02070309020205020404" pitchFamily="49" charset="0"/>
              </a:rPr>
              <a:t>'DT'</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reg2</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a:solidFill>
                  <a:srgbClr val="DCDCDC"/>
                </a:solidFill>
                <a:latin typeface="Courier New" panose="02070309020205020404" pitchFamily="49" charset="0"/>
              </a:rPr>
              <a:t>(</a:t>
            </a:r>
            <a:r>
              <a:rPr lang="en-US" dirty="0">
                <a:solidFill>
                  <a:srgbClr val="CE9178"/>
                </a:solidFill>
                <a:latin typeface="Courier New" panose="02070309020205020404" pitchFamily="49" charset="0"/>
              </a:rPr>
              <a:t>'</a:t>
            </a:r>
            <a:r>
              <a:rPr lang="en-US" dirty="0" err="1">
                <a:solidFill>
                  <a:srgbClr val="CE9178"/>
                </a:solidFill>
                <a:latin typeface="Courier New" panose="02070309020205020404" pitchFamily="49" charset="0"/>
              </a:rPr>
              <a:t>lr</a:t>
            </a:r>
            <a:r>
              <a:rPr lang="en-US" dirty="0">
                <a:solidFill>
                  <a:srgbClr val="CE9178"/>
                </a:solidFill>
                <a:latin typeface="Courier New" panose="02070309020205020404" pitchFamily="49" charset="0"/>
              </a:rPr>
              <a:t>'</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reg3</a:t>
            </a:r>
            <a:r>
              <a:rPr lang="en-US" dirty="0">
                <a:solidFill>
                  <a:srgbClr val="DCDCDC"/>
                </a:solidFill>
                <a:latin typeface="Courier New" panose="02070309020205020404" pitchFamily="49" charset="0"/>
              </a:rPr>
              <a:t>)])</a:t>
            </a:r>
            <a:endParaRPr lang="en-US" b="0" dirty="0">
              <a:solidFill>
                <a:srgbClr val="D4D4D4"/>
              </a:solidFill>
              <a:effectLst/>
              <a:latin typeface="Courier New" panose="02070309020205020404" pitchFamily="49" charset="0"/>
            </a:endParaRPr>
          </a:p>
        </p:txBody>
      </p:sp>
      <p:pic>
        <p:nvPicPr>
          <p:cNvPr id="13" name="Рисунок 12"/>
          <p:cNvPicPr>
            <a:picLocks noChangeAspect="1"/>
          </p:cNvPicPr>
          <p:nvPr/>
        </p:nvPicPr>
        <p:blipFill>
          <a:blip r:embed="rId5"/>
          <a:stretch>
            <a:fillRect/>
          </a:stretch>
        </p:blipFill>
        <p:spPr>
          <a:xfrm>
            <a:off x="629072" y="4578801"/>
            <a:ext cx="5029200" cy="1638300"/>
          </a:xfrm>
          <a:prstGeom prst="rect">
            <a:avLst/>
          </a:prstGeom>
        </p:spPr>
      </p:pic>
    </p:spTree>
    <p:extLst>
      <p:ext uri="{BB962C8B-B14F-4D97-AF65-F5344CB8AC3E}">
        <p14:creationId xmlns:p14="http://schemas.microsoft.com/office/powerpoint/2010/main" val="4397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461575" y="6474197"/>
            <a:ext cx="730425"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cs typeface="Verdana" panose="020B0604030504040204" pitchFamily="34" charset="0"/>
              </a:rPr>
              <a:pPr/>
              <a:t>4</a:t>
            </a:fld>
            <a:endParaRPr lang="ru-RU" sz="2400" spc="-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2">
            <a:extLst>
              <a:ext uri="{FF2B5EF4-FFF2-40B4-BE49-F238E27FC236}">
                <a16:creationId xmlns:a16="http://schemas.microsoft.com/office/drawing/2014/main" id="{129DE05D-8435-4E7D-A6C9-3E3CB48DAA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212CE32F-ECB5-47EB-93D9-74F50F2B4DEA}"/>
              </a:ext>
            </a:extLst>
          </p:cNvPr>
          <p:cNvCxnSpPr>
            <a:cxnSpLocks/>
          </p:cNvCxnSpPr>
          <p:nvPr/>
        </p:nvCxnSpPr>
        <p:spPr>
          <a:xfrm>
            <a:off x="-8096" y="881290"/>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049A2181-B0E5-4833-B3E1-CDA76C94A38F}"/>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cxnSp>
        <p:nvCxnSpPr>
          <p:cNvPr id="10" name="Прямая соединительная линия 9">
            <a:extLst>
              <a:ext uri="{FF2B5EF4-FFF2-40B4-BE49-F238E27FC236}">
                <a16:creationId xmlns:a16="http://schemas.microsoft.com/office/drawing/2014/main" id="{507C1EB9-F07A-4E86-8379-0B2BB27D95C4}"/>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13" name="Прямоугольник 12">
                <a:extLst>
                  <a:ext uri="{FF2B5EF4-FFF2-40B4-BE49-F238E27FC236}">
                    <a16:creationId xmlns:a16="http://schemas.microsoft.com/office/drawing/2014/main" id="{89CCFF93-FE75-4F65-8D96-C32B35AD13DB}"/>
                  </a:ext>
                </a:extLst>
              </p:cNvPr>
              <p:cNvSpPr/>
              <p:nvPr/>
            </p:nvSpPr>
            <p:spPr>
              <a:xfrm>
                <a:off x="335360" y="1484784"/>
                <a:ext cx="4824536" cy="89370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𝑄</m:t>
                      </m:r>
                      <m:d>
                        <m:dPr>
                          <m:ctrlP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dPr>
                        <m:e>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𝑎</m:t>
                          </m:r>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𝕏</m:t>
                          </m:r>
                        </m:e>
                      </m:d>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m:t>
                      </m:r>
                      <m:func>
                        <m:funcPr>
                          <m:ctrlP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ctrlPr>
                        </m:funcPr>
                        <m:fName>
                          <m:limLow>
                            <m:limLowPr>
                              <m:ctrlP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ctrlPr>
                            </m:limLowPr>
                            <m:e>
                              <m:r>
                                <m:rPr>
                                  <m:sty m:val="p"/>
                                </m:rPr>
                                <a:rPr lang="en-US" sz="4000" b="0" i="0"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min</m:t>
                              </m:r>
                            </m:e>
                            <m:lim>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𝑎</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𝔸</m:t>
                              </m:r>
                            </m:lim>
                          </m:limLow>
                        </m:fName>
                        <m:e/>
                      </m:func>
                    </m:oMath>
                  </m:oMathPara>
                </a14:m>
                <a:endParaRPr lang="ru-RU" sz="4000" dirty="0"/>
              </a:p>
            </p:txBody>
          </p:sp>
        </mc:Choice>
        <mc:Fallback xmlns="">
          <p:sp>
            <p:nvSpPr>
              <p:cNvPr id="13" name="Прямоугольник 12">
                <a:extLst>
                  <a:ext uri="{FF2B5EF4-FFF2-40B4-BE49-F238E27FC236}">
                    <a16:creationId xmlns:a16="http://schemas.microsoft.com/office/drawing/2014/main" id="{89CCFF93-FE75-4F65-8D96-C32B35AD13DB}"/>
                  </a:ext>
                </a:extLst>
              </p:cNvPr>
              <p:cNvSpPr>
                <a:spLocks noRot="1" noChangeAspect="1" noMove="1" noResize="1" noEditPoints="1" noAdjustHandles="1" noChangeArrowheads="1" noChangeShapeType="1" noTextEdit="1"/>
              </p:cNvSpPr>
              <p:nvPr/>
            </p:nvSpPr>
            <p:spPr>
              <a:xfrm>
                <a:off x="335360" y="1484784"/>
                <a:ext cx="4824536" cy="893706"/>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Прямоугольник 14">
                <a:extLst>
                  <a:ext uri="{FF2B5EF4-FFF2-40B4-BE49-F238E27FC236}">
                    <a16:creationId xmlns:a16="http://schemas.microsoft.com/office/drawing/2014/main" id="{161F307F-7CAC-4BA7-981B-16769D88566A}"/>
                  </a:ext>
                </a:extLst>
              </p:cNvPr>
              <p:cNvSpPr/>
              <p:nvPr/>
            </p:nvSpPr>
            <p:spPr>
              <a:xfrm>
                <a:off x="119336" y="2465898"/>
                <a:ext cx="11521280"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𝑄</m:t>
                      </m:r>
                      <m:d>
                        <m:dPr>
                          <m:ctrlP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dPr>
                        <m:e>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𝑎</m:t>
                          </m:r>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𝕏</m:t>
                          </m:r>
                        </m:e>
                      </m:d>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m:t>
                      </m:r>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𝐵𝑖𝑎𝑠</m:t>
                      </m:r>
                      <m:d>
                        <m:dPr>
                          <m:ctrlP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ctrlPr>
                        </m:dPr>
                        <m:e>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𝑎</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𝕏</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m:t>
                          </m:r>
                        </m:e>
                      </m:d>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m:t>
                      </m:r>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𝑉𝑎𝑟𝑖𝑎𝑛𝑐𝑒</m:t>
                      </m:r>
                      <m:d>
                        <m:dPr>
                          <m:ctrlP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ctrlPr>
                        </m:dPr>
                        <m:e>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𝑎</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𝕏</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m:t>
                          </m:r>
                        </m:e>
                      </m:d>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m:t>
                      </m:r>
                      <m:sSup>
                        <m:sSupPr>
                          <m:ctrlP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ctrlPr>
                        </m:sSupPr>
                        <m:e>
                          <m:r>
                            <m:rPr>
                              <m:sty m:val="p"/>
                            </m:rPr>
                            <a:rPr lang="el-GR"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σ</m:t>
                          </m:r>
                        </m:e>
                        <m:sup>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2</m:t>
                          </m:r>
                        </m:sup>
                      </m:sSup>
                    </m:oMath>
                  </m:oMathPara>
                </a14:m>
                <a:endParaRPr lang="ru-RU" sz="4000" dirty="0"/>
              </a:p>
            </p:txBody>
          </p:sp>
        </mc:Choice>
        <mc:Fallback xmlns="">
          <p:sp>
            <p:nvSpPr>
              <p:cNvPr id="15" name="Прямоугольник 14">
                <a:extLst>
                  <a:ext uri="{FF2B5EF4-FFF2-40B4-BE49-F238E27FC236}">
                    <a16:creationId xmlns:a16="http://schemas.microsoft.com/office/drawing/2014/main" id="{161F307F-7CAC-4BA7-981B-16769D88566A}"/>
                  </a:ext>
                </a:extLst>
              </p:cNvPr>
              <p:cNvSpPr>
                <a:spLocks noRot="1" noChangeAspect="1" noMove="1" noResize="1" noEditPoints="1" noAdjustHandles="1" noChangeArrowheads="1" noChangeShapeType="1" noTextEdit="1"/>
              </p:cNvSpPr>
              <p:nvPr/>
            </p:nvSpPr>
            <p:spPr>
              <a:xfrm>
                <a:off x="119336" y="2465898"/>
                <a:ext cx="11521280" cy="707886"/>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C121E4-540B-4E7E-A42C-4EF2E7EB6B66}"/>
                  </a:ext>
                </a:extLst>
              </p:cNvPr>
              <p:cNvSpPr txBox="1"/>
              <p:nvPr/>
            </p:nvSpPr>
            <p:spPr>
              <a:xfrm>
                <a:off x="5447928" y="1556792"/>
                <a:ext cx="5968716" cy="707886"/>
              </a:xfrm>
              <a:prstGeom prst="rect">
                <a:avLst/>
              </a:prstGeom>
              <a:noFill/>
            </p:spPr>
            <p:txBody>
              <a:bodyPr wrap="square">
                <a:spAutoFit/>
              </a:bodyPr>
              <a:lstStyle/>
              <a:p>
                <a14:m>
                  <m:oMath xmlns:m="http://schemas.openxmlformats.org/officeDocument/2006/math">
                    <m:sSup>
                      <m:sSupPr>
                        <m:ctrlP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ctrlPr>
                      </m:sSupPr>
                      <m:e>
                        <m:r>
                          <m:rPr>
                            <m:sty m:val="p"/>
                          </m:rPr>
                          <a:rPr lang="el-GR"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σ</m:t>
                        </m:r>
                      </m:e>
                      <m:sup>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2</m:t>
                        </m:r>
                      </m:sup>
                    </m:sSup>
                  </m:oMath>
                </a14:m>
                <a:r>
                  <a:rPr lang="en-US" sz="4000" dirty="0">
                    <a:solidFill>
                      <a:schemeClr val="bg1"/>
                    </a:solidFill>
                  </a:rPr>
                  <a:t>- </a:t>
                </a:r>
                <a:r>
                  <a:rPr lang="ru-RU" sz="4000" dirty="0">
                    <a:solidFill>
                      <a:schemeClr val="bg1"/>
                    </a:solidFill>
                  </a:rPr>
                  <a:t>случайный шум</a:t>
                </a:r>
              </a:p>
            </p:txBody>
          </p:sp>
        </mc:Choice>
        <mc:Fallback xmlns="">
          <p:sp>
            <p:nvSpPr>
              <p:cNvPr id="16" name="TextBox 15">
                <a:extLst>
                  <a:ext uri="{FF2B5EF4-FFF2-40B4-BE49-F238E27FC236}">
                    <a16:creationId xmlns:a16="http://schemas.microsoft.com/office/drawing/2014/main" id="{33C121E4-540B-4E7E-A42C-4EF2E7EB6B66}"/>
                  </a:ext>
                </a:extLst>
              </p:cNvPr>
              <p:cNvSpPr txBox="1">
                <a:spLocks noRot="1" noChangeAspect="1" noMove="1" noResize="1" noEditPoints="1" noAdjustHandles="1" noChangeArrowheads="1" noChangeShapeType="1" noTextEdit="1"/>
              </p:cNvSpPr>
              <p:nvPr/>
            </p:nvSpPr>
            <p:spPr>
              <a:xfrm>
                <a:off x="5447928" y="1556792"/>
                <a:ext cx="5968716" cy="707886"/>
              </a:xfrm>
              <a:prstGeom prst="rect">
                <a:avLst/>
              </a:prstGeom>
              <a:blipFill>
                <a:blip r:embed="rId6"/>
                <a:stretch>
                  <a:fillRect t="-14530" b="-35897"/>
                </a:stretch>
              </a:blipFill>
            </p:spPr>
            <p:txBody>
              <a:bodyPr/>
              <a:lstStyle/>
              <a:p>
                <a:r>
                  <a:rPr lang="ru-RU">
                    <a:noFill/>
                  </a:rPr>
                  <a:t> </a:t>
                </a:r>
              </a:p>
            </p:txBody>
          </p:sp>
        </mc:Fallback>
      </mc:AlternateContent>
      <p:pic>
        <p:nvPicPr>
          <p:cNvPr id="17" name="Рисунок 16">
            <a:extLst>
              <a:ext uri="{FF2B5EF4-FFF2-40B4-BE49-F238E27FC236}">
                <a16:creationId xmlns:a16="http://schemas.microsoft.com/office/drawing/2014/main" id="{00731254-4583-4FAC-A452-79D4952BEEC9}"/>
              </a:ext>
            </a:extLst>
          </p:cNvPr>
          <p:cNvPicPr>
            <a:picLocks noChangeAspect="1"/>
          </p:cNvPicPr>
          <p:nvPr/>
        </p:nvPicPr>
        <p:blipFill>
          <a:blip r:embed="rId7"/>
          <a:stretch>
            <a:fillRect/>
          </a:stretch>
        </p:blipFill>
        <p:spPr>
          <a:xfrm>
            <a:off x="3696729" y="3712049"/>
            <a:ext cx="1463167" cy="1469263"/>
          </a:xfrm>
          <a:prstGeom prst="rect">
            <a:avLst/>
          </a:prstGeom>
        </p:spPr>
      </p:pic>
      <p:pic>
        <p:nvPicPr>
          <p:cNvPr id="18" name="Рисунок 17">
            <a:extLst>
              <a:ext uri="{FF2B5EF4-FFF2-40B4-BE49-F238E27FC236}">
                <a16:creationId xmlns:a16="http://schemas.microsoft.com/office/drawing/2014/main" id="{90AC682A-EF0F-4171-A7AE-8FAE865D9502}"/>
              </a:ext>
            </a:extLst>
          </p:cNvPr>
          <p:cNvPicPr>
            <a:picLocks noChangeAspect="1"/>
          </p:cNvPicPr>
          <p:nvPr/>
        </p:nvPicPr>
        <p:blipFill>
          <a:blip r:embed="rId7"/>
          <a:stretch>
            <a:fillRect/>
          </a:stretch>
        </p:blipFill>
        <p:spPr>
          <a:xfrm>
            <a:off x="3662906" y="5355497"/>
            <a:ext cx="1463167" cy="1469263"/>
          </a:xfrm>
          <a:prstGeom prst="rect">
            <a:avLst/>
          </a:prstGeom>
        </p:spPr>
      </p:pic>
      <p:pic>
        <p:nvPicPr>
          <p:cNvPr id="19" name="Рисунок 18">
            <a:extLst>
              <a:ext uri="{FF2B5EF4-FFF2-40B4-BE49-F238E27FC236}">
                <a16:creationId xmlns:a16="http://schemas.microsoft.com/office/drawing/2014/main" id="{B4B80353-6432-4539-AB91-5EEE85A4F6AB}"/>
              </a:ext>
            </a:extLst>
          </p:cNvPr>
          <p:cNvPicPr>
            <a:picLocks noChangeAspect="1"/>
          </p:cNvPicPr>
          <p:nvPr/>
        </p:nvPicPr>
        <p:blipFill>
          <a:blip r:embed="rId7"/>
          <a:stretch>
            <a:fillRect/>
          </a:stretch>
        </p:blipFill>
        <p:spPr>
          <a:xfrm>
            <a:off x="7464152" y="3789040"/>
            <a:ext cx="1463167" cy="1469263"/>
          </a:xfrm>
          <a:prstGeom prst="rect">
            <a:avLst/>
          </a:prstGeom>
        </p:spPr>
      </p:pic>
      <p:pic>
        <p:nvPicPr>
          <p:cNvPr id="20" name="Рисунок 19">
            <a:extLst>
              <a:ext uri="{FF2B5EF4-FFF2-40B4-BE49-F238E27FC236}">
                <a16:creationId xmlns:a16="http://schemas.microsoft.com/office/drawing/2014/main" id="{C1C91532-A774-4047-A2CB-B91AE48CEFEE}"/>
              </a:ext>
            </a:extLst>
          </p:cNvPr>
          <p:cNvPicPr>
            <a:picLocks noChangeAspect="1"/>
          </p:cNvPicPr>
          <p:nvPr/>
        </p:nvPicPr>
        <p:blipFill>
          <a:blip r:embed="rId7"/>
          <a:stretch>
            <a:fillRect/>
          </a:stretch>
        </p:blipFill>
        <p:spPr>
          <a:xfrm>
            <a:off x="7464152" y="5357959"/>
            <a:ext cx="1463167" cy="1469263"/>
          </a:xfrm>
          <a:prstGeom prst="rect">
            <a:avLst/>
          </a:prstGeom>
        </p:spPr>
      </p:pic>
      <p:sp>
        <p:nvSpPr>
          <p:cNvPr id="21" name="Овал 20">
            <a:extLst>
              <a:ext uri="{FF2B5EF4-FFF2-40B4-BE49-F238E27FC236}">
                <a16:creationId xmlns:a16="http://schemas.microsoft.com/office/drawing/2014/main" id="{C9619C60-FFD7-48DB-93C6-5D03DD01E5A6}"/>
              </a:ext>
            </a:extLst>
          </p:cNvPr>
          <p:cNvSpPr/>
          <p:nvPr/>
        </p:nvSpPr>
        <p:spPr>
          <a:xfrm>
            <a:off x="8040145" y="4737891"/>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2" name="Овал 21">
            <a:extLst>
              <a:ext uri="{FF2B5EF4-FFF2-40B4-BE49-F238E27FC236}">
                <a16:creationId xmlns:a16="http://schemas.microsoft.com/office/drawing/2014/main" id="{6C0E0538-F9AC-4167-ACBF-DD97022AA2E1}"/>
              </a:ext>
            </a:extLst>
          </p:cNvPr>
          <p:cNvSpPr/>
          <p:nvPr/>
        </p:nvSpPr>
        <p:spPr>
          <a:xfrm>
            <a:off x="8458253" y="4751505"/>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3" name="Овал 22">
            <a:extLst>
              <a:ext uri="{FF2B5EF4-FFF2-40B4-BE49-F238E27FC236}">
                <a16:creationId xmlns:a16="http://schemas.microsoft.com/office/drawing/2014/main" id="{42527FC2-F1DB-4EB2-9606-77B66D8B50DF}"/>
              </a:ext>
            </a:extLst>
          </p:cNvPr>
          <p:cNvSpPr/>
          <p:nvPr/>
        </p:nvSpPr>
        <p:spPr>
          <a:xfrm>
            <a:off x="8243367" y="4259511"/>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1B68C641-4770-4143-82BB-72F3C717EF33}"/>
              </a:ext>
            </a:extLst>
          </p:cNvPr>
          <p:cNvSpPr/>
          <p:nvPr/>
        </p:nvSpPr>
        <p:spPr>
          <a:xfrm>
            <a:off x="8207367" y="4476635"/>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5" name="Овал 24">
            <a:extLst>
              <a:ext uri="{FF2B5EF4-FFF2-40B4-BE49-F238E27FC236}">
                <a16:creationId xmlns:a16="http://schemas.microsoft.com/office/drawing/2014/main" id="{DAFC5FC5-0269-4D0F-A7C8-7A64EAF8247F}"/>
              </a:ext>
            </a:extLst>
          </p:cNvPr>
          <p:cNvSpPr/>
          <p:nvPr/>
        </p:nvSpPr>
        <p:spPr>
          <a:xfrm>
            <a:off x="8494253" y="457831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6" name="Овал 25">
            <a:extLst>
              <a:ext uri="{FF2B5EF4-FFF2-40B4-BE49-F238E27FC236}">
                <a16:creationId xmlns:a16="http://schemas.microsoft.com/office/drawing/2014/main" id="{4328CBE4-10C6-498F-AAE9-5C914A178632}"/>
              </a:ext>
            </a:extLst>
          </p:cNvPr>
          <p:cNvSpPr/>
          <p:nvPr/>
        </p:nvSpPr>
        <p:spPr>
          <a:xfrm>
            <a:off x="7979888" y="4415238"/>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7" name="Овал 26">
            <a:extLst>
              <a:ext uri="{FF2B5EF4-FFF2-40B4-BE49-F238E27FC236}">
                <a16:creationId xmlns:a16="http://schemas.microsoft.com/office/drawing/2014/main" id="{B741C5C7-9059-414D-BD8C-E00938338EA9}"/>
              </a:ext>
            </a:extLst>
          </p:cNvPr>
          <p:cNvSpPr/>
          <p:nvPr/>
        </p:nvSpPr>
        <p:spPr>
          <a:xfrm>
            <a:off x="8421614" y="4255941"/>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F6386580-1062-4EE9-8DF2-EDAF9AFC11CD}"/>
              </a:ext>
            </a:extLst>
          </p:cNvPr>
          <p:cNvSpPr/>
          <p:nvPr/>
        </p:nvSpPr>
        <p:spPr>
          <a:xfrm>
            <a:off x="7996268" y="460720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9" name="Овал 28">
            <a:extLst>
              <a:ext uri="{FF2B5EF4-FFF2-40B4-BE49-F238E27FC236}">
                <a16:creationId xmlns:a16="http://schemas.microsoft.com/office/drawing/2014/main" id="{2F08A892-28B3-4815-9A7B-7886BE35DC0F}"/>
              </a:ext>
            </a:extLst>
          </p:cNvPr>
          <p:cNvSpPr/>
          <p:nvPr/>
        </p:nvSpPr>
        <p:spPr>
          <a:xfrm>
            <a:off x="8084001" y="4354438"/>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0" name="Овал 29">
            <a:extLst>
              <a:ext uri="{FF2B5EF4-FFF2-40B4-BE49-F238E27FC236}">
                <a16:creationId xmlns:a16="http://schemas.microsoft.com/office/drawing/2014/main" id="{CCD36DE0-605F-4C73-B8B9-E50827E66E63}"/>
              </a:ext>
            </a:extLst>
          </p:cNvPr>
          <p:cNvSpPr/>
          <p:nvPr/>
        </p:nvSpPr>
        <p:spPr>
          <a:xfrm>
            <a:off x="7816244" y="4372438"/>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1E69BF22-E7E7-4261-B4EB-4E4D189BAB48}"/>
              </a:ext>
            </a:extLst>
          </p:cNvPr>
          <p:cNvSpPr/>
          <p:nvPr/>
        </p:nvSpPr>
        <p:spPr>
          <a:xfrm>
            <a:off x="8171367" y="4838901"/>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2" name="Овал 31">
            <a:extLst>
              <a:ext uri="{FF2B5EF4-FFF2-40B4-BE49-F238E27FC236}">
                <a16:creationId xmlns:a16="http://schemas.microsoft.com/office/drawing/2014/main" id="{AD6EB2DA-3C5A-481C-9FD4-BBD27D964332}"/>
              </a:ext>
            </a:extLst>
          </p:cNvPr>
          <p:cNvSpPr/>
          <p:nvPr/>
        </p:nvSpPr>
        <p:spPr>
          <a:xfrm>
            <a:off x="7997481" y="4095657"/>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3" name="Овал 32">
            <a:extLst>
              <a:ext uri="{FF2B5EF4-FFF2-40B4-BE49-F238E27FC236}">
                <a16:creationId xmlns:a16="http://schemas.microsoft.com/office/drawing/2014/main" id="{102C4A2E-CD5B-48A8-9EAA-8C3F25231DAB}"/>
              </a:ext>
            </a:extLst>
          </p:cNvPr>
          <p:cNvSpPr/>
          <p:nvPr/>
        </p:nvSpPr>
        <p:spPr>
          <a:xfrm>
            <a:off x="4367090" y="431169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3511B9C6-699D-47AC-843C-1A4F9930B97E}"/>
              </a:ext>
            </a:extLst>
          </p:cNvPr>
          <p:cNvSpPr/>
          <p:nvPr/>
        </p:nvSpPr>
        <p:spPr>
          <a:xfrm>
            <a:off x="4403090" y="438685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5" name="Овал 34">
            <a:extLst>
              <a:ext uri="{FF2B5EF4-FFF2-40B4-BE49-F238E27FC236}">
                <a16:creationId xmlns:a16="http://schemas.microsoft.com/office/drawing/2014/main" id="{B5425AED-45AF-4F2D-9A04-23DDAAA3F99D}"/>
              </a:ext>
            </a:extLst>
          </p:cNvPr>
          <p:cNvSpPr/>
          <p:nvPr/>
        </p:nvSpPr>
        <p:spPr>
          <a:xfrm>
            <a:off x="4451138" y="435827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6" name="Овал 35">
            <a:extLst>
              <a:ext uri="{FF2B5EF4-FFF2-40B4-BE49-F238E27FC236}">
                <a16:creationId xmlns:a16="http://schemas.microsoft.com/office/drawing/2014/main" id="{CF41F4D4-779D-41A2-A167-9FB7B5836AC2}"/>
              </a:ext>
            </a:extLst>
          </p:cNvPr>
          <p:cNvSpPr/>
          <p:nvPr/>
        </p:nvSpPr>
        <p:spPr>
          <a:xfrm>
            <a:off x="4390466" y="437627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55FF0F24-C11A-49F9-9E78-6AD9011B8BF8}"/>
              </a:ext>
            </a:extLst>
          </p:cNvPr>
          <p:cNvSpPr/>
          <p:nvPr/>
        </p:nvSpPr>
        <p:spPr>
          <a:xfrm>
            <a:off x="4385090" y="448667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8" name="Овал 37">
            <a:extLst>
              <a:ext uri="{FF2B5EF4-FFF2-40B4-BE49-F238E27FC236}">
                <a16:creationId xmlns:a16="http://schemas.microsoft.com/office/drawing/2014/main" id="{181581DA-E63D-4E5B-A35F-BDB522D0F9F1}"/>
              </a:ext>
            </a:extLst>
          </p:cNvPr>
          <p:cNvSpPr/>
          <p:nvPr/>
        </p:nvSpPr>
        <p:spPr>
          <a:xfrm>
            <a:off x="4495482" y="4431751"/>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9" name="Овал 38">
            <a:extLst>
              <a:ext uri="{FF2B5EF4-FFF2-40B4-BE49-F238E27FC236}">
                <a16:creationId xmlns:a16="http://schemas.microsoft.com/office/drawing/2014/main" id="{3C6D0202-DB71-4BE7-A3B1-22F503373361}"/>
              </a:ext>
            </a:extLst>
          </p:cNvPr>
          <p:cNvSpPr/>
          <p:nvPr/>
        </p:nvSpPr>
        <p:spPr>
          <a:xfrm>
            <a:off x="4293794" y="444085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00D900D3-2804-4EE9-9D78-C2EF5E340175}"/>
              </a:ext>
            </a:extLst>
          </p:cNvPr>
          <p:cNvSpPr/>
          <p:nvPr/>
        </p:nvSpPr>
        <p:spPr>
          <a:xfrm>
            <a:off x="4457382" y="450595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1" name="Овал 40">
            <a:extLst>
              <a:ext uri="{FF2B5EF4-FFF2-40B4-BE49-F238E27FC236}">
                <a16:creationId xmlns:a16="http://schemas.microsoft.com/office/drawing/2014/main" id="{394C17C0-BDBC-403E-A30C-00348EB50BAC}"/>
              </a:ext>
            </a:extLst>
          </p:cNvPr>
          <p:cNvSpPr/>
          <p:nvPr/>
        </p:nvSpPr>
        <p:spPr>
          <a:xfrm>
            <a:off x="4451138" y="440865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2" name="Овал 41">
            <a:extLst>
              <a:ext uri="{FF2B5EF4-FFF2-40B4-BE49-F238E27FC236}">
                <a16:creationId xmlns:a16="http://schemas.microsoft.com/office/drawing/2014/main" id="{643B8D23-71AA-4B7F-81FE-0CF6CFA17485}"/>
              </a:ext>
            </a:extLst>
          </p:cNvPr>
          <p:cNvSpPr/>
          <p:nvPr/>
        </p:nvSpPr>
        <p:spPr>
          <a:xfrm>
            <a:off x="4293794" y="435827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3" name="Овал 42">
            <a:extLst>
              <a:ext uri="{FF2B5EF4-FFF2-40B4-BE49-F238E27FC236}">
                <a16:creationId xmlns:a16="http://schemas.microsoft.com/office/drawing/2014/main" id="{F8BD2F1B-358C-4346-8885-8D08E8286AA2}"/>
              </a:ext>
            </a:extLst>
          </p:cNvPr>
          <p:cNvSpPr/>
          <p:nvPr/>
        </p:nvSpPr>
        <p:spPr>
          <a:xfrm>
            <a:off x="4354466" y="445475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4" name="Овал 43">
            <a:extLst>
              <a:ext uri="{FF2B5EF4-FFF2-40B4-BE49-F238E27FC236}">
                <a16:creationId xmlns:a16="http://schemas.microsoft.com/office/drawing/2014/main" id="{C8B853A3-059A-4632-82BC-DC13A87127B3}"/>
              </a:ext>
            </a:extLst>
          </p:cNvPr>
          <p:cNvSpPr/>
          <p:nvPr/>
        </p:nvSpPr>
        <p:spPr>
          <a:xfrm>
            <a:off x="4329794" y="437627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5" name="Овал 44">
            <a:extLst>
              <a:ext uri="{FF2B5EF4-FFF2-40B4-BE49-F238E27FC236}">
                <a16:creationId xmlns:a16="http://schemas.microsoft.com/office/drawing/2014/main" id="{3AFCCFD4-908D-4992-A432-5A7633C86615}"/>
              </a:ext>
            </a:extLst>
          </p:cNvPr>
          <p:cNvSpPr/>
          <p:nvPr/>
        </p:nvSpPr>
        <p:spPr>
          <a:xfrm>
            <a:off x="4172730" y="567984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6" name="Овал 45">
            <a:extLst>
              <a:ext uri="{FF2B5EF4-FFF2-40B4-BE49-F238E27FC236}">
                <a16:creationId xmlns:a16="http://schemas.microsoft.com/office/drawing/2014/main" id="{E8AD2829-A984-412E-BF18-BD5645C2F069}"/>
              </a:ext>
            </a:extLst>
          </p:cNvPr>
          <p:cNvSpPr/>
          <p:nvPr/>
        </p:nvSpPr>
        <p:spPr>
          <a:xfrm>
            <a:off x="4208730" y="575500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7" name="Овал 46">
            <a:extLst>
              <a:ext uri="{FF2B5EF4-FFF2-40B4-BE49-F238E27FC236}">
                <a16:creationId xmlns:a16="http://schemas.microsoft.com/office/drawing/2014/main" id="{A6E294EF-90F0-442D-AAF8-8F5F9480ADBD}"/>
              </a:ext>
            </a:extLst>
          </p:cNvPr>
          <p:cNvSpPr/>
          <p:nvPr/>
        </p:nvSpPr>
        <p:spPr>
          <a:xfrm>
            <a:off x="4256778" y="572642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8" name="Овал 47">
            <a:extLst>
              <a:ext uri="{FF2B5EF4-FFF2-40B4-BE49-F238E27FC236}">
                <a16:creationId xmlns:a16="http://schemas.microsoft.com/office/drawing/2014/main" id="{F5B5084C-0957-4770-B739-BC30E61361BB}"/>
              </a:ext>
            </a:extLst>
          </p:cNvPr>
          <p:cNvSpPr/>
          <p:nvPr/>
        </p:nvSpPr>
        <p:spPr>
          <a:xfrm>
            <a:off x="4196106" y="574442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9" name="Овал 48">
            <a:extLst>
              <a:ext uri="{FF2B5EF4-FFF2-40B4-BE49-F238E27FC236}">
                <a16:creationId xmlns:a16="http://schemas.microsoft.com/office/drawing/2014/main" id="{0953EABD-F98C-40DA-8D3D-C4AAEC303005}"/>
              </a:ext>
            </a:extLst>
          </p:cNvPr>
          <p:cNvSpPr/>
          <p:nvPr/>
        </p:nvSpPr>
        <p:spPr>
          <a:xfrm>
            <a:off x="4190730" y="5854828"/>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0" name="Овал 49">
            <a:extLst>
              <a:ext uri="{FF2B5EF4-FFF2-40B4-BE49-F238E27FC236}">
                <a16:creationId xmlns:a16="http://schemas.microsoft.com/office/drawing/2014/main" id="{0764C4C5-DA6D-4474-90FE-BA84139B7C0D}"/>
              </a:ext>
            </a:extLst>
          </p:cNvPr>
          <p:cNvSpPr/>
          <p:nvPr/>
        </p:nvSpPr>
        <p:spPr>
          <a:xfrm>
            <a:off x="4301122" y="579990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1" name="Овал 50">
            <a:extLst>
              <a:ext uri="{FF2B5EF4-FFF2-40B4-BE49-F238E27FC236}">
                <a16:creationId xmlns:a16="http://schemas.microsoft.com/office/drawing/2014/main" id="{4D2BF117-4CFD-405B-8795-FB8D47445547}"/>
              </a:ext>
            </a:extLst>
          </p:cNvPr>
          <p:cNvSpPr/>
          <p:nvPr/>
        </p:nvSpPr>
        <p:spPr>
          <a:xfrm>
            <a:off x="4099434" y="580900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2" name="Овал 51">
            <a:extLst>
              <a:ext uri="{FF2B5EF4-FFF2-40B4-BE49-F238E27FC236}">
                <a16:creationId xmlns:a16="http://schemas.microsoft.com/office/drawing/2014/main" id="{07F0EBD2-E6EE-4135-9F8E-F4D59D6260F3}"/>
              </a:ext>
            </a:extLst>
          </p:cNvPr>
          <p:cNvSpPr/>
          <p:nvPr/>
        </p:nvSpPr>
        <p:spPr>
          <a:xfrm>
            <a:off x="4263022" y="5874105"/>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3" name="Овал 52">
            <a:extLst>
              <a:ext uri="{FF2B5EF4-FFF2-40B4-BE49-F238E27FC236}">
                <a16:creationId xmlns:a16="http://schemas.microsoft.com/office/drawing/2014/main" id="{B29BEDA9-12FF-4139-8DC9-F38E239949B4}"/>
              </a:ext>
            </a:extLst>
          </p:cNvPr>
          <p:cNvSpPr/>
          <p:nvPr/>
        </p:nvSpPr>
        <p:spPr>
          <a:xfrm>
            <a:off x="4256778" y="5776802"/>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4" name="Овал 53">
            <a:extLst>
              <a:ext uri="{FF2B5EF4-FFF2-40B4-BE49-F238E27FC236}">
                <a16:creationId xmlns:a16="http://schemas.microsoft.com/office/drawing/2014/main" id="{DE5FF701-3B61-4E30-8AA5-CC86F4BC543B}"/>
              </a:ext>
            </a:extLst>
          </p:cNvPr>
          <p:cNvSpPr/>
          <p:nvPr/>
        </p:nvSpPr>
        <p:spPr>
          <a:xfrm>
            <a:off x="4099434" y="572642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5" name="Овал 54">
            <a:extLst>
              <a:ext uri="{FF2B5EF4-FFF2-40B4-BE49-F238E27FC236}">
                <a16:creationId xmlns:a16="http://schemas.microsoft.com/office/drawing/2014/main" id="{84143460-152B-4DF7-83D4-2E7DF6B4B154}"/>
              </a:ext>
            </a:extLst>
          </p:cNvPr>
          <p:cNvSpPr/>
          <p:nvPr/>
        </p:nvSpPr>
        <p:spPr>
          <a:xfrm>
            <a:off x="4160106" y="5822902"/>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6" name="Овал 55">
            <a:extLst>
              <a:ext uri="{FF2B5EF4-FFF2-40B4-BE49-F238E27FC236}">
                <a16:creationId xmlns:a16="http://schemas.microsoft.com/office/drawing/2014/main" id="{A64AABB6-5AD3-450A-8F4B-B9C1DA751ED9}"/>
              </a:ext>
            </a:extLst>
          </p:cNvPr>
          <p:cNvSpPr/>
          <p:nvPr/>
        </p:nvSpPr>
        <p:spPr>
          <a:xfrm>
            <a:off x="4135434" y="574442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7" name="Овал 56">
            <a:extLst>
              <a:ext uri="{FF2B5EF4-FFF2-40B4-BE49-F238E27FC236}">
                <a16:creationId xmlns:a16="http://schemas.microsoft.com/office/drawing/2014/main" id="{07EF9F2E-E165-40B5-9C1C-59E0223FC2BE}"/>
              </a:ext>
            </a:extLst>
          </p:cNvPr>
          <p:cNvSpPr/>
          <p:nvPr/>
        </p:nvSpPr>
        <p:spPr>
          <a:xfrm>
            <a:off x="8255993" y="603061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8" name="Овал 57">
            <a:extLst>
              <a:ext uri="{FF2B5EF4-FFF2-40B4-BE49-F238E27FC236}">
                <a16:creationId xmlns:a16="http://schemas.microsoft.com/office/drawing/2014/main" id="{2147255F-0D5A-407B-A587-86EAB065EB96}"/>
              </a:ext>
            </a:extLst>
          </p:cNvPr>
          <p:cNvSpPr/>
          <p:nvPr/>
        </p:nvSpPr>
        <p:spPr>
          <a:xfrm>
            <a:off x="8674101" y="6044227"/>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9" name="Овал 58">
            <a:extLst>
              <a:ext uri="{FF2B5EF4-FFF2-40B4-BE49-F238E27FC236}">
                <a16:creationId xmlns:a16="http://schemas.microsoft.com/office/drawing/2014/main" id="{FF62A95E-6C65-4012-9F36-0F1E761A0BD5}"/>
              </a:ext>
            </a:extLst>
          </p:cNvPr>
          <p:cNvSpPr/>
          <p:nvPr/>
        </p:nvSpPr>
        <p:spPr>
          <a:xfrm>
            <a:off x="8459215" y="555223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0" name="Овал 59">
            <a:extLst>
              <a:ext uri="{FF2B5EF4-FFF2-40B4-BE49-F238E27FC236}">
                <a16:creationId xmlns:a16="http://schemas.microsoft.com/office/drawing/2014/main" id="{9438F18E-4344-496B-9A54-10A9170CAD5F}"/>
              </a:ext>
            </a:extLst>
          </p:cNvPr>
          <p:cNvSpPr/>
          <p:nvPr/>
        </p:nvSpPr>
        <p:spPr>
          <a:xfrm>
            <a:off x="8423215" y="5769357"/>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1" name="Овал 60">
            <a:extLst>
              <a:ext uri="{FF2B5EF4-FFF2-40B4-BE49-F238E27FC236}">
                <a16:creationId xmlns:a16="http://schemas.microsoft.com/office/drawing/2014/main" id="{8A2EAE98-7EEA-4B75-998D-7CEF9639292C}"/>
              </a:ext>
            </a:extLst>
          </p:cNvPr>
          <p:cNvSpPr/>
          <p:nvPr/>
        </p:nvSpPr>
        <p:spPr>
          <a:xfrm>
            <a:off x="8710101" y="5871038"/>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2" name="Овал 61">
            <a:extLst>
              <a:ext uri="{FF2B5EF4-FFF2-40B4-BE49-F238E27FC236}">
                <a16:creationId xmlns:a16="http://schemas.microsoft.com/office/drawing/2014/main" id="{23D11637-133C-49C6-982E-A48303CFF648}"/>
              </a:ext>
            </a:extLst>
          </p:cNvPr>
          <p:cNvSpPr/>
          <p:nvPr/>
        </p:nvSpPr>
        <p:spPr>
          <a:xfrm>
            <a:off x="8195736" y="570796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3" name="Овал 62">
            <a:extLst>
              <a:ext uri="{FF2B5EF4-FFF2-40B4-BE49-F238E27FC236}">
                <a16:creationId xmlns:a16="http://schemas.microsoft.com/office/drawing/2014/main" id="{35452550-C91B-4757-A860-173A5A2F144B}"/>
              </a:ext>
            </a:extLst>
          </p:cNvPr>
          <p:cNvSpPr/>
          <p:nvPr/>
        </p:nvSpPr>
        <p:spPr>
          <a:xfrm>
            <a:off x="8637462" y="554866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4" name="Овал 63">
            <a:extLst>
              <a:ext uri="{FF2B5EF4-FFF2-40B4-BE49-F238E27FC236}">
                <a16:creationId xmlns:a16="http://schemas.microsoft.com/office/drawing/2014/main" id="{E35C3964-423B-4273-98EC-A587E8148D8D}"/>
              </a:ext>
            </a:extLst>
          </p:cNvPr>
          <p:cNvSpPr/>
          <p:nvPr/>
        </p:nvSpPr>
        <p:spPr>
          <a:xfrm>
            <a:off x="8212116" y="5899922"/>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5" name="Овал 64">
            <a:extLst>
              <a:ext uri="{FF2B5EF4-FFF2-40B4-BE49-F238E27FC236}">
                <a16:creationId xmlns:a16="http://schemas.microsoft.com/office/drawing/2014/main" id="{ED39370F-2AC6-4FF4-B011-C9C24B4DBCF4}"/>
              </a:ext>
            </a:extLst>
          </p:cNvPr>
          <p:cNvSpPr/>
          <p:nvPr/>
        </p:nvSpPr>
        <p:spPr>
          <a:xfrm>
            <a:off x="8299849" y="564716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6" name="Овал 65">
            <a:extLst>
              <a:ext uri="{FF2B5EF4-FFF2-40B4-BE49-F238E27FC236}">
                <a16:creationId xmlns:a16="http://schemas.microsoft.com/office/drawing/2014/main" id="{141DF648-565F-4E84-83D6-8812D5271171}"/>
              </a:ext>
            </a:extLst>
          </p:cNvPr>
          <p:cNvSpPr/>
          <p:nvPr/>
        </p:nvSpPr>
        <p:spPr>
          <a:xfrm>
            <a:off x="8032092" y="566516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7" name="Овал 66">
            <a:extLst>
              <a:ext uri="{FF2B5EF4-FFF2-40B4-BE49-F238E27FC236}">
                <a16:creationId xmlns:a16="http://schemas.microsoft.com/office/drawing/2014/main" id="{C269D445-DD7C-4D48-BAFE-4BC479CEDABC}"/>
              </a:ext>
            </a:extLst>
          </p:cNvPr>
          <p:cNvSpPr/>
          <p:nvPr/>
        </p:nvSpPr>
        <p:spPr>
          <a:xfrm>
            <a:off x="8387215" y="613162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8" name="Овал 67">
            <a:extLst>
              <a:ext uri="{FF2B5EF4-FFF2-40B4-BE49-F238E27FC236}">
                <a16:creationId xmlns:a16="http://schemas.microsoft.com/office/drawing/2014/main" id="{3B35813F-98BD-4CB7-A2F7-57C8E2D3941E}"/>
              </a:ext>
            </a:extLst>
          </p:cNvPr>
          <p:cNvSpPr/>
          <p:nvPr/>
        </p:nvSpPr>
        <p:spPr>
          <a:xfrm>
            <a:off x="8213329" y="5388379"/>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9" name="TextBox 68">
            <a:extLst>
              <a:ext uri="{FF2B5EF4-FFF2-40B4-BE49-F238E27FC236}">
                <a16:creationId xmlns:a16="http://schemas.microsoft.com/office/drawing/2014/main" id="{3FBA67C7-90A2-4DA0-A941-8678FE7B49C8}"/>
              </a:ext>
            </a:extLst>
          </p:cNvPr>
          <p:cNvSpPr txBox="1"/>
          <p:nvPr/>
        </p:nvSpPr>
        <p:spPr>
          <a:xfrm>
            <a:off x="767408" y="4005064"/>
            <a:ext cx="2372596" cy="954107"/>
          </a:xfrm>
          <a:prstGeom prst="rect">
            <a:avLst/>
          </a:prstGeom>
          <a:noFill/>
        </p:spPr>
        <p:txBody>
          <a:bodyPr wrap="square">
            <a:spAutoFit/>
          </a:bodyPr>
          <a:lstStyle/>
          <a:p>
            <a:r>
              <a:rPr lang="ru-RU" sz="2800" dirty="0">
                <a:solidFill>
                  <a:schemeClr val="bg1"/>
                </a:solidFill>
              </a:rPr>
              <a:t>Низкое Смещение</a:t>
            </a:r>
          </a:p>
        </p:txBody>
      </p:sp>
      <p:sp>
        <p:nvSpPr>
          <p:cNvPr id="70" name="TextBox 69">
            <a:extLst>
              <a:ext uri="{FF2B5EF4-FFF2-40B4-BE49-F238E27FC236}">
                <a16:creationId xmlns:a16="http://schemas.microsoft.com/office/drawing/2014/main" id="{0768C00E-777D-49E8-AFC7-C983F6CC73F3}"/>
              </a:ext>
            </a:extLst>
          </p:cNvPr>
          <p:cNvSpPr txBox="1"/>
          <p:nvPr/>
        </p:nvSpPr>
        <p:spPr>
          <a:xfrm>
            <a:off x="839416" y="5589240"/>
            <a:ext cx="2822689" cy="954107"/>
          </a:xfrm>
          <a:prstGeom prst="rect">
            <a:avLst/>
          </a:prstGeom>
          <a:noFill/>
        </p:spPr>
        <p:txBody>
          <a:bodyPr wrap="square">
            <a:spAutoFit/>
          </a:bodyPr>
          <a:lstStyle/>
          <a:p>
            <a:r>
              <a:rPr lang="ru-RU" sz="2800" dirty="0">
                <a:solidFill>
                  <a:schemeClr val="bg1"/>
                </a:solidFill>
              </a:rPr>
              <a:t>Высокое Смещение</a:t>
            </a:r>
          </a:p>
        </p:txBody>
      </p:sp>
      <p:sp>
        <p:nvSpPr>
          <p:cNvPr id="71" name="TextBox 70">
            <a:extLst>
              <a:ext uri="{FF2B5EF4-FFF2-40B4-BE49-F238E27FC236}">
                <a16:creationId xmlns:a16="http://schemas.microsoft.com/office/drawing/2014/main" id="{68A13F1F-6782-4875-B394-52AF51250812}"/>
              </a:ext>
            </a:extLst>
          </p:cNvPr>
          <p:cNvSpPr txBox="1"/>
          <p:nvPr/>
        </p:nvSpPr>
        <p:spPr>
          <a:xfrm>
            <a:off x="2639616" y="3140968"/>
            <a:ext cx="4032448" cy="523220"/>
          </a:xfrm>
          <a:prstGeom prst="rect">
            <a:avLst/>
          </a:prstGeom>
          <a:noFill/>
        </p:spPr>
        <p:txBody>
          <a:bodyPr wrap="square">
            <a:spAutoFit/>
          </a:bodyPr>
          <a:lstStyle/>
          <a:p>
            <a:r>
              <a:rPr lang="ru-RU" sz="2800" dirty="0">
                <a:solidFill>
                  <a:schemeClr val="bg1"/>
                </a:solidFill>
              </a:rPr>
              <a:t>Низкая Дисперсия</a:t>
            </a:r>
          </a:p>
        </p:txBody>
      </p:sp>
      <p:sp>
        <p:nvSpPr>
          <p:cNvPr id="72" name="TextBox 71">
            <a:extLst>
              <a:ext uri="{FF2B5EF4-FFF2-40B4-BE49-F238E27FC236}">
                <a16:creationId xmlns:a16="http://schemas.microsoft.com/office/drawing/2014/main" id="{0EDFD081-F962-4441-BCB0-D7570892DC73}"/>
              </a:ext>
            </a:extLst>
          </p:cNvPr>
          <p:cNvSpPr txBox="1"/>
          <p:nvPr/>
        </p:nvSpPr>
        <p:spPr>
          <a:xfrm>
            <a:off x="6456040" y="3212976"/>
            <a:ext cx="5213353" cy="523220"/>
          </a:xfrm>
          <a:prstGeom prst="rect">
            <a:avLst/>
          </a:prstGeom>
          <a:noFill/>
        </p:spPr>
        <p:txBody>
          <a:bodyPr wrap="square">
            <a:spAutoFit/>
          </a:bodyPr>
          <a:lstStyle/>
          <a:p>
            <a:r>
              <a:rPr lang="ru-RU" sz="2800" dirty="0">
                <a:solidFill>
                  <a:schemeClr val="bg1"/>
                </a:solidFill>
              </a:rPr>
              <a:t>Высокая Дисперсия</a:t>
            </a:r>
          </a:p>
        </p:txBody>
      </p:sp>
      <p:sp>
        <p:nvSpPr>
          <p:cNvPr id="74" name="Нижний колонтитул 6">
            <a:extLst>
              <a:ext uri="{FF2B5EF4-FFF2-40B4-BE49-F238E27FC236}">
                <a16:creationId xmlns:a16="http://schemas.microsoft.com/office/drawing/2014/main" id="{A09DE3A5-BB05-454E-ABD4-EBB70BB98EEB}"/>
              </a:ext>
            </a:extLst>
          </p:cNvPr>
          <p:cNvSpPr txBox="1">
            <a:spLocks/>
          </p:cNvSpPr>
          <p:nvPr/>
        </p:nvSpPr>
        <p:spPr>
          <a:xfrm>
            <a:off x="1631504" y="176904"/>
            <a:ext cx="9505056" cy="484915"/>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3200" b="1" dirty="0">
                <a:solidFill>
                  <a:schemeClr val="bg1"/>
                </a:solidFill>
                <a:latin typeface="Verdana" panose="020B0604030504040204" pitchFamily="34" charset="0"/>
                <a:ea typeface="Verdana" panose="020B0604030504040204" pitchFamily="34" charset="0"/>
              </a:rPr>
              <a:t>Компромисс Между Смещением и Дисперсией</a:t>
            </a:r>
            <a:endPar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2711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A764042A-EC52-463E-A7A7-164C646B1A2A}"/>
              </a:ext>
            </a:extLst>
          </p:cNvPr>
          <p:cNvSpPr/>
          <p:nvPr/>
        </p:nvSpPr>
        <p:spPr>
          <a:xfrm>
            <a:off x="884919" y="1700808"/>
            <a:ext cx="7632848" cy="3785652"/>
          </a:xfrm>
          <a:prstGeom prst="rect">
            <a:avLst/>
          </a:prstGeom>
        </p:spPr>
        <p:txBody>
          <a:bodyPr wrap="square">
            <a:spAutoFit/>
          </a:bodyPr>
          <a:lstStyle/>
          <a:p>
            <a:r>
              <a:rPr lang="ru-RU" sz="3200" b="1" dirty="0">
                <a:solidFill>
                  <a:schemeClr val="bg1"/>
                </a:solidFill>
                <a:latin typeface="Verdana" panose="020B0604030504040204" pitchFamily="34" charset="0"/>
                <a:ea typeface="Verdana" panose="020B0604030504040204" pitchFamily="34" charset="0"/>
              </a:rPr>
              <a:t>Ансамблевые Методы</a:t>
            </a:r>
          </a:p>
          <a:p>
            <a:endPar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Методы </a:t>
            </a:r>
            <a:r>
              <a:rPr lang="ru-RU" sz="3200" dirty="0" err="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бустинга</a:t>
            </a:r>
            <a:endParaRPr lang="en-US" sz="48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a:p>
            <a:endParaRPr lang="tr-TR" sz="3200" dirty="0">
              <a:solidFill>
                <a:schemeClr val="bg1"/>
              </a:solidFill>
              <a:latin typeface="Verdana" panose="020B0604030504040204" pitchFamily="34" charset="0"/>
              <a:ea typeface="Verdana" panose="020B0604030504040204" pitchFamily="34" charset="0"/>
            </a:endParaRPr>
          </a:p>
          <a:p>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усреднения</a:t>
            </a:r>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err="1">
                <a:solidFill>
                  <a:schemeClr val="bg1"/>
                </a:solidFill>
                <a:latin typeface="Verdana" panose="020B0604030504040204" pitchFamily="34" charset="0"/>
                <a:ea typeface="Verdana" panose="020B0604030504040204" pitchFamily="34" charset="0"/>
                <a:cs typeface="Verdana" panose="020B0604030504040204" pitchFamily="34" charset="0"/>
              </a:rPr>
              <a:t>Бэггинг</a:t>
            </a:r>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Дичь для </a:t>
            </a:r>
            <a:r>
              <a:rPr lang="en-US"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Kaggle</a:t>
            </a:r>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endParaRPr lang="en-US"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Содержание</a:t>
            </a:r>
          </a:p>
        </p:txBody>
      </p:sp>
    </p:spTree>
    <p:extLst>
      <p:ext uri="{BB962C8B-B14F-4D97-AF65-F5344CB8AC3E}">
        <p14:creationId xmlns:p14="http://schemas.microsoft.com/office/powerpoint/2010/main" val="175011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Нижний колонтитул 6"/>
          <p:cNvSpPr>
            <a:spLocks noGrp="1"/>
          </p:cNvSpPr>
          <p:nvPr>
            <p:ph type="ftr" sz="quarter" idx="11"/>
          </p:nvPr>
        </p:nvSpPr>
        <p:spPr>
          <a:xfrm>
            <a:off x="2762157" y="139600"/>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Bagging: B</a:t>
            </a:r>
            <a:r>
              <a:rPr lang="en-US" sz="3200" dirty="0">
                <a:solidFill>
                  <a:schemeClr val="bg1"/>
                </a:solidFill>
                <a:latin typeface="Verdana" panose="020B0604030504040204" pitchFamily="34" charset="0"/>
                <a:ea typeface="Verdana" panose="020B0604030504040204" pitchFamily="34" charset="0"/>
              </a:rPr>
              <a:t>ootstrap </a:t>
            </a:r>
            <a:r>
              <a:rPr lang="en-US" sz="3200" b="1" dirty="0">
                <a:solidFill>
                  <a:schemeClr val="bg1"/>
                </a:solidFill>
                <a:latin typeface="Verdana" panose="020B0604030504040204" pitchFamily="34" charset="0"/>
                <a:ea typeface="Verdana" panose="020B0604030504040204" pitchFamily="34" charset="0"/>
              </a:rPr>
              <a:t>agg</a:t>
            </a:r>
            <a:r>
              <a:rPr lang="en-US" sz="3200" dirty="0">
                <a:solidFill>
                  <a:schemeClr val="bg1"/>
                </a:solidFill>
                <a:latin typeface="Verdana" panose="020B0604030504040204" pitchFamily="34" charset="0"/>
                <a:ea typeface="Verdana" panose="020B0604030504040204" pitchFamily="34" charset="0"/>
              </a:rPr>
              <a:t>regat</a:t>
            </a:r>
            <a:r>
              <a:rPr lang="en-US" sz="3200" b="1" dirty="0">
                <a:solidFill>
                  <a:schemeClr val="bg1"/>
                </a:solidFill>
                <a:latin typeface="Verdana" panose="020B0604030504040204" pitchFamily="34" charset="0"/>
                <a:ea typeface="Verdana" panose="020B0604030504040204" pitchFamily="34" charset="0"/>
              </a:rPr>
              <a:t>ing</a:t>
            </a:r>
            <a:endParaRPr lang="ru-RU" sz="3200" spc="-1"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sz="quarter" idx="12"/>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graphicFrame>
        <p:nvGraphicFramePr>
          <p:cNvPr id="9" name="Таблица 8">
            <a:extLst>
              <a:ext uri="{FF2B5EF4-FFF2-40B4-BE49-F238E27FC236}">
                <a16:creationId xmlns:a16="http://schemas.microsoft.com/office/drawing/2014/main" id="{537A8ABA-7778-4B9F-B7FE-23009EEC04C3}"/>
              </a:ext>
            </a:extLst>
          </p:cNvPr>
          <p:cNvGraphicFramePr>
            <a:graphicFrameLocks noGrp="1"/>
          </p:cNvGraphicFramePr>
          <p:nvPr/>
        </p:nvGraphicFramePr>
        <p:xfrm>
          <a:off x="790884" y="1692676"/>
          <a:ext cx="4680000" cy="4678680"/>
        </p:xfrm>
        <a:graphic>
          <a:graphicData uri="http://schemas.openxmlformats.org/drawingml/2006/table">
            <a:tbl>
              <a:tblPr/>
              <a:tblGrid>
                <a:gridCol w="936000">
                  <a:extLst>
                    <a:ext uri="{9D8B030D-6E8A-4147-A177-3AD203B41FA5}">
                      <a16:colId xmlns:a16="http://schemas.microsoft.com/office/drawing/2014/main" val="2952566792"/>
                    </a:ext>
                  </a:extLst>
                </a:gridCol>
                <a:gridCol w="936000">
                  <a:extLst>
                    <a:ext uri="{9D8B030D-6E8A-4147-A177-3AD203B41FA5}">
                      <a16:colId xmlns:a16="http://schemas.microsoft.com/office/drawing/2014/main" val="946579780"/>
                    </a:ext>
                  </a:extLst>
                </a:gridCol>
                <a:gridCol w="936000">
                  <a:extLst>
                    <a:ext uri="{9D8B030D-6E8A-4147-A177-3AD203B41FA5}">
                      <a16:colId xmlns:a16="http://schemas.microsoft.com/office/drawing/2014/main" val="3965077832"/>
                    </a:ext>
                  </a:extLst>
                </a:gridCol>
                <a:gridCol w="936000">
                  <a:extLst>
                    <a:ext uri="{9D8B030D-6E8A-4147-A177-3AD203B41FA5}">
                      <a16:colId xmlns:a16="http://schemas.microsoft.com/office/drawing/2014/main" val="1260959363"/>
                    </a:ext>
                  </a:extLst>
                </a:gridCol>
                <a:gridCol w="936000">
                  <a:extLst>
                    <a:ext uri="{9D8B030D-6E8A-4147-A177-3AD203B41FA5}">
                      <a16:colId xmlns:a16="http://schemas.microsoft.com/office/drawing/2014/main" val="2375356552"/>
                    </a:ext>
                  </a:extLst>
                </a:gridCol>
              </a:tblGrid>
              <a:tr h="680200">
                <a:tc>
                  <a:txBody>
                    <a:bodyPr/>
                    <a:lstStyle/>
                    <a:p>
                      <a:pPr algn="ctr" fontAlgn="ctr"/>
                      <a:r>
                        <a:rPr lang="tr-TR" sz="1800" b="1" i="0" u="none" strike="noStrike" dirty="0">
                          <a:solidFill>
                            <a:srgbClr val="D5D5D5"/>
                          </a:solidFill>
                          <a:effectLst/>
                          <a:latin typeface="Times New Roman" panose="02020603050405020304" pitchFamily="18" charset="0"/>
                        </a:rPr>
                        <a:t>sepal length (cm)</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1" i="0" u="none" strike="noStrike" dirty="0">
                          <a:solidFill>
                            <a:srgbClr val="D5D5D5"/>
                          </a:solidFill>
                          <a:effectLst/>
                          <a:latin typeface="Times New Roman" panose="02020603050405020304" pitchFamily="18" charset="0"/>
                        </a:rPr>
                        <a:t>sepal width (cm)</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1" i="0" u="none" strike="noStrike" dirty="0">
                          <a:solidFill>
                            <a:srgbClr val="D5D5D5"/>
                          </a:solidFill>
                          <a:effectLst/>
                          <a:latin typeface="Times New Roman" panose="02020603050405020304" pitchFamily="18" charset="0"/>
                        </a:rPr>
                        <a:t>petal length (cm)</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1" i="0" u="none" strike="noStrike" dirty="0">
                          <a:solidFill>
                            <a:srgbClr val="D5D5D5"/>
                          </a:solidFill>
                          <a:effectLst/>
                          <a:latin typeface="Times New Roman" panose="02020603050405020304" pitchFamily="18" charset="0"/>
                        </a:rPr>
                        <a:t>petal width (cm)</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1" i="0" u="none" strike="noStrike" dirty="0">
                          <a:solidFill>
                            <a:srgbClr val="D5D5D5"/>
                          </a:solidFill>
                          <a:effectLst/>
                          <a:latin typeface="Times New Roman" panose="02020603050405020304" pitchFamily="18" charset="0"/>
                        </a:rPr>
                        <a:t>target names</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203462195"/>
                  </a:ext>
                </a:extLst>
              </a:tr>
              <a:tr h="320040">
                <a:tc>
                  <a:txBody>
                    <a:bodyPr/>
                    <a:lstStyle/>
                    <a:p>
                      <a:pPr algn="ctr" fontAlgn="ctr"/>
                      <a:r>
                        <a:rPr lang="ru-RU" sz="1800" b="0" i="0" u="none" strike="noStrike" dirty="0">
                          <a:solidFill>
                            <a:srgbClr val="D5D5D5"/>
                          </a:solidFill>
                          <a:effectLst/>
                          <a:latin typeface="Times New Roman" panose="02020603050405020304" pitchFamily="18" charset="0"/>
                        </a:rPr>
                        <a:t>4.9</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1.4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0.2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dirty="0">
                          <a:solidFill>
                            <a:srgbClr val="D5D5D5"/>
                          </a:solidFill>
                          <a:effectLst/>
                          <a:latin typeface="Times New Roman" panose="02020603050405020304" pitchFamily="18" charset="0"/>
                        </a:rPr>
                        <a:t>setosa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79911949"/>
                  </a:ext>
                </a:extLst>
              </a:tr>
              <a:tr h="320040">
                <a:tc>
                  <a:txBody>
                    <a:bodyPr/>
                    <a:lstStyle/>
                    <a:p>
                      <a:pPr algn="ctr" fontAlgn="ctr"/>
                      <a:r>
                        <a:rPr lang="ru-RU" sz="1800" b="0" i="0" u="none" strike="noStrike" dirty="0">
                          <a:solidFill>
                            <a:srgbClr val="D5D5D5"/>
                          </a:solidFill>
                          <a:effectLst/>
                          <a:latin typeface="Times New Roman" panose="02020603050405020304" pitchFamily="18" charset="0"/>
                        </a:rPr>
                        <a:t>4.7</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3.2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1.3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0.2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dirty="0">
                          <a:solidFill>
                            <a:srgbClr val="D5D5D5"/>
                          </a:solidFill>
                          <a:effectLst/>
                          <a:latin typeface="Times New Roman" panose="02020603050405020304" pitchFamily="18" charset="0"/>
                        </a:rPr>
                        <a:t>setosa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80413275"/>
                  </a:ext>
                </a:extLst>
              </a:tr>
              <a:tr h="320040">
                <a:tc>
                  <a:txBody>
                    <a:bodyPr/>
                    <a:lstStyle/>
                    <a:p>
                      <a:pPr algn="ctr" fontAlgn="ctr"/>
                      <a:r>
                        <a:rPr lang="ru-RU" sz="1800" b="0" i="0" u="none" strike="noStrike">
                          <a:solidFill>
                            <a:srgbClr val="D5D5D5"/>
                          </a:solidFill>
                          <a:effectLst/>
                          <a:latin typeface="Times New Roman" panose="02020603050405020304" pitchFamily="18" charset="0"/>
                        </a:rPr>
                        <a:t>4.6</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3.1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1.5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0.2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a:solidFill>
                            <a:srgbClr val="D5D5D5"/>
                          </a:solidFill>
                          <a:effectLst/>
                          <a:latin typeface="Times New Roman" panose="02020603050405020304" pitchFamily="18" charset="0"/>
                        </a:rPr>
                        <a:t>setosa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838960693"/>
                  </a:ext>
                </a:extLst>
              </a:tr>
              <a:tr h="320040">
                <a:tc>
                  <a:txBody>
                    <a:bodyPr/>
                    <a:lstStyle/>
                    <a:p>
                      <a:pPr algn="ctr" fontAlgn="ctr"/>
                      <a:r>
                        <a:rPr lang="ru-RU" sz="1800" b="0" i="0" u="none" strike="noStrike">
                          <a:solidFill>
                            <a:srgbClr val="D5D5D5"/>
                          </a:solidFill>
                          <a:effectLst/>
                          <a:latin typeface="Times New Roman" panose="02020603050405020304" pitchFamily="18" charset="0"/>
                        </a:rPr>
                        <a:t>5</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3.6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1.4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0.2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a:solidFill>
                            <a:srgbClr val="D5D5D5"/>
                          </a:solidFill>
                          <a:effectLst/>
                          <a:latin typeface="Times New Roman" panose="02020603050405020304" pitchFamily="18" charset="0"/>
                        </a:rPr>
                        <a:t>setosa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3343888193"/>
                  </a:ext>
                </a:extLst>
              </a:tr>
              <a:tr h="320040">
                <a:tc>
                  <a:txBody>
                    <a:bodyPr/>
                    <a:lstStyle/>
                    <a:p>
                      <a:pPr algn="ctr" fontAlgn="ctr"/>
                      <a:r>
                        <a:rPr lang="ru-RU" sz="1800" b="0" i="0" u="none" strike="noStrike">
                          <a:solidFill>
                            <a:srgbClr val="D5D5D5"/>
                          </a:solidFill>
                          <a:effectLst/>
                          <a:latin typeface="Times New Roman" panose="02020603050405020304" pitchFamily="18" charset="0"/>
                        </a:rPr>
                        <a:t>6.4</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3.2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4.5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1.5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a:solidFill>
                            <a:srgbClr val="D5D5D5"/>
                          </a:solidFill>
                          <a:effectLst/>
                          <a:latin typeface="Times New Roman" panose="02020603050405020304" pitchFamily="18" charset="0"/>
                        </a:rPr>
                        <a:t>versicolor</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715239409"/>
                  </a:ext>
                </a:extLst>
              </a:tr>
              <a:tr h="320040">
                <a:tc>
                  <a:txBody>
                    <a:bodyPr/>
                    <a:lstStyle/>
                    <a:p>
                      <a:pPr algn="ctr" fontAlgn="ctr"/>
                      <a:r>
                        <a:rPr lang="ru-RU" sz="1800" b="0" i="0" u="none" strike="noStrike">
                          <a:solidFill>
                            <a:srgbClr val="D5D5D5"/>
                          </a:solidFill>
                          <a:effectLst/>
                          <a:latin typeface="Times New Roman" panose="02020603050405020304" pitchFamily="18" charset="0"/>
                        </a:rPr>
                        <a:t>6.9</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3.1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4.9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1.5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a:solidFill>
                            <a:srgbClr val="D5D5D5"/>
                          </a:solidFill>
                          <a:effectLst/>
                          <a:latin typeface="Times New Roman" panose="02020603050405020304" pitchFamily="18" charset="0"/>
                        </a:rPr>
                        <a:t>versicolor</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44560312"/>
                  </a:ext>
                </a:extLst>
              </a:tr>
              <a:tr h="320040">
                <a:tc>
                  <a:txBody>
                    <a:bodyPr/>
                    <a:lstStyle/>
                    <a:p>
                      <a:pPr algn="ctr" fontAlgn="ctr"/>
                      <a:r>
                        <a:rPr lang="ru-RU" sz="1800" b="0" i="0" u="none" strike="noStrike">
                          <a:solidFill>
                            <a:srgbClr val="D5D5D5"/>
                          </a:solidFill>
                          <a:effectLst/>
                          <a:latin typeface="Times New Roman" panose="02020603050405020304" pitchFamily="18" charset="0"/>
                        </a:rPr>
                        <a:t>5.5</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2.3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1.3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a:solidFill>
                            <a:srgbClr val="D5D5D5"/>
                          </a:solidFill>
                          <a:effectLst/>
                          <a:latin typeface="Times New Roman" panose="02020603050405020304" pitchFamily="18" charset="0"/>
                        </a:rPr>
                        <a:t>versicolor</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7776794"/>
                  </a:ext>
                </a:extLst>
              </a:tr>
              <a:tr h="320040">
                <a:tc>
                  <a:txBody>
                    <a:bodyPr/>
                    <a:lstStyle/>
                    <a:p>
                      <a:pPr algn="ctr" fontAlgn="ctr"/>
                      <a:r>
                        <a:rPr lang="ru-RU" sz="1800" b="0" i="0" u="none" strike="noStrike">
                          <a:solidFill>
                            <a:srgbClr val="D5D5D5"/>
                          </a:solidFill>
                          <a:effectLst/>
                          <a:latin typeface="Times New Roman" panose="02020603050405020304" pitchFamily="18" charset="0"/>
                        </a:rPr>
                        <a:t>6.5</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4.6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1.5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a:solidFill>
                            <a:srgbClr val="D5D5D5"/>
                          </a:solidFill>
                          <a:effectLst/>
                          <a:latin typeface="Times New Roman" panose="02020603050405020304" pitchFamily="18" charset="0"/>
                        </a:rPr>
                        <a:t>versicolor</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4011300972"/>
                  </a:ext>
                </a:extLst>
              </a:tr>
              <a:tr h="320040">
                <a:tc>
                  <a:txBody>
                    <a:bodyPr/>
                    <a:lstStyle/>
                    <a:p>
                      <a:pPr algn="ctr" fontAlgn="ctr"/>
                      <a:r>
                        <a:rPr lang="ru-RU" sz="1800" b="0" i="0" u="none" strike="noStrike">
                          <a:solidFill>
                            <a:srgbClr val="D5D5D5"/>
                          </a:solidFill>
                          <a:effectLst/>
                          <a:latin typeface="Times New Roman" panose="02020603050405020304" pitchFamily="18" charset="0"/>
                        </a:rPr>
                        <a:t>5.8</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2.7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5.1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1.9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a:solidFill>
                            <a:srgbClr val="D5D5D5"/>
                          </a:solidFill>
                          <a:effectLst/>
                          <a:latin typeface="Times New Roman" panose="02020603050405020304" pitchFamily="18" charset="0"/>
                        </a:rPr>
                        <a:t>virginica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531096527"/>
                  </a:ext>
                </a:extLst>
              </a:tr>
              <a:tr h="320040">
                <a:tc>
                  <a:txBody>
                    <a:bodyPr/>
                    <a:lstStyle/>
                    <a:p>
                      <a:pPr algn="ctr" fontAlgn="ctr"/>
                      <a:r>
                        <a:rPr lang="ru-RU" sz="1800" b="0" i="0" u="none" strike="noStrike">
                          <a:solidFill>
                            <a:srgbClr val="D5D5D5"/>
                          </a:solidFill>
                          <a:effectLst/>
                          <a:latin typeface="Times New Roman" panose="02020603050405020304" pitchFamily="18" charset="0"/>
                        </a:rPr>
                        <a:t>7.1</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5.9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2.1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a:solidFill>
                            <a:srgbClr val="D5D5D5"/>
                          </a:solidFill>
                          <a:effectLst/>
                          <a:latin typeface="Times New Roman" panose="02020603050405020304" pitchFamily="18" charset="0"/>
                        </a:rPr>
                        <a:t>virginica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309512447"/>
                  </a:ext>
                </a:extLst>
              </a:tr>
              <a:tr h="320040">
                <a:tc>
                  <a:txBody>
                    <a:bodyPr/>
                    <a:lstStyle/>
                    <a:p>
                      <a:pPr algn="ctr" fontAlgn="ctr"/>
                      <a:r>
                        <a:rPr lang="ru-RU" sz="1800" b="0" i="0" u="none" strike="noStrike">
                          <a:solidFill>
                            <a:srgbClr val="D5D5D5"/>
                          </a:solidFill>
                          <a:effectLst/>
                          <a:latin typeface="Times New Roman" panose="02020603050405020304" pitchFamily="18" charset="0"/>
                        </a:rPr>
                        <a:t>6.3</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2.9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5.6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1.8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a:solidFill>
                            <a:srgbClr val="D5D5D5"/>
                          </a:solidFill>
                          <a:effectLst/>
                          <a:latin typeface="Times New Roman" panose="02020603050405020304" pitchFamily="18" charset="0"/>
                        </a:rPr>
                        <a:t>virginica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818698148"/>
                  </a:ext>
                </a:extLst>
              </a:tr>
              <a:tr h="327660">
                <a:tc>
                  <a:txBody>
                    <a:bodyPr/>
                    <a:lstStyle/>
                    <a:p>
                      <a:pPr algn="ctr" fontAlgn="ctr"/>
                      <a:r>
                        <a:rPr lang="ru-RU" sz="1800" b="0" i="0" u="none" strike="noStrike" dirty="0">
                          <a:solidFill>
                            <a:srgbClr val="D5D5D5"/>
                          </a:solidFill>
                          <a:effectLst/>
                          <a:latin typeface="Times New Roman" panose="02020603050405020304" pitchFamily="18" charset="0"/>
                        </a:rPr>
                        <a:t>6.5</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2.2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dirty="0">
                          <a:solidFill>
                            <a:srgbClr val="D5D5D5"/>
                          </a:solidFill>
                          <a:effectLst/>
                          <a:latin typeface="Times New Roman" panose="02020603050405020304" pitchFamily="18" charset="0"/>
                        </a:rPr>
                        <a:t>virginica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2632266131"/>
                  </a:ext>
                </a:extLst>
              </a:tr>
            </a:tbl>
          </a:graphicData>
        </a:graphic>
      </p:graphicFrame>
      <p:graphicFrame>
        <p:nvGraphicFramePr>
          <p:cNvPr id="13" name="Таблица 12">
            <a:extLst>
              <a:ext uri="{FF2B5EF4-FFF2-40B4-BE49-F238E27FC236}">
                <a16:creationId xmlns:a16="http://schemas.microsoft.com/office/drawing/2014/main" id="{AB20735A-B944-4752-9F05-5335A9ED3014}"/>
              </a:ext>
            </a:extLst>
          </p:cNvPr>
          <p:cNvGraphicFramePr>
            <a:graphicFrameLocks noGrp="1"/>
          </p:cNvGraphicFramePr>
          <p:nvPr/>
        </p:nvGraphicFramePr>
        <p:xfrm>
          <a:off x="6911564" y="1692676"/>
          <a:ext cx="4680000" cy="4678680"/>
        </p:xfrm>
        <a:graphic>
          <a:graphicData uri="http://schemas.openxmlformats.org/drawingml/2006/table">
            <a:tbl>
              <a:tblPr/>
              <a:tblGrid>
                <a:gridCol w="936000">
                  <a:extLst>
                    <a:ext uri="{9D8B030D-6E8A-4147-A177-3AD203B41FA5}">
                      <a16:colId xmlns:a16="http://schemas.microsoft.com/office/drawing/2014/main" val="2952566792"/>
                    </a:ext>
                  </a:extLst>
                </a:gridCol>
                <a:gridCol w="936000">
                  <a:extLst>
                    <a:ext uri="{9D8B030D-6E8A-4147-A177-3AD203B41FA5}">
                      <a16:colId xmlns:a16="http://schemas.microsoft.com/office/drawing/2014/main" val="946579780"/>
                    </a:ext>
                  </a:extLst>
                </a:gridCol>
                <a:gridCol w="936000">
                  <a:extLst>
                    <a:ext uri="{9D8B030D-6E8A-4147-A177-3AD203B41FA5}">
                      <a16:colId xmlns:a16="http://schemas.microsoft.com/office/drawing/2014/main" val="3965077832"/>
                    </a:ext>
                  </a:extLst>
                </a:gridCol>
                <a:gridCol w="936000">
                  <a:extLst>
                    <a:ext uri="{9D8B030D-6E8A-4147-A177-3AD203B41FA5}">
                      <a16:colId xmlns:a16="http://schemas.microsoft.com/office/drawing/2014/main" val="1260959363"/>
                    </a:ext>
                  </a:extLst>
                </a:gridCol>
                <a:gridCol w="936000">
                  <a:extLst>
                    <a:ext uri="{9D8B030D-6E8A-4147-A177-3AD203B41FA5}">
                      <a16:colId xmlns:a16="http://schemas.microsoft.com/office/drawing/2014/main" val="2375356552"/>
                    </a:ext>
                  </a:extLst>
                </a:gridCol>
              </a:tblGrid>
              <a:tr h="680200">
                <a:tc>
                  <a:txBody>
                    <a:bodyPr/>
                    <a:lstStyle/>
                    <a:p>
                      <a:pPr algn="ctr" fontAlgn="ctr"/>
                      <a:r>
                        <a:rPr lang="tr-TR" sz="1800" b="1" i="0" u="none" strike="noStrike" dirty="0">
                          <a:solidFill>
                            <a:srgbClr val="D5D5D5"/>
                          </a:solidFill>
                          <a:effectLst/>
                          <a:latin typeface="Times New Roman" panose="02020603050405020304" pitchFamily="18" charset="0"/>
                        </a:rPr>
                        <a:t>sepal length (cm)</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1" i="0" u="none" strike="noStrike" dirty="0">
                          <a:solidFill>
                            <a:srgbClr val="D5D5D5"/>
                          </a:solidFill>
                          <a:effectLst/>
                          <a:latin typeface="Times New Roman" panose="02020603050405020304" pitchFamily="18" charset="0"/>
                        </a:rPr>
                        <a:t>sepal width (cm)</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1" i="0" u="none" strike="noStrike" dirty="0">
                          <a:solidFill>
                            <a:srgbClr val="D5D5D5"/>
                          </a:solidFill>
                          <a:effectLst/>
                          <a:latin typeface="Times New Roman" panose="02020603050405020304" pitchFamily="18" charset="0"/>
                        </a:rPr>
                        <a:t>petal length (cm)</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1" i="0" u="none" strike="noStrike" dirty="0">
                          <a:solidFill>
                            <a:srgbClr val="D5D5D5"/>
                          </a:solidFill>
                          <a:effectLst/>
                          <a:latin typeface="Times New Roman" panose="02020603050405020304" pitchFamily="18" charset="0"/>
                        </a:rPr>
                        <a:t>petal width (cm)</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1" i="0" u="none" strike="noStrike" dirty="0">
                          <a:solidFill>
                            <a:srgbClr val="D5D5D5"/>
                          </a:solidFill>
                          <a:effectLst/>
                          <a:latin typeface="Times New Roman" panose="02020603050405020304" pitchFamily="18" charset="0"/>
                        </a:rPr>
                        <a:t>target names</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203462195"/>
                  </a:ext>
                </a:extLst>
              </a:tr>
              <a:tr h="320040">
                <a:tc>
                  <a:txBody>
                    <a:bodyPr/>
                    <a:lstStyle/>
                    <a:p>
                      <a:pPr algn="ctr" fontAlgn="ctr"/>
                      <a:r>
                        <a:rPr lang="ru-RU" sz="1800" b="0" i="0" u="none" strike="noStrike" dirty="0">
                          <a:solidFill>
                            <a:srgbClr val="D5D5D5"/>
                          </a:solidFill>
                          <a:effectLst/>
                          <a:latin typeface="Times New Roman" panose="02020603050405020304" pitchFamily="18" charset="0"/>
                        </a:rPr>
                        <a:t>4.9</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1.4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0.2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dirty="0">
                          <a:solidFill>
                            <a:srgbClr val="D5D5D5"/>
                          </a:solidFill>
                          <a:effectLst/>
                          <a:latin typeface="Times New Roman" panose="02020603050405020304" pitchFamily="18" charset="0"/>
                        </a:rPr>
                        <a:t>setosa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79911949"/>
                  </a:ext>
                </a:extLst>
              </a:tr>
              <a:tr h="320040">
                <a:tc>
                  <a:txBody>
                    <a:bodyPr/>
                    <a:lstStyle/>
                    <a:p>
                      <a:pPr algn="ctr" fontAlgn="ctr"/>
                      <a:endParaRPr lang="ru-RU" sz="1800" b="0" i="0" u="none" strike="noStrike" dirty="0">
                        <a:solidFill>
                          <a:srgbClr val="D5D5D5"/>
                        </a:solidFill>
                        <a:effectLst/>
                        <a:latin typeface="Times New Roman" panose="02020603050405020304" pitchFamily="18" charset="0"/>
                      </a:endParaRP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endParaRPr lang="ru-RU" sz="1800" b="0" i="0" u="none" strike="noStrike" dirty="0">
                        <a:solidFill>
                          <a:srgbClr val="D5D5D5"/>
                        </a:solidFill>
                        <a:effectLst/>
                        <a:latin typeface="Times New Roman" panose="02020603050405020304" pitchFamily="18" charset="0"/>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endParaRPr lang="ru-RU" sz="1800" b="0" i="0" u="none" strike="noStrike" dirty="0">
                        <a:solidFill>
                          <a:srgbClr val="D5D5D5"/>
                        </a:solidFill>
                        <a:effectLst/>
                        <a:latin typeface="Times New Roman" panose="02020603050405020304" pitchFamily="18" charset="0"/>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endParaRPr lang="ru-RU" sz="1800" b="0" i="0" u="none" strike="noStrike" dirty="0">
                        <a:solidFill>
                          <a:srgbClr val="D5D5D5"/>
                        </a:solidFill>
                        <a:effectLst/>
                        <a:latin typeface="Times New Roman" panose="02020603050405020304" pitchFamily="18" charset="0"/>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endParaRPr lang="tr-TR" sz="1800" b="0" i="0" u="none" strike="noStrike" dirty="0">
                        <a:solidFill>
                          <a:srgbClr val="D5D5D5"/>
                        </a:solidFill>
                        <a:effectLst/>
                        <a:latin typeface="Times New Roman" panose="02020603050405020304" pitchFamily="18" charset="0"/>
                      </a:endParaRP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80413275"/>
                  </a:ext>
                </a:extLst>
              </a:tr>
              <a:tr h="320040">
                <a:tc>
                  <a:txBody>
                    <a:bodyPr/>
                    <a:lstStyle/>
                    <a:p>
                      <a:pPr algn="ctr" fontAlgn="ctr"/>
                      <a:r>
                        <a:rPr lang="ru-RU" sz="1800" b="0" i="0" u="none" strike="noStrike" dirty="0">
                          <a:solidFill>
                            <a:srgbClr val="D5D5D5"/>
                          </a:solidFill>
                          <a:effectLst/>
                          <a:latin typeface="Times New Roman" panose="02020603050405020304" pitchFamily="18" charset="0"/>
                        </a:rPr>
                        <a:t>4.7</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3.2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1.3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0.2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dirty="0">
                          <a:solidFill>
                            <a:srgbClr val="D5D5D5"/>
                          </a:solidFill>
                          <a:effectLst/>
                          <a:latin typeface="Times New Roman" panose="02020603050405020304" pitchFamily="18" charset="0"/>
                        </a:rPr>
                        <a:t>setosa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838960693"/>
                  </a:ext>
                </a:extLst>
              </a:tr>
              <a:tr h="320040">
                <a:tc>
                  <a:txBody>
                    <a:bodyPr/>
                    <a:lstStyle/>
                    <a:p>
                      <a:pPr algn="ctr" fontAlgn="ctr"/>
                      <a:r>
                        <a:rPr lang="ru-RU" sz="1800" b="0" i="0" u="none" strike="noStrike" dirty="0">
                          <a:solidFill>
                            <a:srgbClr val="D5D5D5"/>
                          </a:solidFill>
                          <a:effectLst/>
                          <a:latin typeface="Times New Roman" panose="02020603050405020304" pitchFamily="18" charset="0"/>
                        </a:rPr>
                        <a:t>4.7</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3.2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1.3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0.2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dirty="0">
                          <a:solidFill>
                            <a:srgbClr val="D5D5D5"/>
                          </a:solidFill>
                          <a:effectLst/>
                          <a:latin typeface="Times New Roman" panose="02020603050405020304" pitchFamily="18" charset="0"/>
                        </a:rPr>
                        <a:t>setosa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3343888193"/>
                  </a:ext>
                </a:extLst>
              </a:tr>
              <a:tr h="320040">
                <a:tc>
                  <a:txBody>
                    <a:bodyPr/>
                    <a:lstStyle/>
                    <a:p>
                      <a:pPr algn="ctr" fontAlgn="ctr"/>
                      <a:r>
                        <a:rPr lang="ru-RU" sz="1800" b="0" i="0" u="none" strike="noStrike">
                          <a:solidFill>
                            <a:srgbClr val="D5D5D5"/>
                          </a:solidFill>
                          <a:effectLst/>
                          <a:latin typeface="Times New Roman" panose="02020603050405020304" pitchFamily="18" charset="0"/>
                        </a:rPr>
                        <a:t>6.4</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3.2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4.5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1.5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dirty="0">
                          <a:solidFill>
                            <a:srgbClr val="D5D5D5"/>
                          </a:solidFill>
                          <a:effectLst/>
                          <a:latin typeface="Times New Roman" panose="02020603050405020304" pitchFamily="18" charset="0"/>
                        </a:rPr>
                        <a:t>versicolor</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715239409"/>
                  </a:ext>
                </a:extLst>
              </a:tr>
              <a:tr h="320040">
                <a:tc>
                  <a:txBody>
                    <a:bodyPr/>
                    <a:lstStyle/>
                    <a:p>
                      <a:pPr algn="ctr" fontAlgn="ctr"/>
                      <a:endParaRPr lang="ru-RU" sz="1800" b="0" i="0" u="none" strike="noStrike" dirty="0">
                        <a:solidFill>
                          <a:srgbClr val="D5D5D5"/>
                        </a:solidFill>
                        <a:effectLst/>
                        <a:latin typeface="Times New Roman" panose="02020603050405020304" pitchFamily="18" charset="0"/>
                      </a:endParaRP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endParaRPr lang="ru-RU" sz="1800" b="0" i="0" u="none" strike="noStrike" dirty="0">
                        <a:solidFill>
                          <a:srgbClr val="D5D5D5"/>
                        </a:solidFill>
                        <a:effectLst/>
                        <a:latin typeface="Times New Roman" panose="02020603050405020304" pitchFamily="18" charset="0"/>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endParaRPr lang="ru-RU" sz="1800" b="0" i="0" u="none" strike="noStrike" dirty="0">
                        <a:solidFill>
                          <a:srgbClr val="D5D5D5"/>
                        </a:solidFill>
                        <a:effectLst/>
                        <a:latin typeface="Times New Roman" panose="02020603050405020304" pitchFamily="18" charset="0"/>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endParaRPr lang="ru-RU" sz="1800" b="0" i="0" u="none" strike="noStrike" dirty="0">
                        <a:solidFill>
                          <a:srgbClr val="D5D5D5"/>
                        </a:solidFill>
                        <a:effectLst/>
                        <a:latin typeface="Times New Roman" panose="02020603050405020304" pitchFamily="18" charset="0"/>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endParaRPr lang="tr-TR" sz="1800" b="0" i="0" u="none" strike="noStrike" dirty="0">
                        <a:solidFill>
                          <a:srgbClr val="D5D5D5"/>
                        </a:solidFill>
                        <a:effectLst/>
                        <a:latin typeface="Times New Roman" panose="02020603050405020304" pitchFamily="18" charset="0"/>
                      </a:endParaRP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44560312"/>
                  </a:ext>
                </a:extLst>
              </a:tr>
              <a:tr h="320040">
                <a:tc>
                  <a:txBody>
                    <a:bodyPr/>
                    <a:lstStyle/>
                    <a:p>
                      <a:pPr algn="ctr" fontAlgn="ctr"/>
                      <a:r>
                        <a:rPr lang="ru-RU" sz="1800" b="0" i="0" u="none" strike="noStrike" dirty="0">
                          <a:solidFill>
                            <a:srgbClr val="D5D5D5"/>
                          </a:solidFill>
                          <a:effectLst/>
                          <a:latin typeface="Times New Roman" panose="02020603050405020304" pitchFamily="18" charset="0"/>
                        </a:rPr>
                        <a:t>5.5</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2.3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1.3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dirty="0">
                          <a:solidFill>
                            <a:srgbClr val="D5D5D5"/>
                          </a:solidFill>
                          <a:effectLst/>
                          <a:latin typeface="Times New Roman" panose="02020603050405020304" pitchFamily="18" charset="0"/>
                        </a:rPr>
                        <a:t>versicolor</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7776794"/>
                  </a:ext>
                </a:extLst>
              </a:tr>
              <a:tr h="320040">
                <a:tc>
                  <a:txBody>
                    <a:bodyPr/>
                    <a:lstStyle/>
                    <a:p>
                      <a:pPr algn="ctr" fontAlgn="ctr"/>
                      <a:r>
                        <a:rPr lang="ru-RU" sz="1800" b="0" i="0" u="none" strike="noStrike" dirty="0">
                          <a:solidFill>
                            <a:srgbClr val="D5D5D5"/>
                          </a:solidFill>
                          <a:effectLst/>
                          <a:latin typeface="Times New Roman" panose="02020603050405020304" pitchFamily="18" charset="0"/>
                        </a:rPr>
                        <a:t>6.5</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4.6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1.5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a:solidFill>
                            <a:srgbClr val="D5D5D5"/>
                          </a:solidFill>
                          <a:effectLst/>
                          <a:latin typeface="Times New Roman" panose="02020603050405020304" pitchFamily="18" charset="0"/>
                        </a:rPr>
                        <a:t>versicolor</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4011300972"/>
                  </a:ext>
                </a:extLst>
              </a:tr>
              <a:tr h="320040">
                <a:tc>
                  <a:txBody>
                    <a:bodyPr/>
                    <a:lstStyle/>
                    <a:p>
                      <a:pPr algn="ctr" fontAlgn="ctr"/>
                      <a:r>
                        <a:rPr lang="ru-RU" sz="1800" b="0" i="0" u="none" strike="noStrike" dirty="0">
                          <a:solidFill>
                            <a:srgbClr val="D5D5D5"/>
                          </a:solidFill>
                          <a:effectLst/>
                          <a:latin typeface="Times New Roman" panose="02020603050405020304" pitchFamily="18" charset="0"/>
                        </a:rPr>
                        <a:t>6.5</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2.2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dirty="0">
                          <a:solidFill>
                            <a:srgbClr val="D5D5D5"/>
                          </a:solidFill>
                          <a:effectLst/>
                          <a:latin typeface="Times New Roman" panose="02020603050405020304" pitchFamily="18" charset="0"/>
                        </a:rPr>
                        <a:t>virginica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531096527"/>
                  </a:ext>
                </a:extLst>
              </a:tr>
              <a:tr h="320040">
                <a:tc>
                  <a:txBody>
                    <a:bodyPr/>
                    <a:lstStyle/>
                    <a:p>
                      <a:pPr algn="ctr" fontAlgn="ctr"/>
                      <a:r>
                        <a:rPr lang="ru-RU" sz="1800" b="0" i="0" u="none" strike="noStrike">
                          <a:solidFill>
                            <a:srgbClr val="D5D5D5"/>
                          </a:solidFill>
                          <a:effectLst/>
                          <a:latin typeface="Times New Roman" panose="02020603050405020304" pitchFamily="18" charset="0"/>
                        </a:rPr>
                        <a:t>7.1</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5.9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2.1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a:solidFill>
                            <a:srgbClr val="D5D5D5"/>
                          </a:solidFill>
                          <a:effectLst/>
                          <a:latin typeface="Times New Roman" panose="02020603050405020304" pitchFamily="18" charset="0"/>
                        </a:rPr>
                        <a:t>virginica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309512447"/>
                  </a:ext>
                </a:extLst>
              </a:tr>
              <a:tr h="320040">
                <a:tc>
                  <a:txBody>
                    <a:bodyPr/>
                    <a:lstStyle/>
                    <a:p>
                      <a:pPr algn="ctr" fontAlgn="ctr"/>
                      <a:r>
                        <a:rPr lang="ru-RU" sz="1800" b="0" i="0" u="none" strike="noStrike" dirty="0">
                          <a:solidFill>
                            <a:srgbClr val="D5D5D5"/>
                          </a:solidFill>
                          <a:effectLst/>
                          <a:latin typeface="Times New Roman" panose="02020603050405020304" pitchFamily="18" charset="0"/>
                        </a:rPr>
                        <a:t>6.5</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2.2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dirty="0">
                          <a:solidFill>
                            <a:srgbClr val="D5D5D5"/>
                          </a:solidFill>
                          <a:effectLst/>
                          <a:latin typeface="Times New Roman" panose="02020603050405020304" pitchFamily="18" charset="0"/>
                        </a:rPr>
                        <a:t>virginica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818698148"/>
                  </a:ext>
                </a:extLst>
              </a:tr>
              <a:tr h="327660">
                <a:tc>
                  <a:txBody>
                    <a:bodyPr/>
                    <a:lstStyle/>
                    <a:p>
                      <a:pPr algn="ctr" fontAlgn="ctr"/>
                      <a:r>
                        <a:rPr lang="ru-RU" sz="1800" b="0" i="0" u="none" strike="noStrike" dirty="0">
                          <a:solidFill>
                            <a:srgbClr val="D5D5D5"/>
                          </a:solidFill>
                          <a:effectLst/>
                          <a:latin typeface="Times New Roman" panose="02020603050405020304" pitchFamily="18" charset="0"/>
                        </a:rPr>
                        <a:t>6.5</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2.2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dirty="0">
                          <a:solidFill>
                            <a:srgbClr val="D5D5D5"/>
                          </a:solidFill>
                          <a:effectLst/>
                          <a:latin typeface="Times New Roman" panose="02020603050405020304" pitchFamily="18" charset="0"/>
                        </a:rPr>
                        <a:t>virginica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2632266131"/>
                  </a:ext>
                </a:extLst>
              </a:tr>
            </a:tbl>
          </a:graphicData>
        </a:graphic>
      </p:graphicFrame>
      <p:cxnSp>
        <p:nvCxnSpPr>
          <p:cNvPr id="5" name="Прямая со стрелкой 4">
            <a:extLst>
              <a:ext uri="{FF2B5EF4-FFF2-40B4-BE49-F238E27FC236}">
                <a16:creationId xmlns:a16="http://schemas.microsoft.com/office/drawing/2014/main" id="{3D528E89-1DFF-4E1A-8FBD-400B22382599}"/>
              </a:ext>
            </a:extLst>
          </p:cNvPr>
          <p:cNvCxnSpPr>
            <a:cxnSpLocks/>
          </p:cNvCxnSpPr>
          <p:nvPr/>
        </p:nvCxnSpPr>
        <p:spPr>
          <a:xfrm>
            <a:off x="5615420" y="4615011"/>
            <a:ext cx="112575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a:extLst>
              <a:ext uri="{FF2B5EF4-FFF2-40B4-BE49-F238E27FC236}">
                <a16:creationId xmlns:a16="http://schemas.microsoft.com/office/drawing/2014/main" id="{8D67CD5C-7CF0-4D39-9486-15EADB628BA5}"/>
              </a:ext>
            </a:extLst>
          </p:cNvPr>
          <p:cNvCxnSpPr/>
          <p:nvPr/>
        </p:nvCxnSpPr>
        <p:spPr>
          <a:xfrm>
            <a:off x="5687428" y="3997565"/>
            <a:ext cx="122413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a:extLst>
              <a:ext uri="{FF2B5EF4-FFF2-40B4-BE49-F238E27FC236}">
                <a16:creationId xmlns:a16="http://schemas.microsoft.com/office/drawing/2014/main" id="{3AAD6E65-7037-4F36-A67C-E32A19FF9E28}"/>
              </a:ext>
            </a:extLst>
          </p:cNvPr>
          <p:cNvCxnSpPr>
            <a:cxnSpLocks/>
          </p:cNvCxnSpPr>
          <p:nvPr/>
        </p:nvCxnSpPr>
        <p:spPr>
          <a:xfrm flipV="1">
            <a:off x="5598556" y="5263083"/>
            <a:ext cx="1241000" cy="93761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a:extLst>
              <a:ext uri="{FF2B5EF4-FFF2-40B4-BE49-F238E27FC236}">
                <a16:creationId xmlns:a16="http://schemas.microsoft.com/office/drawing/2014/main" id="{4139E624-B73F-4C4A-A458-9D85EA1ECBBB}"/>
              </a:ext>
            </a:extLst>
          </p:cNvPr>
          <p:cNvCxnSpPr/>
          <p:nvPr/>
        </p:nvCxnSpPr>
        <p:spPr>
          <a:xfrm>
            <a:off x="5517040" y="5623123"/>
            <a:ext cx="122413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F1630DFA-30E8-4812-94E8-FAF81CBB299F}"/>
              </a:ext>
            </a:extLst>
          </p:cNvPr>
          <p:cNvCxnSpPr>
            <a:cxnSpLocks/>
          </p:cNvCxnSpPr>
          <p:nvPr/>
        </p:nvCxnSpPr>
        <p:spPr>
          <a:xfrm flipV="1">
            <a:off x="5579156" y="5839147"/>
            <a:ext cx="1243536" cy="36155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Прямая со стрелкой 20">
            <a:extLst>
              <a:ext uri="{FF2B5EF4-FFF2-40B4-BE49-F238E27FC236}">
                <a16:creationId xmlns:a16="http://schemas.microsoft.com/office/drawing/2014/main" id="{3B8E4DD0-D3BE-481E-B19D-6FA64BCE5E57}"/>
              </a:ext>
            </a:extLst>
          </p:cNvPr>
          <p:cNvCxnSpPr>
            <a:cxnSpLocks/>
          </p:cNvCxnSpPr>
          <p:nvPr/>
        </p:nvCxnSpPr>
        <p:spPr>
          <a:xfrm>
            <a:off x="5615420" y="6200701"/>
            <a:ext cx="1207272" cy="4253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a:extLst>
              <a:ext uri="{FF2B5EF4-FFF2-40B4-BE49-F238E27FC236}">
                <a16:creationId xmlns:a16="http://schemas.microsoft.com/office/drawing/2014/main" id="{6A216F1A-118B-401C-80EB-0A56234FE2CD}"/>
              </a:ext>
            </a:extLst>
          </p:cNvPr>
          <p:cNvCxnSpPr>
            <a:cxnSpLocks/>
          </p:cNvCxnSpPr>
          <p:nvPr/>
        </p:nvCxnSpPr>
        <p:spPr>
          <a:xfrm>
            <a:off x="5656178" y="4975051"/>
            <a:ext cx="112575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Прямая со стрелкой 29">
            <a:extLst>
              <a:ext uri="{FF2B5EF4-FFF2-40B4-BE49-F238E27FC236}">
                <a16:creationId xmlns:a16="http://schemas.microsoft.com/office/drawing/2014/main" id="{A907928E-D091-477B-8865-287257C2B1B2}"/>
              </a:ext>
            </a:extLst>
          </p:cNvPr>
          <p:cNvCxnSpPr>
            <a:cxnSpLocks/>
          </p:cNvCxnSpPr>
          <p:nvPr/>
        </p:nvCxnSpPr>
        <p:spPr>
          <a:xfrm>
            <a:off x="5656178" y="2670795"/>
            <a:ext cx="112575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88BC3624-E132-4269-9EBF-E9A7882B80B8}"/>
              </a:ext>
            </a:extLst>
          </p:cNvPr>
          <p:cNvCxnSpPr>
            <a:cxnSpLocks/>
          </p:cNvCxnSpPr>
          <p:nvPr/>
        </p:nvCxnSpPr>
        <p:spPr>
          <a:xfrm>
            <a:off x="5656178" y="3030835"/>
            <a:ext cx="1125756" cy="28803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Прямая со стрелкой 33">
            <a:extLst>
              <a:ext uri="{FF2B5EF4-FFF2-40B4-BE49-F238E27FC236}">
                <a16:creationId xmlns:a16="http://schemas.microsoft.com/office/drawing/2014/main" id="{B6D68032-7072-4230-A0CC-F422F7A8F05A}"/>
              </a:ext>
            </a:extLst>
          </p:cNvPr>
          <p:cNvCxnSpPr>
            <a:cxnSpLocks/>
          </p:cNvCxnSpPr>
          <p:nvPr/>
        </p:nvCxnSpPr>
        <p:spPr>
          <a:xfrm>
            <a:off x="5641272" y="3047292"/>
            <a:ext cx="1181420" cy="63161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Прямая со стрелкой 36">
            <a:extLst>
              <a:ext uri="{FF2B5EF4-FFF2-40B4-BE49-F238E27FC236}">
                <a16:creationId xmlns:a16="http://schemas.microsoft.com/office/drawing/2014/main" id="{B4C7232B-D7DE-4982-83BB-D37125D52FA6}"/>
              </a:ext>
            </a:extLst>
          </p:cNvPr>
          <p:cNvCxnSpPr>
            <a:cxnSpLocks/>
          </p:cNvCxnSpPr>
          <p:nvPr/>
        </p:nvCxnSpPr>
        <p:spPr>
          <a:xfrm>
            <a:off x="5669104" y="5263083"/>
            <a:ext cx="112575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8" name="Прямоугольник 37">
            <a:extLst>
              <a:ext uri="{FF2B5EF4-FFF2-40B4-BE49-F238E27FC236}">
                <a16:creationId xmlns:a16="http://schemas.microsoft.com/office/drawing/2014/main" id="{A0D123B9-D05C-4752-BD2C-E66D5705909B}"/>
              </a:ext>
            </a:extLst>
          </p:cNvPr>
          <p:cNvSpPr/>
          <p:nvPr/>
        </p:nvSpPr>
        <p:spPr>
          <a:xfrm>
            <a:off x="1196303" y="876266"/>
            <a:ext cx="10312438" cy="523220"/>
          </a:xfrm>
          <a:prstGeom prst="rect">
            <a:avLst/>
          </a:prstGeom>
        </p:spPr>
        <p:txBody>
          <a:bodyPr wrap="none">
            <a:spAutoFit/>
          </a:bodyPr>
          <a:lstStyle/>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Случайным образом сформируем </a:t>
            </a:r>
            <a:r>
              <a:rPr lang="ru-RU" sz="2800" dirty="0" err="1">
                <a:solidFill>
                  <a:schemeClr val="bg1"/>
                </a:solidFill>
                <a:latin typeface="Verdana" panose="020B0604030504040204" pitchFamily="34" charset="0"/>
                <a:ea typeface="Verdana" panose="020B0604030504040204" pitchFamily="34" charset="0"/>
                <a:cs typeface="Verdana" panose="020B0604030504040204" pitchFamily="34" charset="0"/>
              </a:rPr>
              <a:t>подвыборку</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 данных</a:t>
            </a:r>
          </a:p>
        </p:txBody>
      </p:sp>
      <p:sp>
        <p:nvSpPr>
          <p:cNvPr id="40" name="Прямоугольник 39">
            <a:extLst>
              <a:ext uri="{FF2B5EF4-FFF2-40B4-BE49-F238E27FC236}">
                <a16:creationId xmlns:a16="http://schemas.microsoft.com/office/drawing/2014/main" id="{B83F1832-2ABC-4181-B68C-D250E677D0F5}"/>
              </a:ext>
            </a:extLst>
          </p:cNvPr>
          <p:cNvSpPr/>
          <p:nvPr/>
        </p:nvSpPr>
        <p:spPr>
          <a:xfrm>
            <a:off x="790885" y="3180979"/>
            <a:ext cx="4680000" cy="63161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Прямоугольник 40">
            <a:extLst>
              <a:ext uri="{FF2B5EF4-FFF2-40B4-BE49-F238E27FC236}">
                <a16:creationId xmlns:a16="http://schemas.microsoft.com/office/drawing/2014/main" id="{F6B122F3-D2BD-49C0-BCD0-DEC97E0563D3}"/>
              </a:ext>
            </a:extLst>
          </p:cNvPr>
          <p:cNvSpPr/>
          <p:nvPr/>
        </p:nvSpPr>
        <p:spPr>
          <a:xfrm>
            <a:off x="765032" y="4094061"/>
            <a:ext cx="4680000" cy="36046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a:extLst>
              <a:ext uri="{FF2B5EF4-FFF2-40B4-BE49-F238E27FC236}">
                <a16:creationId xmlns:a16="http://schemas.microsoft.com/office/drawing/2014/main" id="{75272CE4-2AA3-4349-9060-E99F463434A3}"/>
              </a:ext>
            </a:extLst>
          </p:cNvPr>
          <p:cNvSpPr/>
          <p:nvPr/>
        </p:nvSpPr>
        <p:spPr>
          <a:xfrm>
            <a:off x="769502" y="5725486"/>
            <a:ext cx="4680000" cy="36046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a:extLst>
              <a:ext uri="{FF2B5EF4-FFF2-40B4-BE49-F238E27FC236}">
                <a16:creationId xmlns:a16="http://schemas.microsoft.com/office/drawing/2014/main" id="{04EC2DB7-BE7F-4C7B-B77C-5BA9DF2310F8}"/>
              </a:ext>
            </a:extLst>
          </p:cNvPr>
          <p:cNvSpPr/>
          <p:nvPr/>
        </p:nvSpPr>
        <p:spPr>
          <a:xfrm rot="16200000">
            <a:off x="-1379522" y="3034284"/>
            <a:ext cx="3358314" cy="523220"/>
          </a:xfrm>
          <a:prstGeom prst="rect">
            <a:avLst/>
          </a:prstGeom>
        </p:spPr>
        <p:txBody>
          <a:bodyPr wrap="square">
            <a:spAutoFit/>
          </a:bodyPr>
          <a:lstStyle/>
          <a:p>
            <a:pPr algn="just"/>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Out-of-Bag</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8517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0" grpId="0" animBg="1"/>
      <p:bldP spid="41" grpId="0" animBg="1"/>
      <p:bldP spid="42" grpId="0" animBg="1"/>
      <p:bldP spid="4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42</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Bagging: B</a:t>
            </a:r>
            <a:r>
              <a:rPr lang="en-US" sz="3200" dirty="0">
                <a:solidFill>
                  <a:schemeClr val="bg1"/>
                </a:solidFill>
                <a:latin typeface="Verdana" panose="020B0604030504040204" pitchFamily="34" charset="0"/>
                <a:ea typeface="Verdana" panose="020B0604030504040204" pitchFamily="34" charset="0"/>
              </a:rPr>
              <a:t>ootstrap </a:t>
            </a:r>
            <a:r>
              <a:rPr lang="en-US" sz="3200" b="1" dirty="0">
                <a:solidFill>
                  <a:schemeClr val="bg1"/>
                </a:solidFill>
                <a:latin typeface="Verdana" panose="020B0604030504040204" pitchFamily="34" charset="0"/>
                <a:ea typeface="Verdana" panose="020B0604030504040204" pitchFamily="34" charset="0"/>
              </a:rPr>
              <a:t>agg</a:t>
            </a:r>
            <a:r>
              <a:rPr lang="en-US" sz="3200" dirty="0">
                <a:solidFill>
                  <a:schemeClr val="bg1"/>
                </a:solidFill>
                <a:latin typeface="Verdana" panose="020B0604030504040204" pitchFamily="34" charset="0"/>
                <a:ea typeface="Verdana" panose="020B0604030504040204" pitchFamily="34" charset="0"/>
              </a:rPr>
              <a:t>regat</a:t>
            </a:r>
            <a:r>
              <a:rPr lang="en-US" sz="3200" b="1" dirty="0">
                <a:solidFill>
                  <a:schemeClr val="bg1"/>
                </a:solidFill>
                <a:latin typeface="Verdana" panose="020B0604030504040204" pitchFamily="34" charset="0"/>
                <a:ea typeface="Verdana" panose="020B0604030504040204" pitchFamily="34" charset="0"/>
              </a:rPr>
              <a:t>ing</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graphicFrame>
        <p:nvGraphicFramePr>
          <p:cNvPr id="9" name="Таблица 8">
            <a:extLst>
              <a:ext uri="{FF2B5EF4-FFF2-40B4-BE49-F238E27FC236}">
                <a16:creationId xmlns:a16="http://schemas.microsoft.com/office/drawing/2014/main" id="{537A8ABA-7778-4B9F-B7FE-23009EEC04C3}"/>
              </a:ext>
            </a:extLst>
          </p:cNvPr>
          <p:cNvGraphicFramePr>
            <a:graphicFrameLocks noGrp="1"/>
          </p:cNvGraphicFramePr>
          <p:nvPr/>
        </p:nvGraphicFramePr>
        <p:xfrm>
          <a:off x="803672" y="1796445"/>
          <a:ext cx="4680000" cy="4678680"/>
        </p:xfrm>
        <a:graphic>
          <a:graphicData uri="http://schemas.openxmlformats.org/drawingml/2006/table">
            <a:tbl>
              <a:tblPr/>
              <a:tblGrid>
                <a:gridCol w="936000">
                  <a:extLst>
                    <a:ext uri="{9D8B030D-6E8A-4147-A177-3AD203B41FA5}">
                      <a16:colId xmlns:a16="http://schemas.microsoft.com/office/drawing/2014/main" val="2952566792"/>
                    </a:ext>
                  </a:extLst>
                </a:gridCol>
                <a:gridCol w="936000">
                  <a:extLst>
                    <a:ext uri="{9D8B030D-6E8A-4147-A177-3AD203B41FA5}">
                      <a16:colId xmlns:a16="http://schemas.microsoft.com/office/drawing/2014/main" val="946579780"/>
                    </a:ext>
                  </a:extLst>
                </a:gridCol>
                <a:gridCol w="936000">
                  <a:extLst>
                    <a:ext uri="{9D8B030D-6E8A-4147-A177-3AD203B41FA5}">
                      <a16:colId xmlns:a16="http://schemas.microsoft.com/office/drawing/2014/main" val="3965077832"/>
                    </a:ext>
                  </a:extLst>
                </a:gridCol>
                <a:gridCol w="936000">
                  <a:extLst>
                    <a:ext uri="{9D8B030D-6E8A-4147-A177-3AD203B41FA5}">
                      <a16:colId xmlns:a16="http://schemas.microsoft.com/office/drawing/2014/main" val="1260959363"/>
                    </a:ext>
                  </a:extLst>
                </a:gridCol>
                <a:gridCol w="936000">
                  <a:extLst>
                    <a:ext uri="{9D8B030D-6E8A-4147-A177-3AD203B41FA5}">
                      <a16:colId xmlns:a16="http://schemas.microsoft.com/office/drawing/2014/main" val="2375356552"/>
                    </a:ext>
                  </a:extLst>
                </a:gridCol>
              </a:tblGrid>
              <a:tr h="680200">
                <a:tc>
                  <a:txBody>
                    <a:bodyPr/>
                    <a:lstStyle/>
                    <a:p>
                      <a:pPr algn="ctr" fontAlgn="ctr"/>
                      <a:r>
                        <a:rPr lang="tr-TR" sz="1800" b="1" i="0" u="none" strike="noStrike" dirty="0">
                          <a:solidFill>
                            <a:srgbClr val="D5D5D5"/>
                          </a:solidFill>
                          <a:effectLst/>
                          <a:latin typeface="Times New Roman" panose="02020603050405020304" pitchFamily="18" charset="0"/>
                        </a:rPr>
                        <a:t>sepal length (cm)</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1" i="0" u="none" strike="noStrike" dirty="0">
                          <a:solidFill>
                            <a:srgbClr val="D5D5D5"/>
                          </a:solidFill>
                          <a:effectLst/>
                          <a:latin typeface="Times New Roman" panose="02020603050405020304" pitchFamily="18" charset="0"/>
                        </a:rPr>
                        <a:t>sepal width (cm)</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1" i="0" u="none" strike="noStrike" dirty="0">
                          <a:solidFill>
                            <a:srgbClr val="D5D5D5"/>
                          </a:solidFill>
                          <a:effectLst/>
                          <a:latin typeface="Times New Roman" panose="02020603050405020304" pitchFamily="18" charset="0"/>
                        </a:rPr>
                        <a:t>petal length (cm)</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1" i="0" u="none" strike="noStrike" dirty="0">
                          <a:solidFill>
                            <a:srgbClr val="D5D5D5"/>
                          </a:solidFill>
                          <a:effectLst/>
                          <a:latin typeface="Times New Roman" panose="02020603050405020304" pitchFamily="18" charset="0"/>
                        </a:rPr>
                        <a:t>petal width (cm)</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1" i="0" u="none" strike="noStrike" dirty="0">
                          <a:solidFill>
                            <a:srgbClr val="D5D5D5"/>
                          </a:solidFill>
                          <a:effectLst/>
                          <a:latin typeface="Times New Roman" panose="02020603050405020304" pitchFamily="18" charset="0"/>
                        </a:rPr>
                        <a:t>target names</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203462195"/>
                  </a:ext>
                </a:extLst>
              </a:tr>
              <a:tr h="320040">
                <a:tc>
                  <a:txBody>
                    <a:bodyPr/>
                    <a:lstStyle/>
                    <a:p>
                      <a:pPr algn="ctr" fontAlgn="ctr"/>
                      <a:r>
                        <a:rPr lang="ru-RU" sz="1800" b="0" i="0" u="none" strike="noStrike" dirty="0">
                          <a:solidFill>
                            <a:srgbClr val="D5D5D5"/>
                          </a:solidFill>
                          <a:effectLst/>
                          <a:latin typeface="Times New Roman" panose="02020603050405020304" pitchFamily="18" charset="0"/>
                        </a:rPr>
                        <a:t>4.9</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1.4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0.2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dirty="0">
                          <a:solidFill>
                            <a:srgbClr val="D5D5D5"/>
                          </a:solidFill>
                          <a:effectLst/>
                          <a:latin typeface="Times New Roman" panose="02020603050405020304" pitchFamily="18" charset="0"/>
                        </a:rPr>
                        <a:t>setosa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79911949"/>
                  </a:ext>
                </a:extLst>
              </a:tr>
              <a:tr h="320040">
                <a:tc>
                  <a:txBody>
                    <a:bodyPr/>
                    <a:lstStyle/>
                    <a:p>
                      <a:pPr algn="ctr" fontAlgn="ctr"/>
                      <a:r>
                        <a:rPr lang="ru-RU" sz="1800" b="0" i="0" u="none" strike="noStrike" dirty="0">
                          <a:solidFill>
                            <a:srgbClr val="D5D5D5"/>
                          </a:solidFill>
                          <a:effectLst/>
                          <a:latin typeface="Times New Roman" panose="02020603050405020304" pitchFamily="18" charset="0"/>
                        </a:rPr>
                        <a:t>4.7</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3.2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1.3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0.2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dirty="0">
                          <a:solidFill>
                            <a:srgbClr val="D5D5D5"/>
                          </a:solidFill>
                          <a:effectLst/>
                          <a:latin typeface="Times New Roman" panose="02020603050405020304" pitchFamily="18" charset="0"/>
                        </a:rPr>
                        <a:t>setosa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80413275"/>
                  </a:ext>
                </a:extLst>
              </a:tr>
              <a:tr h="320040">
                <a:tc>
                  <a:txBody>
                    <a:bodyPr/>
                    <a:lstStyle/>
                    <a:p>
                      <a:pPr algn="ctr" fontAlgn="ctr"/>
                      <a:r>
                        <a:rPr lang="ru-RU" sz="1800" b="0" i="0" u="none" strike="noStrike">
                          <a:solidFill>
                            <a:srgbClr val="D5D5D5"/>
                          </a:solidFill>
                          <a:effectLst/>
                          <a:latin typeface="Times New Roman" panose="02020603050405020304" pitchFamily="18" charset="0"/>
                        </a:rPr>
                        <a:t>4.6</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3.1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1.5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0.2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a:solidFill>
                            <a:srgbClr val="D5D5D5"/>
                          </a:solidFill>
                          <a:effectLst/>
                          <a:latin typeface="Times New Roman" panose="02020603050405020304" pitchFamily="18" charset="0"/>
                        </a:rPr>
                        <a:t>setosa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838960693"/>
                  </a:ext>
                </a:extLst>
              </a:tr>
              <a:tr h="320040">
                <a:tc>
                  <a:txBody>
                    <a:bodyPr/>
                    <a:lstStyle/>
                    <a:p>
                      <a:pPr algn="ctr" fontAlgn="ctr"/>
                      <a:r>
                        <a:rPr lang="ru-RU" sz="1800" b="0" i="0" u="none" strike="noStrike">
                          <a:solidFill>
                            <a:srgbClr val="D5D5D5"/>
                          </a:solidFill>
                          <a:effectLst/>
                          <a:latin typeface="Times New Roman" panose="02020603050405020304" pitchFamily="18" charset="0"/>
                        </a:rPr>
                        <a:t>5</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3.6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1.4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0.2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a:solidFill>
                            <a:srgbClr val="D5D5D5"/>
                          </a:solidFill>
                          <a:effectLst/>
                          <a:latin typeface="Times New Roman" panose="02020603050405020304" pitchFamily="18" charset="0"/>
                        </a:rPr>
                        <a:t>setosa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3343888193"/>
                  </a:ext>
                </a:extLst>
              </a:tr>
              <a:tr h="320040">
                <a:tc>
                  <a:txBody>
                    <a:bodyPr/>
                    <a:lstStyle/>
                    <a:p>
                      <a:pPr algn="ctr" fontAlgn="ctr"/>
                      <a:r>
                        <a:rPr lang="ru-RU" sz="1800" b="0" i="0" u="none" strike="noStrike">
                          <a:solidFill>
                            <a:srgbClr val="D5D5D5"/>
                          </a:solidFill>
                          <a:effectLst/>
                          <a:latin typeface="Times New Roman" panose="02020603050405020304" pitchFamily="18" charset="0"/>
                        </a:rPr>
                        <a:t>6.4</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3.2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4.5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1.5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a:solidFill>
                            <a:srgbClr val="D5D5D5"/>
                          </a:solidFill>
                          <a:effectLst/>
                          <a:latin typeface="Times New Roman" panose="02020603050405020304" pitchFamily="18" charset="0"/>
                        </a:rPr>
                        <a:t>versicolor</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715239409"/>
                  </a:ext>
                </a:extLst>
              </a:tr>
              <a:tr h="320040">
                <a:tc>
                  <a:txBody>
                    <a:bodyPr/>
                    <a:lstStyle/>
                    <a:p>
                      <a:pPr algn="ctr" fontAlgn="ctr"/>
                      <a:r>
                        <a:rPr lang="ru-RU" sz="1800" b="0" i="0" u="none" strike="noStrike">
                          <a:solidFill>
                            <a:srgbClr val="D5D5D5"/>
                          </a:solidFill>
                          <a:effectLst/>
                          <a:latin typeface="Times New Roman" panose="02020603050405020304" pitchFamily="18" charset="0"/>
                        </a:rPr>
                        <a:t>6.9</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3.1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4.9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1.5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a:solidFill>
                            <a:srgbClr val="D5D5D5"/>
                          </a:solidFill>
                          <a:effectLst/>
                          <a:latin typeface="Times New Roman" panose="02020603050405020304" pitchFamily="18" charset="0"/>
                        </a:rPr>
                        <a:t>versicolor</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44560312"/>
                  </a:ext>
                </a:extLst>
              </a:tr>
              <a:tr h="320040">
                <a:tc>
                  <a:txBody>
                    <a:bodyPr/>
                    <a:lstStyle/>
                    <a:p>
                      <a:pPr algn="ctr" fontAlgn="ctr"/>
                      <a:r>
                        <a:rPr lang="ru-RU" sz="1800" b="0" i="0" u="none" strike="noStrike">
                          <a:solidFill>
                            <a:srgbClr val="D5D5D5"/>
                          </a:solidFill>
                          <a:effectLst/>
                          <a:latin typeface="Times New Roman" panose="02020603050405020304" pitchFamily="18" charset="0"/>
                        </a:rPr>
                        <a:t>5.5</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2.3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1.3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a:solidFill>
                            <a:srgbClr val="D5D5D5"/>
                          </a:solidFill>
                          <a:effectLst/>
                          <a:latin typeface="Times New Roman" panose="02020603050405020304" pitchFamily="18" charset="0"/>
                        </a:rPr>
                        <a:t>versicolor</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7776794"/>
                  </a:ext>
                </a:extLst>
              </a:tr>
              <a:tr h="320040">
                <a:tc>
                  <a:txBody>
                    <a:bodyPr/>
                    <a:lstStyle/>
                    <a:p>
                      <a:pPr algn="ctr" fontAlgn="ctr"/>
                      <a:r>
                        <a:rPr lang="ru-RU" sz="1800" b="0" i="0" u="none" strike="noStrike">
                          <a:solidFill>
                            <a:srgbClr val="D5D5D5"/>
                          </a:solidFill>
                          <a:effectLst/>
                          <a:latin typeface="Times New Roman" panose="02020603050405020304" pitchFamily="18" charset="0"/>
                        </a:rPr>
                        <a:t>6.5</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4.6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1.5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a:solidFill>
                            <a:srgbClr val="D5D5D5"/>
                          </a:solidFill>
                          <a:effectLst/>
                          <a:latin typeface="Times New Roman" panose="02020603050405020304" pitchFamily="18" charset="0"/>
                        </a:rPr>
                        <a:t>versicolor</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4011300972"/>
                  </a:ext>
                </a:extLst>
              </a:tr>
              <a:tr h="320040">
                <a:tc>
                  <a:txBody>
                    <a:bodyPr/>
                    <a:lstStyle/>
                    <a:p>
                      <a:pPr algn="ctr" fontAlgn="ctr"/>
                      <a:r>
                        <a:rPr lang="ru-RU" sz="1800" b="0" i="0" u="none" strike="noStrike">
                          <a:solidFill>
                            <a:srgbClr val="D5D5D5"/>
                          </a:solidFill>
                          <a:effectLst/>
                          <a:latin typeface="Times New Roman" panose="02020603050405020304" pitchFamily="18" charset="0"/>
                        </a:rPr>
                        <a:t>5.8</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2.7</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5.1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1.9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a:solidFill>
                            <a:srgbClr val="D5D5D5"/>
                          </a:solidFill>
                          <a:effectLst/>
                          <a:latin typeface="Times New Roman" panose="02020603050405020304" pitchFamily="18" charset="0"/>
                        </a:rPr>
                        <a:t>virginica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531096527"/>
                  </a:ext>
                </a:extLst>
              </a:tr>
              <a:tr h="320040">
                <a:tc>
                  <a:txBody>
                    <a:bodyPr/>
                    <a:lstStyle/>
                    <a:p>
                      <a:pPr algn="ctr" fontAlgn="ctr"/>
                      <a:r>
                        <a:rPr lang="ru-RU" sz="1800" b="0" i="0" u="none" strike="noStrike">
                          <a:solidFill>
                            <a:srgbClr val="D5D5D5"/>
                          </a:solidFill>
                          <a:effectLst/>
                          <a:latin typeface="Times New Roman" panose="02020603050405020304" pitchFamily="18" charset="0"/>
                        </a:rPr>
                        <a:t>7.1</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5.9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2.1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a:solidFill>
                            <a:srgbClr val="D5D5D5"/>
                          </a:solidFill>
                          <a:effectLst/>
                          <a:latin typeface="Times New Roman" panose="02020603050405020304" pitchFamily="18" charset="0"/>
                        </a:rPr>
                        <a:t>virginica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309512447"/>
                  </a:ext>
                </a:extLst>
              </a:tr>
              <a:tr h="320040">
                <a:tc>
                  <a:txBody>
                    <a:bodyPr/>
                    <a:lstStyle/>
                    <a:p>
                      <a:pPr algn="ctr" fontAlgn="ctr"/>
                      <a:r>
                        <a:rPr lang="ru-RU" sz="1800" b="0" i="0" u="none" strike="noStrike">
                          <a:solidFill>
                            <a:srgbClr val="D5D5D5"/>
                          </a:solidFill>
                          <a:effectLst/>
                          <a:latin typeface="Times New Roman" panose="02020603050405020304" pitchFamily="18" charset="0"/>
                        </a:rPr>
                        <a:t>6.3</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2.9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5.6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1.8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a:solidFill>
                            <a:srgbClr val="D5D5D5"/>
                          </a:solidFill>
                          <a:effectLst/>
                          <a:latin typeface="Times New Roman" panose="02020603050405020304" pitchFamily="18" charset="0"/>
                        </a:rPr>
                        <a:t>virginica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818698148"/>
                  </a:ext>
                </a:extLst>
              </a:tr>
              <a:tr h="327660">
                <a:tc>
                  <a:txBody>
                    <a:bodyPr/>
                    <a:lstStyle/>
                    <a:p>
                      <a:pPr algn="ctr" fontAlgn="ctr"/>
                      <a:r>
                        <a:rPr lang="ru-RU" sz="1800" b="0" i="0" u="none" strike="noStrike" dirty="0">
                          <a:solidFill>
                            <a:srgbClr val="D5D5D5"/>
                          </a:solidFill>
                          <a:effectLst/>
                          <a:latin typeface="Times New Roman" panose="02020603050405020304" pitchFamily="18" charset="0"/>
                        </a:rPr>
                        <a:t>6.5</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2.2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dirty="0">
                          <a:solidFill>
                            <a:srgbClr val="D5D5D5"/>
                          </a:solidFill>
                          <a:effectLst/>
                          <a:latin typeface="Times New Roman" panose="02020603050405020304" pitchFamily="18" charset="0"/>
                        </a:rPr>
                        <a:t>virginica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2632266131"/>
                  </a:ext>
                </a:extLst>
              </a:tr>
            </a:tbl>
          </a:graphicData>
        </a:graphic>
      </p:graphicFrame>
      <p:graphicFrame>
        <p:nvGraphicFramePr>
          <p:cNvPr id="13" name="Таблица 12">
            <a:extLst>
              <a:ext uri="{FF2B5EF4-FFF2-40B4-BE49-F238E27FC236}">
                <a16:creationId xmlns:a16="http://schemas.microsoft.com/office/drawing/2014/main" id="{AB20735A-B944-4752-9F05-5335A9ED3014}"/>
              </a:ext>
            </a:extLst>
          </p:cNvPr>
          <p:cNvGraphicFramePr>
            <a:graphicFrameLocks noGrp="1"/>
          </p:cNvGraphicFramePr>
          <p:nvPr/>
        </p:nvGraphicFramePr>
        <p:xfrm>
          <a:off x="6924352" y="1796445"/>
          <a:ext cx="4680000" cy="4678680"/>
        </p:xfrm>
        <a:graphic>
          <a:graphicData uri="http://schemas.openxmlformats.org/drawingml/2006/table">
            <a:tbl>
              <a:tblPr/>
              <a:tblGrid>
                <a:gridCol w="936000">
                  <a:extLst>
                    <a:ext uri="{9D8B030D-6E8A-4147-A177-3AD203B41FA5}">
                      <a16:colId xmlns:a16="http://schemas.microsoft.com/office/drawing/2014/main" val="2952566792"/>
                    </a:ext>
                  </a:extLst>
                </a:gridCol>
                <a:gridCol w="936000">
                  <a:extLst>
                    <a:ext uri="{9D8B030D-6E8A-4147-A177-3AD203B41FA5}">
                      <a16:colId xmlns:a16="http://schemas.microsoft.com/office/drawing/2014/main" val="946579780"/>
                    </a:ext>
                  </a:extLst>
                </a:gridCol>
                <a:gridCol w="936000">
                  <a:extLst>
                    <a:ext uri="{9D8B030D-6E8A-4147-A177-3AD203B41FA5}">
                      <a16:colId xmlns:a16="http://schemas.microsoft.com/office/drawing/2014/main" val="3965077832"/>
                    </a:ext>
                  </a:extLst>
                </a:gridCol>
                <a:gridCol w="936000">
                  <a:extLst>
                    <a:ext uri="{9D8B030D-6E8A-4147-A177-3AD203B41FA5}">
                      <a16:colId xmlns:a16="http://schemas.microsoft.com/office/drawing/2014/main" val="1260959363"/>
                    </a:ext>
                  </a:extLst>
                </a:gridCol>
                <a:gridCol w="936000">
                  <a:extLst>
                    <a:ext uri="{9D8B030D-6E8A-4147-A177-3AD203B41FA5}">
                      <a16:colId xmlns:a16="http://schemas.microsoft.com/office/drawing/2014/main" val="2375356552"/>
                    </a:ext>
                  </a:extLst>
                </a:gridCol>
              </a:tblGrid>
              <a:tr h="680200">
                <a:tc>
                  <a:txBody>
                    <a:bodyPr/>
                    <a:lstStyle/>
                    <a:p>
                      <a:pPr algn="ctr" fontAlgn="ctr"/>
                      <a:r>
                        <a:rPr lang="tr-TR" sz="1800" b="1" i="0" u="none" strike="noStrike" dirty="0">
                          <a:solidFill>
                            <a:srgbClr val="D5D5D5"/>
                          </a:solidFill>
                          <a:effectLst/>
                          <a:latin typeface="Times New Roman" panose="02020603050405020304" pitchFamily="18" charset="0"/>
                        </a:rPr>
                        <a:t>sepal length (cm)</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1" i="0" u="none" strike="noStrike" dirty="0">
                          <a:solidFill>
                            <a:srgbClr val="D5D5D5"/>
                          </a:solidFill>
                          <a:effectLst/>
                          <a:latin typeface="Times New Roman" panose="02020603050405020304" pitchFamily="18" charset="0"/>
                        </a:rPr>
                        <a:t>sepal width (cm)</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1" i="0" u="none" strike="noStrike" dirty="0">
                          <a:solidFill>
                            <a:srgbClr val="D5D5D5"/>
                          </a:solidFill>
                          <a:effectLst/>
                          <a:latin typeface="Times New Roman" panose="02020603050405020304" pitchFamily="18" charset="0"/>
                        </a:rPr>
                        <a:t>petal length (cm)</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1" i="0" u="none" strike="noStrike" dirty="0">
                          <a:solidFill>
                            <a:srgbClr val="D5D5D5"/>
                          </a:solidFill>
                          <a:effectLst/>
                          <a:latin typeface="Times New Roman" panose="02020603050405020304" pitchFamily="18" charset="0"/>
                        </a:rPr>
                        <a:t>petal width (cm)</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1" i="0" u="none" strike="noStrike" dirty="0">
                          <a:solidFill>
                            <a:srgbClr val="D5D5D5"/>
                          </a:solidFill>
                          <a:effectLst/>
                          <a:latin typeface="Times New Roman" panose="02020603050405020304" pitchFamily="18" charset="0"/>
                        </a:rPr>
                        <a:t>target names</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203462195"/>
                  </a:ext>
                </a:extLst>
              </a:tr>
              <a:tr h="320040">
                <a:tc>
                  <a:txBody>
                    <a:bodyPr/>
                    <a:lstStyle/>
                    <a:p>
                      <a:pPr algn="ctr" fontAlgn="ctr"/>
                      <a:r>
                        <a:rPr lang="ru-RU" sz="1800" b="0" i="0" u="none" strike="noStrike" dirty="0">
                          <a:solidFill>
                            <a:srgbClr val="D5D5D5"/>
                          </a:solidFill>
                          <a:effectLst/>
                          <a:latin typeface="Times New Roman" panose="02020603050405020304" pitchFamily="18" charset="0"/>
                        </a:rPr>
                        <a:t>4.9</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1.4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0.2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dirty="0">
                          <a:solidFill>
                            <a:srgbClr val="D5D5D5"/>
                          </a:solidFill>
                          <a:effectLst/>
                          <a:latin typeface="Times New Roman" panose="02020603050405020304" pitchFamily="18" charset="0"/>
                        </a:rPr>
                        <a:t>setosa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79911949"/>
                  </a:ext>
                </a:extLst>
              </a:tr>
              <a:tr h="320040">
                <a:tc>
                  <a:txBody>
                    <a:bodyPr/>
                    <a:lstStyle/>
                    <a:p>
                      <a:pPr algn="ctr" fontAlgn="ctr"/>
                      <a:endParaRPr lang="ru-RU" sz="1800" b="0" i="0" u="none" strike="noStrike" dirty="0">
                        <a:solidFill>
                          <a:srgbClr val="D5D5D5"/>
                        </a:solidFill>
                        <a:effectLst/>
                        <a:latin typeface="Times New Roman" panose="02020603050405020304" pitchFamily="18" charset="0"/>
                      </a:endParaRP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endParaRPr lang="ru-RU" sz="1800" b="0" i="0" u="none" strike="noStrike" dirty="0">
                        <a:solidFill>
                          <a:srgbClr val="D5D5D5"/>
                        </a:solidFill>
                        <a:effectLst/>
                        <a:latin typeface="Times New Roman" panose="02020603050405020304" pitchFamily="18" charset="0"/>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endParaRPr lang="ru-RU" sz="1800" b="0" i="0" u="none" strike="noStrike" dirty="0">
                        <a:solidFill>
                          <a:srgbClr val="D5D5D5"/>
                        </a:solidFill>
                        <a:effectLst/>
                        <a:latin typeface="Times New Roman" panose="02020603050405020304" pitchFamily="18" charset="0"/>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endParaRPr lang="ru-RU" sz="1800" b="0" i="0" u="none" strike="noStrike" dirty="0">
                        <a:solidFill>
                          <a:srgbClr val="D5D5D5"/>
                        </a:solidFill>
                        <a:effectLst/>
                        <a:latin typeface="Times New Roman" panose="02020603050405020304" pitchFamily="18" charset="0"/>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endParaRPr lang="tr-TR" sz="1800" b="0" i="0" u="none" strike="noStrike" dirty="0">
                        <a:solidFill>
                          <a:srgbClr val="D5D5D5"/>
                        </a:solidFill>
                        <a:effectLst/>
                        <a:latin typeface="Times New Roman" panose="02020603050405020304" pitchFamily="18" charset="0"/>
                      </a:endParaRP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80413275"/>
                  </a:ext>
                </a:extLst>
              </a:tr>
              <a:tr h="320040">
                <a:tc>
                  <a:txBody>
                    <a:bodyPr/>
                    <a:lstStyle/>
                    <a:p>
                      <a:pPr algn="ctr" fontAlgn="ctr"/>
                      <a:r>
                        <a:rPr lang="ru-RU" sz="1800" b="0" i="0" u="none" strike="noStrike" dirty="0">
                          <a:solidFill>
                            <a:srgbClr val="D5D5D5"/>
                          </a:solidFill>
                          <a:effectLst/>
                          <a:latin typeface="Times New Roman" panose="02020603050405020304" pitchFamily="18" charset="0"/>
                        </a:rPr>
                        <a:t>4.7</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3.2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1.3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0.2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dirty="0">
                          <a:solidFill>
                            <a:srgbClr val="D5D5D5"/>
                          </a:solidFill>
                          <a:effectLst/>
                          <a:latin typeface="Times New Roman" panose="02020603050405020304" pitchFamily="18" charset="0"/>
                        </a:rPr>
                        <a:t>setosa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838960693"/>
                  </a:ext>
                </a:extLst>
              </a:tr>
              <a:tr h="320040">
                <a:tc>
                  <a:txBody>
                    <a:bodyPr/>
                    <a:lstStyle/>
                    <a:p>
                      <a:pPr algn="ctr" fontAlgn="ctr"/>
                      <a:r>
                        <a:rPr lang="ru-RU" sz="1800" b="0" i="0" u="none" strike="noStrike" dirty="0">
                          <a:solidFill>
                            <a:srgbClr val="D5D5D5"/>
                          </a:solidFill>
                          <a:effectLst/>
                          <a:latin typeface="Times New Roman" panose="02020603050405020304" pitchFamily="18" charset="0"/>
                        </a:rPr>
                        <a:t>4.7</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3.2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1.3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0.2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dirty="0">
                          <a:solidFill>
                            <a:srgbClr val="D5D5D5"/>
                          </a:solidFill>
                          <a:effectLst/>
                          <a:latin typeface="Times New Roman" panose="02020603050405020304" pitchFamily="18" charset="0"/>
                        </a:rPr>
                        <a:t>setosa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3343888193"/>
                  </a:ext>
                </a:extLst>
              </a:tr>
              <a:tr h="320040">
                <a:tc>
                  <a:txBody>
                    <a:bodyPr/>
                    <a:lstStyle/>
                    <a:p>
                      <a:pPr algn="ctr" fontAlgn="ctr"/>
                      <a:r>
                        <a:rPr lang="ru-RU" sz="1800" b="0" i="0" u="none" strike="noStrike">
                          <a:solidFill>
                            <a:srgbClr val="D5D5D5"/>
                          </a:solidFill>
                          <a:effectLst/>
                          <a:latin typeface="Times New Roman" panose="02020603050405020304" pitchFamily="18" charset="0"/>
                        </a:rPr>
                        <a:t>6.4</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3.2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4.5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1.5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dirty="0">
                          <a:solidFill>
                            <a:srgbClr val="D5D5D5"/>
                          </a:solidFill>
                          <a:effectLst/>
                          <a:latin typeface="Times New Roman" panose="02020603050405020304" pitchFamily="18" charset="0"/>
                        </a:rPr>
                        <a:t>versicolor</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715239409"/>
                  </a:ext>
                </a:extLst>
              </a:tr>
              <a:tr h="320040">
                <a:tc>
                  <a:txBody>
                    <a:bodyPr/>
                    <a:lstStyle/>
                    <a:p>
                      <a:pPr algn="ctr" fontAlgn="ctr"/>
                      <a:endParaRPr lang="ru-RU" sz="1800" b="0" i="0" u="none" strike="noStrike" dirty="0">
                        <a:solidFill>
                          <a:srgbClr val="D5D5D5"/>
                        </a:solidFill>
                        <a:effectLst/>
                        <a:latin typeface="Times New Roman" panose="02020603050405020304" pitchFamily="18" charset="0"/>
                      </a:endParaRP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endParaRPr lang="ru-RU" sz="1800" b="0" i="0" u="none" strike="noStrike" dirty="0">
                        <a:solidFill>
                          <a:srgbClr val="D5D5D5"/>
                        </a:solidFill>
                        <a:effectLst/>
                        <a:latin typeface="Times New Roman" panose="02020603050405020304" pitchFamily="18" charset="0"/>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endParaRPr lang="ru-RU" sz="1800" b="0" i="0" u="none" strike="noStrike" dirty="0">
                        <a:solidFill>
                          <a:srgbClr val="D5D5D5"/>
                        </a:solidFill>
                        <a:effectLst/>
                        <a:latin typeface="Times New Roman" panose="02020603050405020304" pitchFamily="18" charset="0"/>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endParaRPr lang="ru-RU" sz="1800" b="0" i="0" u="none" strike="noStrike" dirty="0">
                        <a:solidFill>
                          <a:srgbClr val="D5D5D5"/>
                        </a:solidFill>
                        <a:effectLst/>
                        <a:latin typeface="Times New Roman" panose="02020603050405020304" pitchFamily="18" charset="0"/>
                      </a:endParaRP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endParaRPr lang="tr-TR" sz="1800" b="0" i="0" u="none" strike="noStrike" dirty="0">
                        <a:solidFill>
                          <a:srgbClr val="D5D5D5"/>
                        </a:solidFill>
                        <a:effectLst/>
                        <a:latin typeface="Times New Roman" panose="02020603050405020304" pitchFamily="18" charset="0"/>
                      </a:endParaRP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44560312"/>
                  </a:ext>
                </a:extLst>
              </a:tr>
              <a:tr h="320040">
                <a:tc>
                  <a:txBody>
                    <a:bodyPr/>
                    <a:lstStyle/>
                    <a:p>
                      <a:pPr algn="ctr" fontAlgn="ctr"/>
                      <a:r>
                        <a:rPr lang="ru-RU" sz="1800" b="0" i="0" u="none" strike="noStrike" dirty="0">
                          <a:solidFill>
                            <a:srgbClr val="D5D5D5"/>
                          </a:solidFill>
                          <a:effectLst/>
                          <a:latin typeface="Times New Roman" panose="02020603050405020304" pitchFamily="18" charset="0"/>
                        </a:rPr>
                        <a:t>5.5</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2.3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4</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1.3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dirty="0">
                          <a:solidFill>
                            <a:srgbClr val="D5D5D5"/>
                          </a:solidFill>
                          <a:effectLst/>
                          <a:latin typeface="Times New Roman" panose="02020603050405020304" pitchFamily="18" charset="0"/>
                        </a:rPr>
                        <a:t>versicolor</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7776794"/>
                  </a:ext>
                </a:extLst>
              </a:tr>
              <a:tr h="320040">
                <a:tc>
                  <a:txBody>
                    <a:bodyPr/>
                    <a:lstStyle/>
                    <a:p>
                      <a:pPr algn="ctr" fontAlgn="ctr"/>
                      <a:r>
                        <a:rPr lang="ru-RU" sz="1800" b="0" i="0" u="none" strike="noStrike" dirty="0">
                          <a:solidFill>
                            <a:srgbClr val="D5D5D5"/>
                          </a:solidFill>
                          <a:effectLst/>
                          <a:latin typeface="Times New Roman" panose="02020603050405020304" pitchFamily="18" charset="0"/>
                        </a:rPr>
                        <a:t>6.5</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2.8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4.6</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1.5</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a:solidFill>
                            <a:srgbClr val="D5D5D5"/>
                          </a:solidFill>
                          <a:effectLst/>
                          <a:latin typeface="Times New Roman" panose="02020603050405020304" pitchFamily="18" charset="0"/>
                        </a:rPr>
                        <a:t>versicolor</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4011300972"/>
                  </a:ext>
                </a:extLst>
              </a:tr>
              <a:tr h="320040">
                <a:tc>
                  <a:txBody>
                    <a:bodyPr/>
                    <a:lstStyle/>
                    <a:p>
                      <a:pPr algn="ctr" fontAlgn="ctr"/>
                      <a:r>
                        <a:rPr lang="ru-RU" sz="1800" b="0" i="0" u="none" strike="noStrike" dirty="0">
                          <a:solidFill>
                            <a:srgbClr val="D5D5D5"/>
                          </a:solidFill>
                          <a:effectLst/>
                          <a:latin typeface="Times New Roman" panose="02020603050405020304" pitchFamily="18" charset="0"/>
                        </a:rPr>
                        <a:t>6.5</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2.2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dirty="0">
                          <a:solidFill>
                            <a:srgbClr val="D5D5D5"/>
                          </a:solidFill>
                          <a:effectLst/>
                          <a:latin typeface="Times New Roman" panose="02020603050405020304" pitchFamily="18" charset="0"/>
                        </a:rPr>
                        <a:t>virginica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531096527"/>
                  </a:ext>
                </a:extLst>
              </a:tr>
              <a:tr h="320040">
                <a:tc>
                  <a:txBody>
                    <a:bodyPr/>
                    <a:lstStyle/>
                    <a:p>
                      <a:pPr algn="ctr" fontAlgn="ctr"/>
                      <a:r>
                        <a:rPr lang="ru-RU" sz="1800" b="0" i="0" u="none" strike="noStrike">
                          <a:solidFill>
                            <a:srgbClr val="D5D5D5"/>
                          </a:solidFill>
                          <a:effectLst/>
                          <a:latin typeface="Times New Roman" panose="02020603050405020304" pitchFamily="18" charset="0"/>
                        </a:rPr>
                        <a:t>7.1</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5.9</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a:solidFill>
                            <a:srgbClr val="D5D5D5"/>
                          </a:solidFill>
                          <a:effectLst/>
                          <a:latin typeface="Times New Roman" panose="02020603050405020304" pitchFamily="18" charset="0"/>
                        </a:rPr>
                        <a:t>2.1</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a:solidFill>
                            <a:srgbClr val="D5D5D5"/>
                          </a:solidFill>
                          <a:effectLst/>
                          <a:latin typeface="Times New Roman" panose="02020603050405020304" pitchFamily="18" charset="0"/>
                        </a:rPr>
                        <a:t>virginica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309512447"/>
                  </a:ext>
                </a:extLst>
              </a:tr>
              <a:tr h="320040">
                <a:tc>
                  <a:txBody>
                    <a:bodyPr/>
                    <a:lstStyle/>
                    <a:p>
                      <a:pPr algn="ctr" fontAlgn="ctr"/>
                      <a:r>
                        <a:rPr lang="ru-RU" sz="1800" b="0" i="0" u="none" strike="noStrike" dirty="0">
                          <a:solidFill>
                            <a:srgbClr val="D5D5D5"/>
                          </a:solidFill>
                          <a:effectLst/>
                          <a:latin typeface="Times New Roman" panose="02020603050405020304" pitchFamily="18" charset="0"/>
                        </a:rPr>
                        <a:t>6.5</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2.2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dirty="0">
                          <a:solidFill>
                            <a:srgbClr val="D5D5D5"/>
                          </a:solidFill>
                          <a:effectLst/>
                          <a:latin typeface="Times New Roman" panose="02020603050405020304" pitchFamily="18" charset="0"/>
                        </a:rPr>
                        <a:t>virginica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1818698148"/>
                  </a:ext>
                </a:extLst>
              </a:tr>
              <a:tr h="327660">
                <a:tc>
                  <a:txBody>
                    <a:bodyPr/>
                    <a:lstStyle/>
                    <a:p>
                      <a:pPr algn="ctr" fontAlgn="ctr"/>
                      <a:r>
                        <a:rPr lang="ru-RU" sz="1800" b="0" i="0" u="none" strike="noStrike" dirty="0">
                          <a:solidFill>
                            <a:srgbClr val="D5D5D5"/>
                          </a:solidFill>
                          <a:effectLst/>
                          <a:latin typeface="Times New Roman" panose="02020603050405020304" pitchFamily="18" charset="0"/>
                        </a:rPr>
                        <a:t>6.5</a:t>
                      </a:r>
                    </a:p>
                  </a:txBody>
                  <a:tcPr marL="7620" marR="7620" marT="7620" marB="0" anchor="ctr">
                    <a:lnL w="1270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3</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5.8</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83838"/>
                    </a:solidFill>
                  </a:tcPr>
                </a:tc>
                <a:tc>
                  <a:txBody>
                    <a:bodyPr/>
                    <a:lstStyle/>
                    <a:p>
                      <a:pPr algn="ctr" fontAlgn="ctr"/>
                      <a:r>
                        <a:rPr lang="ru-RU" sz="1800" b="0" i="0" u="none" strike="noStrike" dirty="0">
                          <a:solidFill>
                            <a:srgbClr val="D5D5D5"/>
                          </a:solidFill>
                          <a:effectLst/>
                          <a:latin typeface="Times New Roman" panose="02020603050405020304" pitchFamily="18" charset="0"/>
                        </a:rPr>
                        <a:t>2.2</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83838"/>
                    </a:solidFill>
                  </a:tcPr>
                </a:tc>
                <a:tc>
                  <a:txBody>
                    <a:bodyPr/>
                    <a:lstStyle/>
                    <a:p>
                      <a:pPr algn="ctr" fontAlgn="ctr"/>
                      <a:r>
                        <a:rPr lang="tr-TR" sz="1800" b="0" i="0" u="none" strike="noStrike" dirty="0">
                          <a:solidFill>
                            <a:srgbClr val="D5D5D5"/>
                          </a:solidFill>
                          <a:effectLst/>
                          <a:latin typeface="Times New Roman" panose="02020603050405020304" pitchFamily="18" charset="0"/>
                        </a:rPr>
                        <a:t>virginica</a:t>
                      </a:r>
                    </a:p>
                  </a:txBody>
                  <a:tcPr marL="7620" marR="7620" marT="7620" marB="0" anchor="ctr">
                    <a:lnL w="635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83838"/>
                    </a:solidFill>
                  </a:tcPr>
                </a:tc>
                <a:extLst>
                  <a:ext uri="{0D108BD9-81ED-4DB2-BD59-A6C34878D82A}">
                    <a16:rowId xmlns:a16="http://schemas.microsoft.com/office/drawing/2014/main" val="2632266131"/>
                  </a:ext>
                </a:extLst>
              </a:tr>
            </a:tbl>
          </a:graphicData>
        </a:graphic>
      </p:graphicFrame>
      <p:cxnSp>
        <p:nvCxnSpPr>
          <p:cNvPr id="5" name="Прямая со стрелкой 4">
            <a:extLst>
              <a:ext uri="{FF2B5EF4-FFF2-40B4-BE49-F238E27FC236}">
                <a16:creationId xmlns:a16="http://schemas.microsoft.com/office/drawing/2014/main" id="{3D528E89-1DFF-4E1A-8FBD-400B22382599}"/>
              </a:ext>
            </a:extLst>
          </p:cNvPr>
          <p:cNvCxnSpPr>
            <a:cxnSpLocks/>
          </p:cNvCxnSpPr>
          <p:nvPr/>
        </p:nvCxnSpPr>
        <p:spPr>
          <a:xfrm>
            <a:off x="5628208" y="4718780"/>
            <a:ext cx="112575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a:extLst>
              <a:ext uri="{FF2B5EF4-FFF2-40B4-BE49-F238E27FC236}">
                <a16:creationId xmlns:a16="http://schemas.microsoft.com/office/drawing/2014/main" id="{8D67CD5C-7CF0-4D39-9486-15EADB628BA5}"/>
              </a:ext>
            </a:extLst>
          </p:cNvPr>
          <p:cNvCxnSpPr/>
          <p:nvPr/>
        </p:nvCxnSpPr>
        <p:spPr>
          <a:xfrm>
            <a:off x="5700216" y="4101334"/>
            <a:ext cx="122413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a:extLst>
              <a:ext uri="{FF2B5EF4-FFF2-40B4-BE49-F238E27FC236}">
                <a16:creationId xmlns:a16="http://schemas.microsoft.com/office/drawing/2014/main" id="{3AAD6E65-7037-4F36-A67C-E32A19FF9E28}"/>
              </a:ext>
            </a:extLst>
          </p:cNvPr>
          <p:cNvCxnSpPr>
            <a:cxnSpLocks/>
          </p:cNvCxnSpPr>
          <p:nvPr/>
        </p:nvCxnSpPr>
        <p:spPr>
          <a:xfrm flipV="1">
            <a:off x="5611344" y="5366852"/>
            <a:ext cx="1241000" cy="93761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a:extLst>
              <a:ext uri="{FF2B5EF4-FFF2-40B4-BE49-F238E27FC236}">
                <a16:creationId xmlns:a16="http://schemas.microsoft.com/office/drawing/2014/main" id="{4139E624-B73F-4C4A-A458-9D85EA1ECBBB}"/>
              </a:ext>
            </a:extLst>
          </p:cNvPr>
          <p:cNvCxnSpPr/>
          <p:nvPr/>
        </p:nvCxnSpPr>
        <p:spPr>
          <a:xfrm>
            <a:off x="5529828" y="5726892"/>
            <a:ext cx="122413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F1630DFA-30E8-4812-94E8-FAF81CBB299F}"/>
              </a:ext>
            </a:extLst>
          </p:cNvPr>
          <p:cNvCxnSpPr>
            <a:cxnSpLocks/>
          </p:cNvCxnSpPr>
          <p:nvPr/>
        </p:nvCxnSpPr>
        <p:spPr>
          <a:xfrm flipV="1">
            <a:off x="5591944" y="5942916"/>
            <a:ext cx="1243536" cy="36155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Прямая со стрелкой 20">
            <a:extLst>
              <a:ext uri="{FF2B5EF4-FFF2-40B4-BE49-F238E27FC236}">
                <a16:creationId xmlns:a16="http://schemas.microsoft.com/office/drawing/2014/main" id="{3B8E4DD0-D3BE-481E-B19D-6FA64BCE5E57}"/>
              </a:ext>
            </a:extLst>
          </p:cNvPr>
          <p:cNvCxnSpPr>
            <a:cxnSpLocks/>
          </p:cNvCxnSpPr>
          <p:nvPr/>
        </p:nvCxnSpPr>
        <p:spPr>
          <a:xfrm>
            <a:off x="5628208" y="6304470"/>
            <a:ext cx="1207272" cy="4253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a:extLst>
              <a:ext uri="{FF2B5EF4-FFF2-40B4-BE49-F238E27FC236}">
                <a16:creationId xmlns:a16="http://schemas.microsoft.com/office/drawing/2014/main" id="{6A216F1A-118B-401C-80EB-0A56234FE2CD}"/>
              </a:ext>
            </a:extLst>
          </p:cNvPr>
          <p:cNvCxnSpPr>
            <a:cxnSpLocks/>
          </p:cNvCxnSpPr>
          <p:nvPr/>
        </p:nvCxnSpPr>
        <p:spPr>
          <a:xfrm>
            <a:off x="5668966" y="5078820"/>
            <a:ext cx="112575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Прямая со стрелкой 29">
            <a:extLst>
              <a:ext uri="{FF2B5EF4-FFF2-40B4-BE49-F238E27FC236}">
                <a16:creationId xmlns:a16="http://schemas.microsoft.com/office/drawing/2014/main" id="{A907928E-D091-477B-8865-287257C2B1B2}"/>
              </a:ext>
            </a:extLst>
          </p:cNvPr>
          <p:cNvCxnSpPr>
            <a:cxnSpLocks/>
          </p:cNvCxnSpPr>
          <p:nvPr/>
        </p:nvCxnSpPr>
        <p:spPr>
          <a:xfrm>
            <a:off x="5668966" y="2774564"/>
            <a:ext cx="112575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88BC3624-E132-4269-9EBF-E9A7882B80B8}"/>
              </a:ext>
            </a:extLst>
          </p:cNvPr>
          <p:cNvCxnSpPr>
            <a:cxnSpLocks/>
          </p:cNvCxnSpPr>
          <p:nvPr/>
        </p:nvCxnSpPr>
        <p:spPr>
          <a:xfrm>
            <a:off x="5668966" y="3134604"/>
            <a:ext cx="1125756" cy="28803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Прямая со стрелкой 33">
            <a:extLst>
              <a:ext uri="{FF2B5EF4-FFF2-40B4-BE49-F238E27FC236}">
                <a16:creationId xmlns:a16="http://schemas.microsoft.com/office/drawing/2014/main" id="{B6D68032-7072-4230-A0CC-F422F7A8F05A}"/>
              </a:ext>
            </a:extLst>
          </p:cNvPr>
          <p:cNvCxnSpPr>
            <a:cxnSpLocks/>
          </p:cNvCxnSpPr>
          <p:nvPr/>
        </p:nvCxnSpPr>
        <p:spPr>
          <a:xfrm>
            <a:off x="5654060" y="3151061"/>
            <a:ext cx="1181420" cy="63161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Прямая со стрелкой 36">
            <a:extLst>
              <a:ext uri="{FF2B5EF4-FFF2-40B4-BE49-F238E27FC236}">
                <a16:creationId xmlns:a16="http://schemas.microsoft.com/office/drawing/2014/main" id="{B4C7232B-D7DE-4982-83BB-D37125D52FA6}"/>
              </a:ext>
            </a:extLst>
          </p:cNvPr>
          <p:cNvCxnSpPr>
            <a:cxnSpLocks/>
          </p:cNvCxnSpPr>
          <p:nvPr/>
        </p:nvCxnSpPr>
        <p:spPr>
          <a:xfrm>
            <a:off x="5681892" y="5366852"/>
            <a:ext cx="112575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Прямоугольник 2">
            <a:extLst>
              <a:ext uri="{FF2B5EF4-FFF2-40B4-BE49-F238E27FC236}">
                <a16:creationId xmlns:a16="http://schemas.microsoft.com/office/drawing/2014/main" id="{7F7A39BF-DA53-40DA-A54F-588B4A8E38C7}"/>
              </a:ext>
            </a:extLst>
          </p:cNvPr>
          <p:cNvSpPr/>
          <p:nvPr/>
        </p:nvSpPr>
        <p:spPr>
          <a:xfrm>
            <a:off x="2927648" y="1075534"/>
            <a:ext cx="6125395" cy="523220"/>
          </a:xfrm>
          <a:prstGeom prst="rect">
            <a:avLst/>
          </a:prstGeom>
        </p:spPr>
        <p:txBody>
          <a:bodyPr wrap="none">
            <a:spAutoFit/>
          </a:bodyPr>
          <a:lstStyle/>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Случайно выбираем параметры</a:t>
            </a:r>
          </a:p>
        </p:txBody>
      </p:sp>
      <p:sp>
        <p:nvSpPr>
          <p:cNvPr id="4" name="Прямоугольник 3">
            <a:extLst>
              <a:ext uri="{FF2B5EF4-FFF2-40B4-BE49-F238E27FC236}">
                <a16:creationId xmlns:a16="http://schemas.microsoft.com/office/drawing/2014/main" id="{369169EB-196C-400B-9EE4-1C1EB1A20895}"/>
              </a:ext>
            </a:extLst>
          </p:cNvPr>
          <p:cNvSpPr/>
          <p:nvPr/>
        </p:nvSpPr>
        <p:spPr>
          <a:xfrm>
            <a:off x="8796560" y="1796441"/>
            <a:ext cx="936104" cy="4678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a:extLst>
              <a:ext uri="{FF2B5EF4-FFF2-40B4-BE49-F238E27FC236}">
                <a16:creationId xmlns:a16="http://schemas.microsoft.com/office/drawing/2014/main" id="{2600D762-1A6A-4452-B38B-E4600D0FB9B7}"/>
              </a:ext>
            </a:extLst>
          </p:cNvPr>
          <p:cNvSpPr/>
          <p:nvPr/>
        </p:nvSpPr>
        <p:spPr>
          <a:xfrm>
            <a:off x="7860456" y="1796441"/>
            <a:ext cx="936104" cy="4678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a:extLst>
              <a:ext uri="{FF2B5EF4-FFF2-40B4-BE49-F238E27FC236}">
                <a16:creationId xmlns:a16="http://schemas.microsoft.com/office/drawing/2014/main" id="{426C15FD-9636-4DD9-A786-9FA0B89C9F2D}"/>
              </a:ext>
            </a:extLst>
          </p:cNvPr>
          <p:cNvSpPr/>
          <p:nvPr/>
        </p:nvSpPr>
        <p:spPr>
          <a:xfrm>
            <a:off x="9726021" y="1796445"/>
            <a:ext cx="936104" cy="4678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28631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 grpId="0" animBg="1"/>
      <p:bldP spid="4" grpId="1" animBg="1"/>
      <p:bldP spid="23" grpId="0" animBg="1"/>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43</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Bagging: B</a:t>
            </a:r>
            <a:r>
              <a:rPr lang="en-US" sz="3200" dirty="0">
                <a:solidFill>
                  <a:schemeClr val="bg1"/>
                </a:solidFill>
                <a:latin typeface="Verdana" panose="020B0604030504040204" pitchFamily="34" charset="0"/>
                <a:ea typeface="Verdana" panose="020B0604030504040204" pitchFamily="34" charset="0"/>
              </a:rPr>
              <a:t>ootstrap </a:t>
            </a:r>
            <a:r>
              <a:rPr lang="en-US" sz="3200" b="1" dirty="0">
                <a:solidFill>
                  <a:schemeClr val="bg1"/>
                </a:solidFill>
                <a:latin typeface="Verdana" panose="020B0604030504040204" pitchFamily="34" charset="0"/>
                <a:ea typeface="Verdana" panose="020B0604030504040204" pitchFamily="34" charset="0"/>
              </a:rPr>
              <a:t>agg</a:t>
            </a:r>
            <a:r>
              <a:rPr lang="en-US" sz="3200" dirty="0">
                <a:solidFill>
                  <a:schemeClr val="bg1"/>
                </a:solidFill>
                <a:latin typeface="Verdana" panose="020B0604030504040204" pitchFamily="34" charset="0"/>
                <a:ea typeface="Verdana" panose="020B0604030504040204" pitchFamily="34" charset="0"/>
              </a:rPr>
              <a:t>regat</a:t>
            </a:r>
            <a:r>
              <a:rPr lang="en-US" sz="3200" b="1" dirty="0">
                <a:solidFill>
                  <a:schemeClr val="bg1"/>
                </a:solidFill>
                <a:latin typeface="Verdana" panose="020B0604030504040204" pitchFamily="34" charset="0"/>
                <a:ea typeface="Verdana" panose="020B0604030504040204" pitchFamily="34" charset="0"/>
              </a:rPr>
              <a:t>ing</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6" name="Прямоугольник 5">
            <a:extLst>
              <a:ext uri="{FF2B5EF4-FFF2-40B4-BE49-F238E27FC236}">
                <a16:creationId xmlns:a16="http://schemas.microsoft.com/office/drawing/2014/main" id="{2959285B-8BB1-40A3-AD2B-78D0480BCDEA}"/>
              </a:ext>
            </a:extLst>
          </p:cNvPr>
          <p:cNvSpPr/>
          <p:nvPr/>
        </p:nvSpPr>
        <p:spPr>
          <a:xfrm>
            <a:off x="172244" y="1927669"/>
            <a:ext cx="3691508" cy="869486"/>
          </a:xfrm>
          <a:prstGeom prst="rect">
            <a:avLst/>
          </a:prstGeom>
          <a:solidFill>
            <a:srgbClr val="92D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solidFill>
                  <a:schemeClr val="tx1"/>
                </a:solidFill>
                <a:latin typeface="Verdana" panose="020B0604030504040204" pitchFamily="34" charset="0"/>
                <a:ea typeface="Verdana" panose="020B0604030504040204" pitchFamily="34" charset="0"/>
                <a:cs typeface="Verdana" panose="020B0604030504040204" pitchFamily="34" charset="0"/>
              </a:rPr>
              <a:t>Классификатор</a:t>
            </a:r>
            <a:r>
              <a:rPr lang="en-US" sz="24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1</a:t>
            </a: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2300" dirty="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ru-RU" sz="2300" dirty="0">
                <a:solidFill>
                  <a:schemeClr val="tx1"/>
                </a:solidFill>
                <a:latin typeface="Verdana" panose="020B0604030504040204" pitchFamily="34" charset="0"/>
                <a:ea typeface="Verdana" panose="020B0604030504040204" pitchFamily="34" charset="0"/>
                <a:cs typeface="Verdana" panose="020B0604030504040204" pitchFamily="34" charset="0"/>
              </a:rPr>
              <a:t>признаки</a:t>
            </a:r>
            <a:r>
              <a:rPr lang="en-US" sz="23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1</a:t>
            </a:r>
            <a:r>
              <a:rPr lang="en-US" sz="2300" dirty="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ru-RU" sz="2300" dirty="0">
                <a:solidFill>
                  <a:schemeClr val="tx1"/>
                </a:solidFill>
                <a:latin typeface="Verdana" panose="020B0604030504040204" pitchFamily="34" charset="0"/>
                <a:ea typeface="Verdana" panose="020B0604030504040204" pitchFamily="34" charset="0"/>
                <a:cs typeface="Verdana" panose="020B0604030504040204" pitchFamily="34" charset="0"/>
              </a:rPr>
              <a:t>выборка</a:t>
            </a:r>
            <a:r>
              <a:rPr lang="en-US" sz="23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1</a:t>
            </a:r>
            <a:r>
              <a:rPr lang="en-US" sz="230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ru-RU" sz="23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6" name="Прямоугольник 25">
            <a:extLst>
              <a:ext uri="{FF2B5EF4-FFF2-40B4-BE49-F238E27FC236}">
                <a16:creationId xmlns:a16="http://schemas.microsoft.com/office/drawing/2014/main" id="{04852822-DAC8-471A-821F-A4CCA4A00F8D}"/>
              </a:ext>
            </a:extLst>
          </p:cNvPr>
          <p:cNvSpPr/>
          <p:nvPr/>
        </p:nvSpPr>
        <p:spPr>
          <a:xfrm>
            <a:off x="191344" y="3378303"/>
            <a:ext cx="3691508" cy="86948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solidFill>
                  <a:schemeClr val="tx1"/>
                </a:solidFill>
                <a:latin typeface="Verdana" panose="020B0604030504040204" pitchFamily="34" charset="0"/>
                <a:ea typeface="Verdana" panose="020B0604030504040204" pitchFamily="34" charset="0"/>
                <a:cs typeface="Verdana" panose="020B0604030504040204" pitchFamily="34" charset="0"/>
              </a:rPr>
              <a:t>Классификатор</a:t>
            </a:r>
            <a:r>
              <a:rPr lang="en-US" sz="24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1</a:t>
            </a: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2300" dirty="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ru-RU" sz="2300" dirty="0">
                <a:solidFill>
                  <a:schemeClr val="tx1"/>
                </a:solidFill>
                <a:latin typeface="Verdana" panose="020B0604030504040204" pitchFamily="34" charset="0"/>
                <a:ea typeface="Verdana" panose="020B0604030504040204" pitchFamily="34" charset="0"/>
                <a:cs typeface="Verdana" panose="020B0604030504040204" pitchFamily="34" charset="0"/>
              </a:rPr>
              <a:t>признаки </a:t>
            </a:r>
            <a:r>
              <a:rPr lang="en-US" sz="23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2</a:t>
            </a:r>
            <a:r>
              <a:rPr lang="en-US" sz="2300" dirty="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ru-RU" sz="2300" dirty="0">
                <a:solidFill>
                  <a:schemeClr val="tx1"/>
                </a:solidFill>
                <a:latin typeface="Verdana" panose="020B0604030504040204" pitchFamily="34" charset="0"/>
                <a:ea typeface="Verdana" panose="020B0604030504040204" pitchFamily="34" charset="0"/>
                <a:cs typeface="Verdana" panose="020B0604030504040204" pitchFamily="34" charset="0"/>
              </a:rPr>
              <a:t>выборка</a:t>
            </a:r>
            <a:r>
              <a:rPr lang="en-US" sz="23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1</a:t>
            </a:r>
            <a:r>
              <a:rPr lang="en-US" sz="230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ru-RU" sz="23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7" name="Прямоугольник 26">
            <a:extLst>
              <a:ext uri="{FF2B5EF4-FFF2-40B4-BE49-F238E27FC236}">
                <a16:creationId xmlns:a16="http://schemas.microsoft.com/office/drawing/2014/main" id="{F1C28F79-8E10-46DE-BD55-7CC67BE3F02C}"/>
              </a:ext>
            </a:extLst>
          </p:cNvPr>
          <p:cNvSpPr/>
          <p:nvPr/>
        </p:nvSpPr>
        <p:spPr>
          <a:xfrm>
            <a:off x="4007768" y="1927669"/>
            <a:ext cx="3691508" cy="869486"/>
          </a:xfrm>
          <a:prstGeom prst="rect">
            <a:avLst/>
          </a:prstGeom>
          <a:solidFill>
            <a:srgbClr val="0070C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solidFill>
                  <a:schemeClr val="tx1"/>
                </a:solidFill>
                <a:latin typeface="Verdana" panose="020B0604030504040204" pitchFamily="34" charset="0"/>
                <a:ea typeface="Verdana" panose="020B0604030504040204" pitchFamily="34" charset="0"/>
                <a:cs typeface="Verdana" panose="020B0604030504040204" pitchFamily="34" charset="0"/>
              </a:rPr>
              <a:t>Классификатор</a:t>
            </a:r>
            <a:r>
              <a:rPr lang="en-US" sz="24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1</a:t>
            </a: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2300" dirty="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ru-RU" sz="2300" dirty="0">
                <a:solidFill>
                  <a:schemeClr val="tx1"/>
                </a:solidFill>
                <a:latin typeface="Verdana" panose="020B0604030504040204" pitchFamily="34" charset="0"/>
                <a:ea typeface="Verdana" panose="020B0604030504040204" pitchFamily="34" charset="0"/>
                <a:cs typeface="Verdana" panose="020B0604030504040204" pitchFamily="34" charset="0"/>
              </a:rPr>
              <a:t>признаки </a:t>
            </a:r>
            <a:r>
              <a:rPr lang="en-US" sz="23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1</a:t>
            </a:r>
            <a:r>
              <a:rPr lang="en-US" sz="2300" dirty="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ru-RU" sz="2300" dirty="0">
                <a:solidFill>
                  <a:schemeClr val="tx1"/>
                </a:solidFill>
                <a:latin typeface="Verdana" panose="020B0604030504040204" pitchFamily="34" charset="0"/>
                <a:ea typeface="Verdana" panose="020B0604030504040204" pitchFamily="34" charset="0"/>
                <a:cs typeface="Verdana" panose="020B0604030504040204" pitchFamily="34" charset="0"/>
              </a:rPr>
              <a:t>выборка</a:t>
            </a:r>
            <a:r>
              <a:rPr lang="en-US" sz="23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2</a:t>
            </a:r>
            <a:r>
              <a:rPr lang="en-US" sz="230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ru-RU" sz="23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Прямоугольник 27">
            <a:extLst>
              <a:ext uri="{FF2B5EF4-FFF2-40B4-BE49-F238E27FC236}">
                <a16:creationId xmlns:a16="http://schemas.microsoft.com/office/drawing/2014/main" id="{EBAF0D46-6957-4467-86AB-1D362882604F}"/>
              </a:ext>
            </a:extLst>
          </p:cNvPr>
          <p:cNvSpPr/>
          <p:nvPr/>
        </p:nvSpPr>
        <p:spPr>
          <a:xfrm>
            <a:off x="4007768" y="3378303"/>
            <a:ext cx="3691508" cy="869486"/>
          </a:xfrm>
          <a:prstGeom prst="rect">
            <a:avLst/>
          </a:prstGeom>
          <a:solidFill>
            <a:srgbClr val="00B0F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solidFill>
                  <a:schemeClr val="tx1"/>
                </a:solidFill>
                <a:latin typeface="Verdana" panose="020B0604030504040204" pitchFamily="34" charset="0"/>
                <a:ea typeface="Verdana" panose="020B0604030504040204" pitchFamily="34" charset="0"/>
                <a:cs typeface="Verdana" panose="020B0604030504040204" pitchFamily="34" charset="0"/>
              </a:rPr>
              <a:t>Классификатор</a:t>
            </a:r>
            <a:r>
              <a:rPr lang="en-US" sz="24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1</a:t>
            </a: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2300" dirty="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ru-RU" sz="2300" dirty="0">
                <a:solidFill>
                  <a:schemeClr val="tx1"/>
                </a:solidFill>
                <a:latin typeface="Verdana" panose="020B0604030504040204" pitchFamily="34" charset="0"/>
                <a:ea typeface="Verdana" panose="020B0604030504040204" pitchFamily="34" charset="0"/>
                <a:cs typeface="Verdana" panose="020B0604030504040204" pitchFamily="34" charset="0"/>
              </a:rPr>
              <a:t>признаки </a:t>
            </a:r>
            <a:r>
              <a:rPr lang="en-US" sz="23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3</a:t>
            </a:r>
            <a:r>
              <a:rPr lang="en-US" sz="2300" dirty="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ru-RU" sz="2300" dirty="0">
                <a:solidFill>
                  <a:schemeClr val="tx1"/>
                </a:solidFill>
                <a:latin typeface="Verdana" panose="020B0604030504040204" pitchFamily="34" charset="0"/>
                <a:ea typeface="Verdana" panose="020B0604030504040204" pitchFamily="34" charset="0"/>
                <a:cs typeface="Verdana" panose="020B0604030504040204" pitchFamily="34" charset="0"/>
              </a:rPr>
              <a:t>выборка</a:t>
            </a:r>
            <a:r>
              <a:rPr lang="en-US" sz="23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3</a:t>
            </a:r>
            <a:r>
              <a:rPr lang="en-US" sz="230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ru-RU" sz="23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32" name="Прямоугольник 31">
            <a:extLst>
              <a:ext uri="{FF2B5EF4-FFF2-40B4-BE49-F238E27FC236}">
                <a16:creationId xmlns:a16="http://schemas.microsoft.com/office/drawing/2014/main" id="{2C2A1B99-C419-46F9-AEFE-F664D66CC2FD}"/>
              </a:ext>
            </a:extLst>
          </p:cNvPr>
          <p:cNvSpPr/>
          <p:nvPr/>
        </p:nvSpPr>
        <p:spPr>
          <a:xfrm>
            <a:off x="191344" y="4828937"/>
            <a:ext cx="3691508" cy="869486"/>
          </a:xfrm>
          <a:prstGeom prst="rect">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solidFill>
                  <a:schemeClr val="tx1"/>
                </a:solidFill>
                <a:latin typeface="Verdana" panose="020B0604030504040204" pitchFamily="34" charset="0"/>
                <a:ea typeface="Verdana" panose="020B0604030504040204" pitchFamily="34" charset="0"/>
                <a:cs typeface="Verdana" panose="020B0604030504040204" pitchFamily="34" charset="0"/>
              </a:rPr>
              <a:t>Классификатор</a:t>
            </a:r>
            <a:r>
              <a:rPr lang="en-US" sz="24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1</a:t>
            </a: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2300" dirty="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ru-RU" sz="2300" dirty="0">
                <a:solidFill>
                  <a:schemeClr val="tx1"/>
                </a:solidFill>
                <a:latin typeface="Verdana" panose="020B0604030504040204" pitchFamily="34" charset="0"/>
                <a:ea typeface="Verdana" panose="020B0604030504040204" pitchFamily="34" charset="0"/>
                <a:cs typeface="Verdana" panose="020B0604030504040204" pitchFamily="34" charset="0"/>
              </a:rPr>
              <a:t>признаки </a:t>
            </a:r>
            <a:r>
              <a:rPr lang="en-US" sz="23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4</a:t>
            </a:r>
            <a:r>
              <a:rPr lang="en-US" sz="2300" dirty="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ru-RU" sz="2300" dirty="0">
                <a:solidFill>
                  <a:schemeClr val="tx1"/>
                </a:solidFill>
                <a:latin typeface="Verdana" panose="020B0604030504040204" pitchFamily="34" charset="0"/>
                <a:ea typeface="Verdana" panose="020B0604030504040204" pitchFamily="34" charset="0"/>
                <a:cs typeface="Verdana" panose="020B0604030504040204" pitchFamily="34" charset="0"/>
              </a:rPr>
              <a:t>выборка</a:t>
            </a:r>
            <a:r>
              <a:rPr lang="en-US" sz="23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3</a:t>
            </a:r>
            <a:r>
              <a:rPr lang="en-US" sz="230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ru-RU" sz="23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33" name="Прямоугольник 32">
            <a:extLst>
              <a:ext uri="{FF2B5EF4-FFF2-40B4-BE49-F238E27FC236}">
                <a16:creationId xmlns:a16="http://schemas.microsoft.com/office/drawing/2014/main" id="{2EEB67B8-BB69-4C3B-9CD2-8A70B80278BC}"/>
              </a:ext>
            </a:extLst>
          </p:cNvPr>
          <p:cNvSpPr/>
          <p:nvPr/>
        </p:nvSpPr>
        <p:spPr>
          <a:xfrm>
            <a:off x="4017251" y="4828937"/>
            <a:ext cx="3691508" cy="869486"/>
          </a:xfrm>
          <a:prstGeom prst="rect">
            <a:avLst/>
          </a:prstGeom>
          <a:solidFill>
            <a:srgbClr val="0070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solidFill>
                  <a:schemeClr val="tx1"/>
                </a:solidFill>
                <a:latin typeface="Verdana" panose="020B0604030504040204" pitchFamily="34" charset="0"/>
                <a:ea typeface="Verdana" panose="020B0604030504040204" pitchFamily="34" charset="0"/>
                <a:cs typeface="Verdana" panose="020B0604030504040204" pitchFamily="34" charset="0"/>
              </a:rPr>
              <a:t>Классификатор</a:t>
            </a:r>
            <a:r>
              <a:rPr lang="en-US" sz="24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1</a:t>
            </a:r>
            <a:r>
              <a:rPr lang="en-US" sz="2400" dirty="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2300" dirty="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ru-RU" sz="2300" dirty="0">
                <a:solidFill>
                  <a:schemeClr val="tx1"/>
                </a:solidFill>
                <a:latin typeface="Verdana" panose="020B0604030504040204" pitchFamily="34" charset="0"/>
                <a:ea typeface="Verdana" panose="020B0604030504040204" pitchFamily="34" charset="0"/>
                <a:cs typeface="Verdana" panose="020B0604030504040204" pitchFamily="34" charset="0"/>
              </a:rPr>
              <a:t>признаки </a:t>
            </a:r>
            <a:r>
              <a:rPr lang="en-US" sz="23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5</a:t>
            </a:r>
            <a:r>
              <a:rPr lang="en-US" sz="2300" dirty="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ru-RU" sz="2300" dirty="0">
                <a:solidFill>
                  <a:schemeClr val="tx1"/>
                </a:solidFill>
                <a:latin typeface="Verdana" panose="020B0604030504040204" pitchFamily="34" charset="0"/>
                <a:ea typeface="Verdana" panose="020B0604030504040204" pitchFamily="34" charset="0"/>
                <a:cs typeface="Verdana" panose="020B0604030504040204" pitchFamily="34" charset="0"/>
              </a:rPr>
              <a:t>выборка</a:t>
            </a:r>
            <a:r>
              <a:rPr lang="en-US" sz="2300" baseline="-25000" dirty="0">
                <a:solidFill>
                  <a:schemeClr val="tx1"/>
                </a:solidFill>
                <a:latin typeface="Verdana" panose="020B0604030504040204" pitchFamily="34" charset="0"/>
                <a:ea typeface="Verdana" panose="020B0604030504040204" pitchFamily="34" charset="0"/>
                <a:cs typeface="Verdana" panose="020B0604030504040204" pitchFamily="34" charset="0"/>
              </a:rPr>
              <a:t>2</a:t>
            </a:r>
            <a:r>
              <a:rPr lang="en-US" sz="2300" dirty="0">
                <a:solidFill>
                  <a:schemeClr val="tx1"/>
                </a:solidFill>
                <a:latin typeface="Verdana" panose="020B0604030504040204" pitchFamily="34" charset="0"/>
                <a:ea typeface="Verdana" panose="020B0604030504040204" pitchFamily="34" charset="0"/>
                <a:cs typeface="Verdana" panose="020B0604030504040204" pitchFamily="34" charset="0"/>
              </a:rPr>
              <a:t>)</a:t>
            </a:r>
            <a:endParaRPr lang="ru-RU" sz="23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4098" name="Picture 2" descr="HOA VOTING: The Differences Between a Ballot and a Proxy - Key CMI">
            <a:extLst>
              <a:ext uri="{FF2B5EF4-FFF2-40B4-BE49-F238E27FC236}">
                <a16:creationId xmlns:a16="http://schemas.microsoft.com/office/drawing/2014/main" id="{DD9F36A7-2408-4054-8A9F-F7354DEBBC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463"/>
          <a:stretch/>
        </p:blipFill>
        <p:spPr bwMode="auto">
          <a:xfrm>
            <a:off x="7939419" y="1927669"/>
            <a:ext cx="4164867" cy="3770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27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6" grpId="0" animBg="1"/>
      <p:bldP spid="26" grpId="0" animBg="1"/>
      <p:bldP spid="27" grpId="0" animBg="1"/>
      <p:bldP spid="28" grpId="0" animBg="1"/>
      <p:bldP spid="32" grpId="0" animBg="1"/>
      <p:bldP spid="3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44</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Bagging</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9" name="Заголовок 1">
            <a:extLst>
              <a:ext uri="{FF2B5EF4-FFF2-40B4-BE49-F238E27FC236}">
                <a16:creationId xmlns:a16="http://schemas.microsoft.com/office/drawing/2014/main" id="{E6ADAC35-B56A-4779-8BFB-DCA64004F35B}"/>
              </a:ext>
            </a:extLst>
          </p:cNvPr>
          <p:cNvSpPr txBox="1">
            <a:spLocks/>
          </p:cNvSpPr>
          <p:nvPr/>
        </p:nvSpPr>
        <p:spPr>
          <a:xfrm>
            <a:off x="1654184" y="830386"/>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Реализация </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Python</a:t>
            </a:r>
          </a:p>
        </p:txBody>
      </p:sp>
      <p:sp>
        <p:nvSpPr>
          <p:cNvPr id="6" name="Прямоугольник 5"/>
          <p:cNvSpPr/>
          <p:nvPr/>
        </p:nvSpPr>
        <p:spPr>
          <a:xfrm>
            <a:off x="459009" y="1614450"/>
            <a:ext cx="11097531" cy="2677656"/>
          </a:xfrm>
          <a:prstGeom prst="rect">
            <a:avLst/>
          </a:prstGeom>
        </p:spPr>
        <p:txBody>
          <a:bodyPr wrap="square">
            <a:spAutoFit/>
          </a:bodyPr>
          <a:lstStyle/>
          <a:p>
            <a:r>
              <a:rPr lang="en-US" sz="2400" dirty="0">
                <a:solidFill>
                  <a:srgbClr val="C586C0"/>
                </a:solidFill>
                <a:latin typeface="Courier New" panose="02070309020205020404" pitchFamily="49" charset="0"/>
              </a:rPr>
              <a:t>from</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sklearn.ensemble</a:t>
            </a:r>
            <a:r>
              <a:rPr lang="en-US" sz="2400" dirty="0">
                <a:solidFill>
                  <a:srgbClr val="D4D4D4"/>
                </a:solidFill>
                <a:latin typeface="Courier New" panose="02070309020205020404" pitchFamily="49" charset="0"/>
              </a:rPr>
              <a:t> </a:t>
            </a:r>
            <a:r>
              <a:rPr lang="en-US" sz="2400" dirty="0">
                <a:solidFill>
                  <a:srgbClr val="C586C0"/>
                </a:solidFill>
                <a:latin typeface="Courier New" panose="02070309020205020404" pitchFamily="49" charset="0"/>
              </a:rPr>
              <a:t>import</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BaggingClassifier</a:t>
            </a:r>
            <a:endParaRPr lang="en-US" sz="2400" dirty="0">
              <a:solidFill>
                <a:srgbClr val="D4D4D4"/>
              </a:solidFill>
              <a:latin typeface="Courier New" panose="02070309020205020404" pitchFamily="49" charset="0"/>
            </a:endParaRPr>
          </a:p>
          <a:p>
            <a:r>
              <a:rPr lang="en-US" sz="2400" dirty="0">
                <a:solidFill>
                  <a:srgbClr val="C586C0"/>
                </a:solidFill>
                <a:latin typeface="Courier New" panose="02070309020205020404" pitchFamily="49" charset="0"/>
              </a:rPr>
              <a:t>from</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sklearn.neighbors</a:t>
            </a:r>
            <a:r>
              <a:rPr lang="en-US" sz="2400" dirty="0">
                <a:solidFill>
                  <a:srgbClr val="D4D4D4"/>
                </a:solidFill>
                <a:latin typeface="Courier New" panose="02070309020205020404" pitchFamily="49" charset="0"/>
              </a:rPr>
              <a:t> </a:t>
            </a:r>
            <a:r>
              <a:rPr lang="en-US" sz="2400" dirty="0">
                <a:solidFill>
                  <a:srgbClr val="C586C0"/>
                </a:solidFill>
                <a:latin typeface="Courier New" panose="02070309020205020404" pitchFamily="49" charset="0"/>
              </a:rPr>
              <a:t>import</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KNeighborsClassifier</a:t>
            </a:r>
            <a:endParaRPr lang="en-US" sz="2400" dirty="0">
              <a:solidFill>
                <a:srgbClr val="D4D4D4"/>
              </a:solidFill>
              <a:latin typeface="Courier New" panose="02070309020205020404" pitchFamily="49" charset="0"/>
            </a:endParaRPr>
          </a:p>
          <a:p>
            <a:br>
              <a:rPr lang="en-US" sz="2400" dirty="0">
                <a:solidFill>
                  <a:srgbClr val="D4D4D4"/>
                </a:solidFill>
                <a:latin typeface="Courier New" panose="02070309020205020404" pitchFamily="49" charset="0"/>
              </a:rPr>
            </a:br>
            <a:r>
              <a:rPr lang="en-US" sz="2400" dirty="0">
                <a:solidFill>
                  <a:srgbClr val="D4D4D4"/>
                </a:solidFill>
                <a:latin typeface="Courier New" panose="02070309020205020404" pitchFamily="49" charset="0"/>
              </a:rPr>
              <a:t>bagging = </a:t>
            </a:r>
            <a:r>
              <a:rPr lang="en-US" sz="2400" dirty="0" err="1">
                <a:solidFill>
                  <a:srgbClr val="D4D4D4"/>
                </a:solidFill>
                <a:latin typeface="Courier New" panose="02070309020205020404" pitchFamily="49" charset="0"/>
              </a:rPr>
              <a:t>BaggingClassifier</a:t>
            </a:r>
            <a:r>
              <a:rPr lang="en-US" sz="2400" dirty="0">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KNeighborsClassifier</a:t>
            </a:r>
            <a:r>
              <a:rPr lang="en-US" sz="2400" dirty="0">
                <a:solidFill>
                  <a:srgbClr val="DCDCDC"/>
                </a:solidFill>
                <a:latin typeface="Courier New" panose="02070309020205020404" pitchFamily="49" charset="0"/>
              </a:rPr>
              <a:t>(),</a:t>
            </a:r>
            <a:endParaRPr lang="en-US" sz="2400" dirty="0">
              <a:solidFill>
                <a:srgbClr val="D4D4D4"/>
              </a:solidFill>
              <a:latin typeface="Courier New" panose="02070309020205020404" pitchFamily="49" charset="0"/>
            </a:endParaRPr>
          </a:p>
          <a:p>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max_samples</a:t>
            </a:r>
            <a:r>
              <a:rPr lang="en-US" sz="2400" dirty="0">
                <a:solidFill>
                  <a:srgbClr val="D4D4D4"/>
                </a:solidFill>
                <a:latin typeface="Courier New" panose="02070309020205020404" pitchFamily="49" charset="0"/>
              </a:rPr>
              <a:t>=</a:t>
            </a:r>
            <a:r>
              <a:rPr lang="en-US" sz="2400" dirty="0">
                <a:solidFill>
                  <a:srgbClr val="B5CEA8"/>
                </a:solidFill>
                <a:latin typeface="Courier New" panose="02070309020205020404" pitchFamily="49" charset="0"/>
              </a:rPr>
              <a:t>0.5</a:t>
            </a:r>
            <a:r>
              <a:rPr lang="en-US" sz="2400" dirty="0">
                <a:solidFill>
                  <a:srgbClr val="DCDCDC"/>
                </a:solidFill>
                <a:latin typeface="Courier New" panose="02070309020205020404" pitchFamily="49" charset="0"/>
              </a:rPr>
              <a:t>,</a:t>
            </a:r>
            <a:endParaRPr lang="en-US" sz="2400" dirty="0">
              <a:solidFill>
                <a:srgbClr val="D4D4D4"/>
              </a:solidFill>
              <a:latin typeface="Courier New" panose="02070309020205020404" pitchFamily="49" charset="0"/>
            </a:endParaRPr>
          </a:p>
          <a:p>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max_features</a:t>
            </a:r>
            <a:r>
              <a:rPr lang="en-US" sz="2400" dirty="0">
                <a:solidFill>
                  <a:srgbClr val="D4D4D4"/>
                </a:solidFill>
                <a:latin typeface="Courier New" panose="02070309020205020404" pitchFamily="49" charset="0"/>
              </a:rPr>
              <a:t>=</a:t>
            </a:r>
            <a:r>
              <a:rPr lang="en-US" sz="2400" dirty="0">
                <a:solidFill>
                  <a:srgbClr val="B5CEA8"/>
                </a:solidFill>
                <a:latin typeface="Courier New" panose="02070309020205020404" pitchFamily="49" charset="0"/>
              </a:rPr>
              <a:t>0.5</a:t>
            </a:r>
            <a:r>
              <a:rPr lang="en-US" sz="2400" dirty="0">
                <a:solidFill>
                  <a:srgbClr val="DCDCDC"/>
                </a:solidFill>
                <a:latin typeface="Courier New" panose="02070309020205020404" pitchFamily="49" charset="0"/>
              </a:rPr>
              <a:t>,</a:t>
            </a:r>
            <a:r>
              <a:rPr lang="en-US" sz="2400" dirty="0">
                <a:solidFill>
                  <a:srgbClr val="D4D4D4"/>
                </a:solidFill>
                <a:latin typeface="Courier New" panose="02070309020205020404" pitchFamily="49" charset="0"/>
              </a:rPr>
              <a:t> </a:t>
            </a:r>
          </a:p>
          <a:p>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oob_score</a:t>
            </a:r>
            <a:r>
              <a:rPr lang="en-US" sz="2400" dirty="0">
                <a:solidFill>
                  <a:srgbClr val="D4D4D4"/>
                </a:solidFill>
                <a:latin typeface="Courier New" panose="02070309020205020404" pitchFamily="49" charset="0"/>
              </a:rPr>
              <a:t>=</a:t>
            </a:r>
            <a:r>
              <a:rPr lang="en-US" sz="2400" dirty="0">
                <a:solidFill>
                  <a:srgbClr val="569CD6"/>
                </a:solidFill>
                <a:latin typeface="Courier New" panose="02070309020205020404" pitchFamily="49" charset="0"/>
              </a:rPr>
              <a:t>True</a:t>
            </a:r>
            <a:r>
              <a:rPr lang="en-US" sz="2400" dirty="0">
                <a:solidFill>
                  <a:srgbClr val="DCDCDC"/>
                </a:solidFill>
                <a:latin typeface="Courier New" panose="02070309020205020404" pitchFamily="49" charset="0"/>
              </a:rPr>
              <a:t>)</a:t>
            </a:r>
            <a:endParaRPr lang="en-US" sz="2400" b="0" dirty="0">
              <a:solidFill>
                <a:srgbClr val="D4D4D4"/>
              </a:solidFill>
              <a:effectLst/>
              <a:latin typeface="Courier New" panose="02070309020205020404" pitchFamily="49" charset="0"/>
            </a:endParaRPr>
          </a:p>
        </p:txBody>
      </p:sp>
      <p:pic>
        <p:nvPicPr>
          <p:cNvPr id="9" name="Рисунок 8"/>
          <p:cNvPicPr>
            <a:picLocks noChangeAspect="1"/>
          </p:cNvPicPr>
          <p:nvPr/>
        </p:nvPicPr>
        <p:blipFill>
          <a:blip r:embed="rId4"/>
          <a:stretch>
            <a:fillRect/>
          </a:stretch>
        </p:blipFill>
        <p:spPr>
          <a:xfrm>
            <a:off x="1919536" y="4528511"/>
            <a:ext cx="7633444" cy="1904885"/>
          </a:xfrm>
          <a:prstGeom prst="rect">
            <a:avLst/>
          </a:prstGeom>
        </p:spPr>
      </p:pic>
    </p:spTree>
    <p:extLst>
      <p:ext uri="{BB962C8B-B14F-4D97-AF65-F5344CB8AC3E}">
        <p14:creationId xmlns:p14="http://schemas.microsoft.com/office/powerpoint/2010/main" val="179867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A764042A-EC52-463E-A7A7-164C646B1A2A}"/>
              </a:ext>
            </a:extLst>
          </p:cNvPr>
          <p:cNvSpPr/>
          <p:nvPr/>
        </p:nvSpPr>
        <p:spPr>
          <a:xfrm>
            <a:off x="884919" y="1700808"/>
            <a:ext cx="7632848" cy="3785652"/>
          </a:xfrm>
          <a:prstGeom prst="rect">
            <a:avLst/>
          </a:prstGeom>
        </p:spPr>
        <p:txBody>
          <a:bodyPr wrap="square">
            <a:spAutoFit/>
          </a:bodyPr>
          <a:lstStyle/>
          <a:p>
            <a:r>
              <a:rPr lang="ru-RU" sz="3200" b="1" dirty="0">
                <a:solidFill>
                  <a:schemeClr val="bg1"/>
                </a:solidFill>
                <a:latin typeface="Verdana" panose="020B0604030504040204" pitchFamily="34" charset="0"/>
                <a:ea typeface="Verdana" panose="020B0604030504040204" pitchFamily="34" charset="0"/>
              </a:rPr>
              <a:t>Ансамблевые Методы</a:t>
            </a:r>
          </a:p>
          <a:p>
            <a:endPar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Методы </a:t>
            </a:r>
            <a:r>
              <a:rPr lang="ru-RU" sz="3200" dirty="0" err="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бустинга</a:t>
            </a:r>
            <a:endParaRPr lang="en-US" sz="48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a:p>
            <a:endParaRPr lang="tr-TR" sz="3200" dirty="0">
              <a:solidFill>
                <a:schemeClr val="bg1"/>
              </a:solidFill>
              <a:latin typeface="Verdana" panose="020B0604030504040204" pitchFamily="34" charset="0"/>
              <a:ea typeface="Verdana" panose="020B0604030504040204" pitchFamily="34" charset="0"/>
            </a:endParaRPr>
          </a:p>
          <a:p>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усреднения</a:t>
            </a:r>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Случайный Лес</a:t>
            </a:r>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Дичь для </a:t>
            </a:r>
            <a:r>
              <a:rPr lang="en-US"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Kaggle</a:t>
            </a:r>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endParaRPr lang="en-US"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Содержание</a:t>
            </a:r>
          </a:p>
        </p:txBody>
      </p:sp>
    </p:spTree>
    <p:extLst>
      <p:ext uri="{BB962C8B-B14F-4D97-AF65-F5344CB8AC3E}">
        <p14:creationId xmlns:p14="http://schemas.microsoft.com/office/powerpoint/2010/main" val="148029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46</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pPr algn="ctr"/>
            <a:r>
              <a:rPr lang="ru-RU" sz="2400" spc="-1" dirty="0">
                <a:solidFill>
                  <a:schemeClr val="bg1"/>
                </a:solidFill>
                <a:latin typeface="Verdana" panose="020B0604030504040204" pitchFamily="34" charset="0"/>
                <a:ea typeface="Verdana" panose="020B0604030504040204" pitchFamily="34" charset="0"/>
              </a:rPr>
              <a:t>Ансамблевые Методы. Антон Долганов</a:t>
            </a: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5" name="Заголовок 1"/>
          <p:cNvSpPr txBox="1">
            <a:spLocks/>
          </p:cNvSpPr>
          <p:nvPr/>
        </p:nvSpPr>
        <p:spPr>
          <a:xfrm>
            <a:off x="1769838" y="981165"/>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Содержание</a:t>
            </a:r>
          </a:p>
        </p:txBody>
      </p:sp>
      <p:sp>
        <p:nvSpPr>
          <p:cNvPr id="11" name="Прямоугольник 10">
            <a:extLst>
              <a:ext uri="{FF2B5EF4-FFF2-40B4-BE49-F238E27FC236}">
                <a16:creationId xmlns:a16="http://schemas.microsoft.com/office/drawing/2014/main" id="{A764042A-EC52-463E-A7A7-164C646B1A2A}"/>
              </a:ext>
            </a:extLst>
          </p:cNvPr>
          <p:cNvSpPr/>
          <p:nvPr/>
        </p:nvSpPr>
        <p:spPr>
          <a:xfrm>
            <a:off x="884919" y="1700808"/>
            <a:ext cx="7632848" cy="4278094"/>
          </a:xfrm>
          <a:prstGeom prst="rect">
            <a:avLst/>
          </a:prstGeom>
        </p:spPr>
        <p:txBody>
          <a:bodyPr wrap="square">
            <a:spAutoFit/>
          </a:bodyPr>
          <a:lstStyle/>
          <a:p>
            <a:r>
              <a:rPr lang="ru-RU" sz="3200" b="1" dirty="0">
                <a:solidFill>
                  <a:schemeClr val="bg1"/>
                </a:solidFill>
                <a:latin typeface="Verdana" panose="020B0604030504040204" pitchFamily="34" charset="0"/>
                <a:ea typeface="Verdana" panose="020B0604030504040204" pitchFamily="34" charset="0"/>
              </a:rPr>
              <a:t>Ансамблевые Методы</a:t>
            </a:r>
          </a:p>
          <a:p>
            <a:endPar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Методы </a:t>
            </a:r>
            <a:r>
              <a:rPr lang="ru-RU" sz="3200" dirty="0" err="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бустинга</a:t>
            </a:r>
            <a:endParaRPr lang="en-US" sz="48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a:p>
            <a:endParaRPr lang="tr-TR" sz="3200" dirty="0">
              <a:solidFill>
                <a:schemeClr val="bg1"/>
              </a:solidFill>
              <a:latin typeface="Verdana" panose="020B0604030504040204" pitchFamily="34" charset="0"/>
              <a:ea typeface="Verdana" panose="020B0604030504040204" pitchFamily="34" charset="0"/>
            </a:endParaRPr>
          </a:p>
          <a:p>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усреднения</a:t>
            </a:r>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Случайный Лес</a:t>
            </a:r>
          </a:p>
          <a:p>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Дичь для </a:t>
            </a:r>
            <a:r>
              <a:rPr lang="en-US"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Kaggle</a:t>
            </a:r>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endParaRPr lang="en-US"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8759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47</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Random Forest</a:t>
            </a:r>
            <a:r>
              <a:rPr lang="ru-RU" sz="3200" b="1" dirty="0">
                <a:solidFill>
                  <a:schemeClr val="bg1"/>
                </a:solidFill>
                <a:latin typeface="Verdana" panose="020B0604030504040204" pitchFamily="34" charset="0"/>
                <a:ea typeface="Verdana" panose="020B0604030504040204" pitchFamily="34" charset="0"/>
              </a:rPr>
              <a:t> </a:t>
            </a:r>
            <a:endParaRPr lang="en-US" sz="3200" b="1" dirty="0">
              <a:solidFill>
                <a:schemeClr val="bg1"/>
              </a:solidFill>
              <a:latin typeface="Verdana" panose="020B0604030504040204" pitchFamily="34" charset="0"/>
              <a:ea typeface="Verdana" panose="020B0604030504040204" pitchFamily="34" charset="0"/>
            </a:endParaRPr>
          </a:p>
          <a:p>
            <a:r>
              <a:rPr lang="ru-RU" sz="3200" b="1" dirty="0">
                <a:solidFill>
                  <a:schemeClr val="bg1"/>
                </a:solidFill>
                <a:latin typeface="Verdana" panose="020B0604030504040204" pitchFamily="34" charset="0"/>
                <a:ea typeface="Verdana" panose="020B0604030504040204" pitchFamily="34" charset="0"/>
              </a:rPr>
              <a:t>Случайный Лес</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3" name="Прямоугольник 2">
            <a:extLst>
              <a:ext uri="{FF2B5EF4-FFF2-40B4-BE49-F238E27FC236}">
                <a16:creationId xmlns:a16="http://schemas.microsoft.com/office/drawing/2014/main" id="{994F2695-5894-4EC7-84F7-7446F0EBD067}"/>
              </a:ext>
            </a:extLst>
          </p:cNvPr>
          <p:cNvSpPr/>
          <p:nvPr/>
        </p:nvSpPr>
        <p:spPr>
          <a:xfrm>
            <a:off x="171775" y="1317882"/>
            <a:ext cx="6500289" cy="2800767"/>
          </a:xfrm>
          <a:prstGeom prst="rect">
            <a:avLst/>
          </a:prstGeom>
        </p:spPr>
        <p:txBody>
          <a:bodyPr wrap="square">
            <a:spAutoFit/>
          </a:bodyPr>
          <a:lstStyle/>
          <a:p>
            <a:pPr marL="342900" indent="-342900">
              <a:buFont typeface="Arial" panose="020B0604020202020204" pitchFamily="34" charset="0"/>
              <a:buChar char="•"/>
            </a:pPr>
            <a:r>
              <a:rPr lang="ru-RU" sz="2200" dirty="0">
                <a:solidFill>
                  <a:schemeClr val="bg1"/>
                </a:solidFill>
                <a:latin typeface="Verdana" panose="020B0604030504040204" pitchFamily="34" charset="0"/>
                <a:ea typeface="Verdana" panose="020B0604030504040204" pitchFamily="34" charset="0"/>
                <a:cs typeface="Verdana" panose="020B0604030504040204" pitchFamily="34" charset="0"/>
              </a:rPr>
              <a:t>Базовая Модель - деревья решений</a:t>
            </a:r>
          </a:p>
          <a:p>
            <a:pPr marL="342900" indent="-342900">
              <a:buFont typeface="Arial" panose="020B0604020202020204" pitchFamily="34" charset="0"/>
              <a:buChar char="•"/>
            </a:pPr>
            <a:r>
              <a:rPr lang="ru-RU" sz="2200" dirty="0">
                <a:solidFill>
                  <a:schemeClr val="bg1"/>
                </a:solidFill>
                <a:latin typeface="Verdana" panose="020B0604030504040204" pitchFamily="34" charset="0"/>
                <a:ea typeface="Verdana" panose="020B0604030504040204" pitchFamily="34" charset="0"/>
                <a:cs typeface="Verdana" panose="020B0604030504040204" pitchFamily="34" charset="0"/>
              </a:rPr>
              <a:t>Создаем </a:t>
            </a:r>
            <a:r>
              <a:rPr lang="ru-RU" sz="2200" dirty="0" err="1">
                <a:solidFill>
                  <a:schemeClr val="bg1"/>
                </a:solidFill>
                <a:latin typeface="Verdana" panose="020B0604030504040204" pitchFamily="34" charset="0"/>
                <a:ea typeface="Verdana" panose="020B0604030504040204" pitchFamily="34" charset="0"/>
                <a:cs typeface="Verdana" panose="020B0604030504040204" pitchFamily="34" charset="0"/>
              </a:rPr>
              <a:t>подвыборки</a:t>
            </a:r>
            <a:r>
              <a:rPr lang="ru-RU" sz="2200" dirty="0">
                <a:solidFill>
                  <a:schemeClr val="bg1"/>
                </a:solidFill>
                <a:latin typeface="Verdana" panose="020B0604030504040204" pitchFamily="34" charset="0"/>
                <a:ea typeface="Verdana" panose="020B0604030504040204" pitchFamily="34" charset="0"/>
                <a:cs typeface="Verdana" panose="020B0604030504040204" pitchFamily="34" charset="0"/>
              </a:rPr>
              <a:t> данных</a:t>
            </a:r>
          </a:p>
          <a:p>
            <a:pPr marL="342900" indent="-342900">
              <a:buFont typeface="Arial" panose="020B0604020202020204" pitchFamily="34" charset="0"/>
              <a:buChar char="•"/>
            </a:pPr>
            <a:r>
              <a:rPr lang="ru-RU" sz="2200" dirty="0">
                <a:solidFill>
                  <a:schemeClr val="bg1"/>
                </a:solidFill>
                <a:latin typeface="Verdana" panose="020B0604030504040204" pitchFamily="34" charset="0"/>
                <a:ea typeface="Verdana" panose="020B0604030504040204" pitchFamily="34" charset="0"/>
                <a:cs typeface="Verdana" panose="020B0604030504040204" pitchFamily="34" charset="0"/>
              </a:rPr>
              <a:t>Использовать случайное подмножество признаков </a:t>
            </a:r>
          </a:p>
          <a:p>
            <a:pPr marL="342900" indent="-342900">
              <a:buFont typeface="Arial" panose="020B0604020202020204" pitchFamily="34" charset="0"/>
              <a:buChar char="•"/>
            </a:pPr>
            <a:r>
              <a:rPr lang="ru-RU" sz="2200" dirty="0">
                <a:solidFill>
                  <a:schemeClr val="bg1"/>
                </a:solidFill>
                <a:latin typeface="Verdana" panose="020B0604030504040204" pitchFamily="34" charset="0"/>
                <a:ea typeface="Verdana" panose="020B0604030504040204" pitchFamily="34" charset="0"/>
                <a:cs typeface="Verdana" panose="020B0604030504040204" pitchFamily="34" charset="0"/>
              </a:rPr>
              <a:t>Используем разные </a:t>
            </a:r>
            <a:r>
              <a:rPr lang="ru-RU" sz="2200" dirty="0" err="1">
                <a:solidFill>
                  <a:schemeClr val="bg1"/>
                </a:solidFill>
                <a:latin typeface="Verdana" panose="020B0604030504040204" pitchFamily="34" charset="0"/>
                <a:ea typeface="Verdana" panose="020B0604030504040204" pitchFamily="34" charset="0"/>
                <a:cs typeface="Verdana" panose="020B0604030504040204" pitchFamily="34" charset="0"/>
              </a:rPr>
              <a:t>гиперпараметры</a:t>
            </a:r>
            <a:r>
              <a:rPr lang="ru-RU" sz="2200" dirty="0">
                <a:solidFill>
                  <a:schemeClr val="bg1"/>
                </a:solidFill>
                <a:latin typeface="Verdana" panose="020B0604030504040204" pitchFamily="34" charset="0"/>
                <a:ea typeface="Verdana" panose="020B0604030504040204" pitchFamily="34" charset="0"/>
                <a:cs typeface="Verdana" panose="020B0604030504040204" pitchFamily="34" charset="0"/>
              </a:rPr>
              <a:t> для деревьев</a:t>
            </a:r>
          </a:p>
          <a:p>
            <a:pPr marL="342900" indent="-342900">
              <a:buFont typeface="Arial" panose="020B0604020202020204" pitchFamily="34" charset="0"/>
              <a:buChar char="•"/>
            </a:pPr>
            <a:r>
              <a:rPr lang="ru-RU" sz="2200" dirty="0">
                <a:solidFill>
                  <a:schemeClr val="bg1"/>
                </a:solidFill>
                <a:latin typeface="Verdana" panose="020B0604030504040204" pitchFamily="34" charset="0"/>
                <a:ea typeface="Verdana" panose="020B0604030504040204" pitchFamily="34" charset="0"/>
                <a:cs typeface="Verdana" panose="020B0604030504040204" pitchFamily="34" charset="0"/>
              </a:rPr>
              <a:t>Повторяем много раз</a:t>
            </a:r>
          </a:p>
          <a:p>
            <a:pPr marL="342900" indent="-342900">
              <a:buFont typeface="Arial" panose="020B0604020202020204" pitchFamily="34" charset="0"/>
              <a:buChar char="•"/>
            </a:pPr>
            <a:r>
              <a:rPr lang="ru-RU" sz="2200" dirty="0">
                <a:solidFill>
                  <a:schemeClr val="bg1"/>
                </a:solidFill>
                <a:latin typeface="Verdana" panose="020B0604030504040204" pitchFamily="34" charset="0"/>
                <a:ea typeface="Verdana" panose="020B0604030504040204" pitchFamily="34" charset="0"/>
                <a:cs typeface="Verdana" panose="020B0604030504040204" pitchFamily="34" charset="0"/>
              </a:rPr>
              <a:t>Тестируем на </a:t>
            </a:r>
            <a:r>
              <a:rPr lang="tr-TR" sz="2200" dirty="0">
                <a:solidFill>
                  <a:schemeClr val="bg1"/>
                </a:solidFill>
                <a:latin typeface="Verdana" panose="020B0604030504040204" pitchFamily="34" charset="0"/>
                <a:ea typeface="Verdana" panose="020B0604030504040204" pitchFamily="34" charset="0"/>
                <a:cs typeface="Verdana" panose="020B0604030504040204" pitchFamily="34" charset="0"/>
              </a:rPr>
              <a:t>Out-of-Bag </a:t>
            </a:r>
            <a:r>
              <a:rPr lang="ru-RU" sz="2200" dirty="0">
                <a:solidFill>
                  <a:schemeClr val="bg1"/>
                </a:solidFill>
                <a:latin typeface="Verdana" panose="020B0604030504040204" pitchFamily="34" charset="0"/>
                <a:ea typeface="Verdana" panose="020B0604030504040204" pitchFamily="34" charset="0"/>
                <a:cs typeface="Verdana" panose="020B0604030504040204" pitchFamily="34" charset="0"/>
              </a:rPr>
              <a:t>данных</a:t>
            </a:r>
          </a:p>
        </p:txBody>
      </p:sp>
      <p:pic>
        <p:nvPicPr>
          <p:cNvPr id="4" name="Рисунок 3"/>
          <p:cNvPicPr>
            <a:picLocks noChangeAspect="1"/>
          </p:cNvPicPr>
          <p:nvPr/>
        </p:nvPicPr>
        <p:blipFill>
          <a:blip r:embed="rId4">
            <a:duotone>
              <a:prstClr val="black"/>
              <a:schemeClr val="accent2">
                <a:tint val="45000"/>
                <a:satMod val="400000"/>
              </a:schemeClr>
            </a:duotone>
          </a:blip>
          <a:stretch>
            <a:fillRect/>
          </a:stretch>
        </p:blipFill>
        <p:spPr>
          <a:xfrm>
            <a:off x="1770932" y="4355445"/>
            <a:ext cx="3029975" cy="1883827"/>
          </a:xfrm>
          <a:prstGeom prst="rect">
            <a:avLst/>
          </a:prstGeom>
        </p:spPr>
      </p:pic>
      <p:pic>
        <p:nvPicPr>
          <p:cNvPr id="5" name="Рисунок 4"/>
          <p:cNvPicPr>
            <a:picLocks noChangeAspect="1"/>
          </p:cNvPicPr>
          <p:nvPr/>
        </p:nvPicPr>
        <p:blipFill>
          <a:blip r:embed="rId5">
            <a:duotone>
              <a:prstClr val="black"/>
              <a:schemeClr val="accent3">
                <a:tint val="45000"/>
                <a:satMod val="400000"/>
              </a:schemeClr>
            </a:duotone>
          </a:blip>
          <a:stretch>
            <a:fillRect/>
          </a:stretch>
        </p:blipFill>
        <p:spPr>
          <a:xfrm>
            <a:off x="104651" y="5265632"/>
            <a:ext cx="2761727" cy="1310754"/>
          </a:xfrm>
          <a:prstGeom prst="rect">
            <a:avLst/>
          </a:prstGeom>
        </p:spPr>
      </p:pic>
      <p:pic>
        <p:nvPicPr>
          <p:cNvPr id="6" name="Рисунок 5"/>
          <p:cNvPicPr>
            <a:picLocks noChangeAspect="1"/>
          </p:cNvPicPr>
          <p:nvPr/>
        </p:nvPicPr>
        <p:blipFill>
          <a:blip r:embed="rId6">
            <a:duotone>
              <a:prstClr val="black"/>
              <a:schemeClr val="accent4">
                <a:tint val="45000"/>
                <a:satMod val="400000"/>
              </a:schemeClr>
            </a:duotone>
          </a:blip>
          <a:stretch>
            <a:fillRect/>
          </a:stretch>
        </p:blipFill>
        <p:spPr>
          <a:xfrm>
            <a:off x="4590278" y="3690536"/>
            <a:ext cx="3639627" cy="1896020"/>
          </a:xfrm>
          <a:prstGeom prst="rect">
            <a:avLst/>
          </a:prstGeom>
        </p:spPr>
      </p:pic>
      <p:pic>
        <p:nvPicPr>
          <p:cNvPr id="7" name="Рисунок 6"/>
          <p:cNvPicPr>
            <a:picLocks noChangeAspect="1"/>
          </p:cNvPicPr>
          <p:nvPr/>
        </p:nvPicPr>
        <p:blipFill>
          <a:blip r:embed="rId7">
            <a:duotone>
              <a:prstClr val="black"/>
              <a:schemeClr val="accent5">
                <a:tint val="45000"/>
                <a:satMod val="400000"/>
              </a:schemeClr>
            </a:duotone>
          </a:blip>
          <a:stretch>
            <a:fillRect/>
          </a:stretch>
        </p:blipFill>
        <p:spPr>
          <a:xfrm>
            <a:off x="6371220" y="1305053"/>
            <a:ext cx="3029975" cy="1883827"/>
          </a:xfrm>
          <a:prstGeom prst="rect">
            <a:avLst/>
          </a:prstGeom>
        </p:spPr>
      </p:pic>
      <p:pic>
        <p:nvPicPr>
          <p:cNvPr id="9" name="Рисунок 8"/>
          <p:cNvPicPr>
            <a:picLocks noChangeAspect="1"/>
          </p:cNvPicPr>
          <p:nvPr/>
        </p:nvPicPr>
        <p:blipFill>
          <a:blip r:embed="rId8">
            <a:duotone>
              <a:prstClr val="black"/>
              <a:schemeClr val="accent6">
                <a:tint val="45000"/>
                <a:satMod val="400000"/>
              </a:schemeClr>
            </a:duotone>
          </a:blip>
          <a:stretch>
            <a:fillRect/>
          </a:stretch>
        </p:blipFill>
        <p:spPr>
          <a:xfrm>
            <a:off x="9046247" y="1680442"/>
            <a:ext cx="3048264" cy="1359526"/>
          </a:xfrm>
          <a:prstGeom prst="rect">
            <a:avLst/>
          </a:prstGeom>
        </p:spPr>
      </p:pic>
      <p:pic>
        <p:nvPicPr>
          <p:cNvPr id="10" name="Рисунок 9"/>
          <p:cNvPicPr>
            <a:picLocks noChangeAspect="1"/>
          </p:cNvPicPr>
          <p:nvPr/>
        </p:nvPicPr>
        <p:blipFill>
          <a:blip r:embed="rId9">
            <a:biLevel thresh="50000"/>
          </a:blip>
          <a:stretch>
            <a:fillRect/>
          </a:stretch>
        </p:blipFill>
        <p:spPr>
          <a:xfrm>
            <a:off x="8686552" y="3303577"/>
            <a:ext cx="3407959" cy="1883827"/>
          </a:xfrm>
          <a:prstGeom prst="rect">
            <a:avLst/>
          </a:prstGeom>
        </p:spPr>
      </p:pic>
      <p:pic>
        <p:nvPicPr>
          <p:cNvPr id="11" name="Рисунок 10"/>
          <p:cNvPicPr>
            <a:picLocks noChangeAspect="1"/>
          </p:cNvPicPr>
          <p:nvPr/>
        </p:nvPicPr>
        <p:blipFill>
          <a:blip r:embed="rId10">
            <a:duotone>
              <a:prstClr val="black"/>
              <a:schemeClr val="accent1">
                <a:tint val="45000"/>
                <a:satMod val="400000"/>
              </a:schemeClr>
            </a:duotone>
          </a:blip>
          <a:stretch>
            <a:fillRect/>
          </a:stretch>
        </p:blipFill>
        <p:spPr>
          <a:xfrm>
            <a:off x="8616383" y="4993669"/>
            <a:ext cx="3121423" cy="1481456"/>
          </a:xfrm>
          <a:prstGeom prst="rect">
            <a:avLst/>
          </a:prstGeom>
        </p:spPr>
      </p:pic>
    </p:spTree>
    <p:extLst>
      <p:ext uri="{BB962C8B-B14F-4D97-AF65-F5344CB8AC3E}">
        <p14:creationId xmlns:p14="http://schemas.microsoft.com/office/powerpoint/2010/main" val="92331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3">
            <a:duotone>
              <a:prstClr val="black"/>
              <a:schemeClr val="accent6">
                <a:tint val="45000"/>
                <a:satMod val="400000"/>
              </a:schemeClr>
            </a:duotone>
          </a:blip>
          <a:stretch>
            <a:fillRect/>
          </a:stretch>
        </p:blipFill>
        <p:spPr>
          <a:xfrm>
            <a:off x="5362365" y="4134591"/>
            <a:ext cx="3633531" cy="1889924"/>
          </a:xfrm>
          <a:prstGeom prst="rect">
            <a:avLst/>
          </a:prstGeom>
        </p:spPr>
      </p:pic>
      <p:pic>
        <p:nvPicPr>
          <p:cNvPr id="4" name="Рисунок 3"/>
          <p:cNvPicPr>
            <a:picLocks noChangeAspect="1"/>
          </p:cNvPicPr>
          <p:nvPr/>
        </p:nvPicPr>
        <p:blipFill>
          <a:blip r:embed="rId4">
            <a:duotone>
              <a:prstClr val="black"/>
              <a:schemeClr val="accent3">
                <a:tint val="45000"/>
                <a:satMod val="400000"/>
              </a:schemeClr>
            </a:duotone>
          </a:blip>
          <a:stretch>
            <a:fillRect/>
          </a:stretch>
        </p:blipFill>
        <p:spPr>
          <a:xfrm>
            <a:off x="5160234" y="2077785"/>
            <a:ext cx="3048264" cy="1353429"/>
          </a:xfrm>
          <a:prstGeom prst="rect">
            <a:avLst/>
          </a:prstGeom>
        </p:spPr>
      </p:pic>
      <p:pic>
        <p:nvPicPr>
          <p:cNvPr id="3" name="Рисунок 2"/>
          <p:cNvPicPr>
            <a:picLocks noChangeAspect="1"/>
          </p:cNvPicPr>
          <p:nvPr/>
        </p:nvPicPr>
        <p:blipFill>
          <a:blip r:embed="rId5">
            <a:duotone>
              <a:prstClr val="black"/>
              <a:schemeClr val="accent5">
                <a:tint val="45000"/>
                <a:satMod val="400000"/>
              </a:schemeClr>
            </a:duotone>
          </a:blip>
          <a:stretch>
            <a:fillRect/>
          </a:stretch>
        </p:blipFill>
        <p:spPr>
          <a:xfrm>
            <a:off x="1230098" y="2041045"/>
            <a:ext cx="3407959" cy="1883827"/>
          </a:xfrm>
          <a:prstGeom prst="rect">
            <a:avLst/>
          </a:prstGeom>
        </p:spPr>
      </p:pic>
      <p:sp>
        <p:nvSpPr>
          <p:cNvPr id="2" name="Заголовок 1"/>
          <p:cNvSpPr>
            <a:spLocks noGrp="1"/>
          </p:cNvSpPr>
          <p:nvPr>
            <p:ph type="title"/>
          </p:nvPr>
        </p:nvSpPr>
        <p:spPr>
          <a:xfrm>
            <a:off x="1919536" y="905984"/>
            <a:ext cx="7920880" cy="827739"/>
          </a:xfrm>
        </p:spPr>
        <p:txBody>
          <a:bodyPr>
            <a:normAutofit/>
          </a:bodyPr>
          <a:lstStyle/>
          <a:p>
            <a:r>
              <a:rPr lang="en-US" sz="3200" b="1" dirty="0">
                <a:solidFill>
                  <a:schemeClr val="bg1"/>
                </a:solidFill>
                <a:latin typeface="Verdana" panose="020B0604030504040204" pitchFamily="34" charset="0"/>
                <a:ea typeface="Verdana" panose="020B0604030504040204" pitchFamily="34" charset="0"/>
              </a:rPr>
              <a:t>Random Forest</a:t>
            </a:r>
            <a:endParaRPr lang="ru-RU" sz="3200"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48</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pPr algn="ctr"/>
            <a:r>
              <a:rPr lang="ru-RU" sz="2400" spc="-1" dirty="0">
                <a:solidFill>
                  <a:schemeClr val="bg1"/>
                </a:solidFill>
                <a:latin typeface="Verdana" panose="020B0604030504040204" pitchFamily="34" charset="0"/>
                <a:ea typeface="Verdana" panose="020B0604030504040204" pitchFamily="34" charset="0"/>
              </a:rPr>
              <a:t>Ансамблевые Методы. Антон Долганов</a:t>
            </a:r>
          </a:p>
        </p:txBody>
      </p:sp>
      <p:pic>
        <p:nvPicPr>
          <p:cNvPr id="1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75" name="Овал 174">
            <a:extLst>
              <a:ext uri="{FF2B5EF4-FFF2-40B4-BE49-F238E27FC236}">
                <a16:creationId xmlns:a16="http://schemas.microsoft.com/office/drawing/2014/main" id="{32A07DE2-9569-4AFC-AF30-80926BBAED91}"/>
              </a:ext>
            </a:extLst>
          </p:cNvPr>
          <p:cNvSpPr/>
          <p:nvPr/>
        </p:nvSpPr>
        <p:spPr>
          <a:xfrm>
            <a:off x="2161504" y="1930625"/>
            <a:ext cx="1111424" cy="48210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6" name="Овал 175">
            <a:extLst>
              <a:ext uri="{FF2B5EF4-FFF2-40B4-BE49-F238E27FC236}">
                <a16:creationId xmlns:a16="http://schemas.microsoft.com/office/drawing/2014/main" id="{1E80822F-16B5-4E90-8DF9-FBEB3DC60015}"/>
              </a:ext>
            </a:extLst>
          </p:cNvPr>
          <p:cNvSpPr/>
          <p:nvPr/>
        </p:nvSpPr>
        <p:spPr>
          <a:xfrm>
            <a:off x="1376169" y="2383099"/>
            <a:ext cx="1111424" cy="48210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7" name="Овал 176">
            <a:extLst>
              <a:ext uri="{FF2B5EF4-FFF2-40B4-BE49-F238E27FC236}">
                <a16:creationId xmlns:a16="http://schemas.microsoft.com/office/drawing/2014/main" id="{BD87AF52-32FD-4855-A8B8-7D2DBE991735}"/>
              </a:ext>
            </a:extLst>
          </p:cNvPr>
          <p:cNvSpPr/>
          <p:nvPr/>
        </p:nvSpPr>
        <p:spPr>
          <a:xfrm>
            <a:off x="1018951" y="2986672"/>
            <a:ext cx="1111424" cy="48210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8" name="Овал 177">
            <a:extLst>
              <a:ext uri="{FF2B5EF4-FFF2-40B4-BE49-F238E27FC236}">
                <a16:creationId xmlns:a16="http://schemas.microsoft.com/office/drawing/2014/main" id="{C6F40B4E-211A-4F1A-BD15-A4BC122DA3C9}"/>
              </a:ext>
            </a:extLst>
          </p:cNvPr>
          <p:cNvSpPr/>
          <p:nvPr/>
        </p:nvSpPr>
        <p:spPr>
          <a:xfrm>
            <a:off x="6100756" y="2006877"/>
            <a:ext cx="1111424" cy="48210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9" name="Овал 178">
            <a:extLst>
              <a:ext uri="{FF2B5EF4-FFF2-40B4-BE49-F238E27FC236}">
                <a16:creationId xmlns:a16="http://schemas.microsoft.com/office/drawing/2014/main" id="{A3BE08FF-3428-4125-9E82-8D1563D9A1EF}"/>
              </a:ext>
            </a:extLst>
          </p:cNvPr>
          <p:cNvSpPr/>
          <p:nvPr/>
        </p:nvSpPr>
        <p:spPr>
          <a:xfrm>
            <a:off x="6921403" y="2519578"/>
            <a:ext cx="1111424" cy="48210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0" name="Овал 179">
            <a:extLst>
              <a:ext uri="{FF2B5EF4-FFF2-40B4-BE49-F238E27FC236}">
                <a16:creationId xmlns:a16="http://schemas.microsoft.com/office/drawing/2014/main" id="{1B78E273-D094-48E3-BA0B-82DBAF1D3EDF}"/>
              </a:ext>
            </a:extLst>
          </p:cNvPr>
          <p:cNvSpPr/>
          <p:nvPr/>
        </p:nvSpPr>
        <p:spPr>
          <a:xfrm>
            <a:off x="6623419" y="2983801"/>
            <a:ext cx="1111424" cy="52751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1" name="Овал 180">
            <a:extLst>
              <a:ext uri="{FF2B5EF4-FFF2-40B4-BE49-F238E27FC236}">
                <a16:creationId xmlns:a16="http://schemas.microsoft.com/office/drawing/2014/main" id="{F4FDCC24-FBF7-4592-88CE-95AF8B60E744}"/>
              </a:ext>
            </a:extLst>
          </p:cNvPr>
          <p:cNvSpPr/>
          <p:nvPr/>
        </p:nvSpPr>
        <p:spPr>
          <a:xfrm>
            <a:off x="2059949" y="4168886"/>
            <a:ext cx="1111424" cy="52751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2" name="Овал 181">
            <a:extLst>
              <a:ext uri="{FF2B5EF4-FFF2-40B4-BE49-F238E27FC236}">
                <a16:creationId xmlns:a16="http://schemas.microsoft.com/office/drawing/2014/main" id="{93554C22-5457-4F39-9783-0E7DE17182E1}"/>
              </a:ext>
            </a:extLst>
          </p:cNvPr>
          <p:cNvSpPr/>
          <p:nvPr/>
        </p:nvSpPr>
        <p:spPr>
          <a:xfrm>
            <a:off x="1216560" y="4632182"/>
            <a:ext cx="1111424" cy="52751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3" name="Овал 182">
            <a:extLst>
              <a:ext uri="{FF2B5EF4-FFF2-40B4-BE49-F238E27FC236}">
                <a16:creationId xmlns:a16="http://schemas.microsoft.com/office/drawing/2014/main" id="{6A404666-5132-4CA7-9921-7945F0CE6ACC}"/>
              </a:ext>
            </a:extLst>
          </p:cNvPr>
          <p:cNvSpPr/>
          <p:nvPr/>
        </p:nvSpPr>
        <p:spPr>
          <a:xfrm>
            <a:off x="6460657" y="4042002"/>
            <a:ext cx="1111424" cy="52751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4" name="Овал 183">
            <a:extLst>
              <a:ext uri="{FF2B5EF4-FFF2-40B4-BE49-F238E27FC236}">
                <a16:creationId xmlns:a16="http://schemas.microsoft.com/office/drawing/2014/main" id="{145400EC-EAB4-44B6-A7E1-2F2C2411F3FF}"/>
              </a:ext>
            </a:extLst>
          </p:cNvPr>
          <p:cNvSpPr/>
          <p:nvPr/>
        </p:nvSpPr>
        <p:spPr>
          <a:xfrm>
            <a:off x="5703952" y="4494280"/>
            <a:ext cx="1111424" cy="52751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5" name="Овал 184">
            <a:extLst>
              <a:ext uri="{FF2B5EF4-FFF2-40B4-BE49-F238E27FC236}">
                <a16:creationId xmlns:a16="http://schemas.microsoft.com/office/drawing/2014/main" id="{D93C0E48-4F6C-43AF-9417-0229ED8C2C87}"/>
              </a:ext>
            </a:extLst>
          </p:cNvPr>
          <p:cNvSpPr/>
          <p:nvPr/>
        </p:nvSpPr>
        <p:spPr>
          <a:xfrm>
            <a:off x="6131223" y="5098380"/>
            <a:ext cx="1111424" cy="52751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86" name="Picture 2" descr="HOA VOTING: The Differences Between a Ballot and a Proxy - Key CMI">
            <a:extLst>
              <a:ext uri="{FF2B5EF4-FFF2-40B4-BE49-F238E27FC236}">
                <a16:creationId xmlns:a16="http://schemas.microsoft.com/office/drawing/2014/main" id="{945996F2-F404-4B5C-AB77-73E9FEC6D2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9463"/>
          <a:stretch/>
        </p:blipFill>
        <p:spPr bwMode="auto">
          <a:xfrm>
            <a:off x="8851778" y="2395006"/>
            <a:ext cx="3219450" cy="2914800"/>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p:cNvPicPr>
            <a:picLocks noChangeAspect="1"/>
          </p:cNvPicPr>
          <p:nvPr/>
        </p:nvPicPr>
        <p:blipFill>
          <a:blip r:embed="rId8">
            <a:duotone>
              <a:prstClr val="black"/>
              <a:schemeClr val="accent2">
                <a:tint val="45000"/>
                <a:satMod val="400000"/>
              </a:schemeClr>
            </a:duotone>
          </a:blip>
          <a:stretch>
            <a:fillRect/>
          </a:stretch>
        </p:blipFill>
        <p:spPr>
          <a:xfrm>
            <a:off x="1465042" y="4260974"/>
            <a:ext cx="3036071" cy="1883827"/>
          </a:xfrm>
          <a:prstGeom prst="rect">
            <a:avLst/>
          </a:prstGeom>
        </p:spPr>
      </p:pic>
    </p:spTree>
    <p:extLst>
      <p:ext uri="{BB962C8B-B14F-4D97-AF65-F5344CB8AC3E}">
        <p14:creationId xmlns:p14="http://schemas.microsoft.com/office/powerpoint/2010/main" val="353145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49</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Random Forest</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3" name="Рисунок 2">
            <a:extLst>
              <a:ext uri="{FF2B5EF4-FFF2-40B4-BE49-F238E27FC236}">
                <a16:creationId xmlns:a16="http://schemas.microsoft.com/office/drawing/2014/main" id="{18CAD735-80AC-49C3-BAB3-99EC19438BEF}"/>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459811" y="1236941"/>
            <a:ext cx="9272377" cy="4907628"/>
          </a:xfrm>
          <a:prstGeom prst="rect">
            <a:avLst/>
          </a:prstGeom>
        </p:spPr>
      </p:pic>
    </p:spTree>
    <p:extLst>
      <p:ext uri="{BB962C8B-B14F-4D97-AF65-F5344CB8AC3E}">
        <p14:creationId xmlns:p14="http://schemas.microsoft.com/office/powerpoint/2010/main" val="45996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pPr algn="ctr"/>
            <a:r>
              <a:rPr lang="ru-RU" sz="2400" spc="-1" dirty="0">
                <a:solidFill>
                  <a:schemeClr val="bg1"/>
                </a:solidFill>
                <a:latin typeface="Verdana" panose="020B0604030504040204" pitchFamily="34" charset="0"/>
                <a:ea typeface="Verdana" panose="020B0604030504040204" pitchFamily="34" charset="0"/>
              </a:rPr>
              <a:t>Ансамблевые Методы. Антон Долганов</a:t>
            </a: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5" name="Заголовок 1"/>
          <p:cNvSpPr txBox="1">
            <a:spLocks/>
          </p:cNvSpPr>
          <p:nvPr/>
        </p:nvSpPr>
        <p:spPr>
          <a:xfrm>
            <a:off x="1769838" y="981165"/>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Содержание</a:t>
            </a:r>
          </a:p>
        </p:txBody>
      </p:sp>
      <p:sp>
        <p:nvSpPr>
          <p:cNvPr id="11" name="Прямоугольник 10">
            <a:extLst>
              <a:ext uri="{FF2B5EF4-FFF2-40B4-BE49-F238E27FC236}">
                <a16:creationId xmlns:a16="http://schemas.microsoft.com/office/drawing/2014/main" id="{A764042A-EC52-463E-A7A7-164C646B1A2A}"/>
              </a:ext>
            </a:extLst>
          </p:cNvPr>
          <p:cNvSpPr/>
          <p:nvPr/>
        </p:nvSpPr>
        <p:spPr>
          <a:xfrm>
            <a:off x="884919" y="1700808"/>
            <a:ext cx="7632848" cy="4770537"/>
          </a:xfrm>
          <a:prstGeom prst="rect">
            <a:avLst/>
          </a:prstGeom>
        </p:spPr>
        <p:txBody>
          <a:bodyPr wrap="square">
            <a:spAutoFit/>
          </a:bodyPr>
          <a:lstStyle/>
          <a:p>
            <a:r>
              <a:rPr lang="ru-RU" sz="3200" b="1" dirty="0">
                <a:solidFill>
                  <a:schemeClr val="bg1"/>
                </a:solidFill>
                <a:latin typeface="Verdana" panose="020B0604030504040204" pitchFamily="34" charset="0"/>
                <a:ea typeface="Verdana" panose="020B0604030504040204" pitchFamily="34" charset="0"/>
              </a:rPr>
              <a:t>Ансамблевые Методы</a:t>
            </a:r>
          </a:p>
          <a:p>
            <a:endPar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a:t>
            </a:r>
            <a:r>
              <a:rPr lang="ru-RU" sz="3200" b="1" dirty="0" err="1">
                <a:solidFill>
                  <a:schemeClr val="bg1"/>
                </a:solidFill>
                <a:latin typeface="Verdana" panose="020B0604030504040204" pitchFamily="34" charset="0"/>
                <a:ea typeface="Verdana" panose="020B0604030504040204" pitchFamily="34" charset="0"/>
                <a:cs typeface="Verdana" panose="020B0604030504040204" pitchFamily="34" charset="0"/>
              </a:rPr>
              <a:t>бустинга</a:t>
            </a:r>
            <a:endParaRPr lang="en-US" sz="48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tr-TR" sz="3200" dirty="0">
              <a:solidFill>
                <a:schemeClr val="tx1">
                  <a:lumMod val="75000"/>
                  <a:lumOff val="25000"/>
                </a:schemeClr>
              </a:solidFill>
              <a:latin typeface="Verdana" panose="020B0604030504040204" pitchFamily="34" charset="0"/>
              <a:ea typeface="Verdana" panose="020B0604030504040204" pitchFamily="34" charset="0"/>
            </a:endParaRPr>
          </a:p>
          <a:p>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Методы усреднения</a:t>
            </a:r>
            <a:endParaRPr lang="en-US"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a:p>
            <a:endParaRPr lang="en-US"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Дичь для </a:t>
            </a:r>
            <a:r>
              <a:rPr lang="tr-TR"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Kaggle </a:t>
            </a:r>
          </a:p>
          <a:p>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endParaRPr lang="en-US"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a:p>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59860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50</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1919536" y="176904"/>
            <a:ext cx="8404866" cy="484915"/>
          </a:xfrm>
          <a:prstGeom prst="rect">
            <a:avLst/>
          </a:prstGeom>
        </p:spPr>
        <p:txBody>
          <a:bodyPr/>
          <a:lstStyle/>
          <a:p>
            <a:r>
              <a:rPr lang="en-US" sz="3200" b="1" dirty="0" err="1">
                <a:solidFill>
                  <a:schemeClr val="bg1"/>
                </a:solidFill>
                <a:latin typeface="Verdana" panose="020B0604030504040204" pitchFamily="34" charset="0"/>
                <a:ea typeface="Verdana" panose="020B0604030504040204" pitchFamily="34" charset="0"/>
              </a:rPr>
              <a:t>MicroSoft</a:t>
            </a:r>
            <a:r>
              <a:rPr lang="en-US" sz="3200" b="1" dirty="0">
                <a:solidFill>
                  <a:schemeClr val="bg1"/>
                </a:solidFill>
                <a:latin typeface="Verdana" panose="020B0604030504040204" pitchFamily="34" charset="0"/>
                <a:ea typeface="Verdana" panose="020B0604030504040204" pitchFamily="34" charset="0"/>
              </a:rPr>
              <a:t> </a:t>
            </a:r>
            <a:r>
              <a:rPr lang="ru-RU" sz="3200" b="1" dirty="0">
                <a:solidFill>
                  <a:schemeClr val="bg1"/>
                </a:solidFill>
                <a:latin typeface="Verdana" panose="020B0604030504040204" pitchFamily="34" charset="0"/>
                <a:ea typeface="Verdana" panose="020B0604030504040204" pitchFamily="34" charset="0"/>
              </a:rPr>
              <a:t>могут в </a:t>
            </a:r>
            <a:r>
              <a:rPr lang="en-US" sz="3200" b="1" dirty="0">
                <a:solidFill>
                  <a:schemeClr val="bg1"/>
                </a:solidFill>
                <a:latin typeface="Verdana" panose="020B0604030504040204" pitchFamily="34" charset="0"/>
                <a:ea typeface="Verdana" panose="020B0604030504040204" pitchFamily="34" charset="0"/>
              </a:rPr>
              <a:t>ML, </a:t>
            </a:r>
            <a:r>
              <a:rPr lang="ru-RU" sz="3200" b="1" dirty="0">
                <a:solidFill>
                  <a:schemeClr val="bg1"/>
                </a:solidFill>
                <a:latin typeface="Verdana" panose="020B0604030504040204" pitchFamily="34" charset="0"/>
                <a:ea typeface="Verdana" panose="020B0604030504040204" pitchFamily="34" charset="0"/>
              </a:rPr>
              <a:t>ЧТО</a:t>
            </a:r>
            <a:r>
              <a:rPr lang="en-US" sz="3200" b="1" dirty="0">
                <a:solidFill>
                  <a:schemeClr val="bg1"/>
                </a:solidFill>
                <a:latin typeface="Verdana" panose="020B0604030504040204" pitchFamily="34" charset="0"/>
                <a:ea typeface="Verdana" panose="020B0604030504040204" pitchFamily="34" charset="0"/>
              </a:rPr>
              <a:t>????????</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 name="Прямоугольник 1"/>
          <p:cNvSpPr/>
          <p:nvPr/>
        </p:nvSpPr>
        <p:spPr>
          <a:xfrm>
            <a:off x="1703513" y="5551795"/>
            <a:ext cx="9532078" cy="923330"/>
          </a:xfrm>
          <a:prstGeom prst="rect">
            <a:avLst/>
          </a:prstGeom>
        </p:spPr>
        <p:txBody>
          <a:bodyPr wrap="square">
            <a:spAutoFit/>
          </a:bodyPr>
          <a:lstStyle/>
          <a:p>
            <a:r>
              <a:rPr lang="en-US" dirty="0" err="1">
                <a:solidFill>
                  <a:schemeClr val="bg1"/>
                </a:solidFill>
                <a:latin typeface="Arial" panose="020B0604020202020204" pitchFamily="34" charset="0"/>
              </a:rPr>
              <a:t>Criminisi</a:t>
            </a:r>
            <a:r>
              <a:rPr lang="en-US" dirty="0">
                <a:solidFill>
                  <a:schemeClr val="bg1"/>
                </a:solidFill>
                <a:latin typeface="Arial" panose="020B0604020202020204" pitchFamily="34" charset="0"/>
              </a:rPr>
              <a:t>, Antonio, Jamie </a:t>
            </a:r>
            <a:r>
              <a:rPr lang="en-US" dirty="0" err="1">
                <a:solidFill>
                  <a:schemeClr val="bg1"/>
                </a:solidFill>
                <a:latin typeface="Arial" panose="020B0604020202020204" pitchFamily="34" charset="0"/>
              </a:rPr>
              <a:t>Shotton</a:t>
            </a:r>
            <a:r>
              <a:rPr lang="en-US" dirty="0">
                <a:solidFill>
                  <a:schemeClr val="bg1"/>
                </a:solidFill>
                <a:latin typeface="Arial" panose="020B0604020202020204" pitchFamily="34" charset="0"/>
              </a:rPr>
              <a:t>, and Ender </a:t>
            </a:r>
            <a:r>
              <a:rPr lang="en-US" dirty="0" err="1">
                <a:solidFill>
                  <a:schemeClr val="bg1"/>
                </a:solidFill>
                <a:latin typeface="Arial" panose="020B0604020202020204" pitchFamily="34" charset="0"/>
              </a:rPr>
              <a:t>Konukoglu</a:t>
            </a:r>
            <a:r>
              <a:rPr lang="en-US" dirty="0">
                <a:solidFill>
                  <a:schemeClr val="bg1"/>
                </a:solidFill>
                <a:latin typeface="Arial" panose="020B0604020202020204" pitchFamily="34" charset="0"/>
              </a:rPr>
              <a:t>. </a:t>
            </a:r>
            <a:r>
              <a:rPr lang="en-US" i="1" dirty="0">
                <a:solidFill>
                  <a:schemeClr val="bg1"/>
                </a:solidFill>
                <a:latin typeface="Arial" panose="020B0604020202020204" pitchFamily="34" charset="0"/>
              </a:rPr>
              <a:t>Decision forests for classification, regression, density estimation, manifold learning and semi-supervised learning, Microsoft Research Cambridge</a:t>
            </a:r>
            <a:r>
              <a:rPr lang="en-US" dirty="0">
                <a:solidFill>
                  <a:schemeClr val="bg1"/>
                </a:solidFill>
                <a:latin typeface="Arial" panose="020B0604020202020204" pitchFamily="34" charset="0"/>
              </a:rPr>
              <a:t>. Vol. 5. No. 6. Tech. Rep. MSRTR-2011-114.</a:t>
            </a:r>
            <a:endParaRPr lang="ru-RU" dirty="0">
              <a:solidFill>
                <a:schemeClr val="bg1"/>
              </a:solidFill>
            </a:endParaRPr>
          </a:p>
        </p:txBody>
      </p:sp>
      <p:pic>
        <p:nvPicPr>
          <p:cNvPr id="4" name="Рисунок 3"/>
          <p:cNvPicPr>
            <a:picLocks noChangeAspect="1"/>
          </p:cNvPicPr>
          <p:nvPr/>
        </p:nvPicPr>
        <p:blipFill>
          <a:blip r:embed="rId4"/>
          <a:stretch>
            <a:fillRect/>
          </a:stretch>
        </p:blipFill>
        <p:spPr>
          <a:xfrm>
            <a:off x="1343472" y="1129247"/>
            <a:ext cx="10247770" cy="4064621"/>
          </a:xfrm>
          <a:prstGeom prst="rect">
            <a:avLst/>
          </a:prstGeom>
        </p:spPr>
      </p:pic>
    </p:spTree>
    <p:extLst>
      <p:ext uri="{BB962C8B-B14F-4D97-AF65-F5344CB8AC3E}">
        <p14:creationId xmlns:p14="http://schemas.microsoft.com/office/powerpoint/2010/main" val="394054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51</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Random Forest</a:t>
            </a:r>
            <a:endParaRPr lang="ru-RU" sz="3200"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9" name="Заголовок 1">
            <a:extLst>
              <a:ext uri="{FF2B5EF4-FFF2-40B4-BE49-F238E27FC236}">
                <a16:creationId xmlns:a16="http://schemas.microsoft.com/office/drawing/2014/main" id="{E6ADAC35-B56A-4779-8BFB-DCA64004F35B}"/>
              </a:ext>
            </a:extLst>
          </p:cNvPr>
          <p:cNvSpPr txBox="1">
            <a:spLocks/>
          </p:cNvSpPr>
          <p:nvPr/>
        </p:nvSpPr>
        <p:spPr>
          <a:xfrm>
            <a:off x="1654184" y="830386"/>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3" name="Прямоугольник 2">
            <a:extLst>
              <a:ext uri="{FF2B5EF4-FFF2-40B4-BE49-F238E27FC236}">
                <a16:creationId xmlns:a16="http://schemas.microsoft.com/office/drawing/2014/main" id="{70D2C447-4FFB-4052-A0A8-06CC46BE6B02}"/>
              </a:ext>
            </a:extLst>
          </p:cNvPr>
          <p:cNvSpPr/>
          <p:nvPr/>
        </p:nvSpPr>
        <p:spPr>
          <a:xfrm>
            <a:off x="342948" y="1928011"/>
            <a:ext cx="11213592" cy="461665"/>
          </a:xfrm>
          <a:prstGeom prst="rect">
            <a:avLst/>
          </a:prstGeom>
        </p:spPr>
        <p:txBody>
          <a:bodyPr wrap="square">
            <a:spAutoFit/>
          </a:bodyPr>
          <a:lstStyle/>
          <a:p>
            <a:r>
              <a:rPr lang="tr-TR" sz="2400" dirty="0">
                <a:solidFill>
                  <a:srgbClr val="C586C0"/>
                </a:solidFill>
                <a:latin typeface="Courier New" panose="02070309020205020404" pitchFamily="49" charset="0"/>
              </a:rPr>
              <a:t>from</a:t>
            </a:r>
            <a:r>
              <a:rPr lang="tr-TR" sz="2400" dirty="0">
                <a:solidFill>
                  <a:srgbClr val="D4D4D4"/>
                </a:solidFill>
                <a:latin typeface="Courier New" panose="02070309020205020404" pitchFamily="49" charset="0"/>
              </a:rPr>
              <a:t> sklearn.ensemble </a:t>
            </a:r>
            <a:r>
              <a:rPr lang="tr-TR" sz="2400" dirty="0">
                <a:solidFill>
                  <a:srgbClr val="C586C0"/>
                </a:solidFill>
                <a:latin typeface="Courier New" panose="02070309020205020404" pitchFamily="49" charset="0"/>
              </a:rPr>
              <a:t>import</a:t>
            </a:r>
            <a:r>
              <a:rPr lang="tr-TR" sz="2400" dirty="0">
                <a:solidFill>
                  <a:srgbClr val="D4D4D4"/>
                </a:solidFill>
                <a:latin typeface="Courier New" panose="02070309020205020404" pitchFamily="49" charset="0"/>
              </a:rPr>
              <a:t> </a:t>
            </a:r>
            <a:r>
              <a:rPr lang="tr-TR" dirty="0"/>
              <a:t> </a:t>
            </a:r>
            <a:r>
              <a:rPr lang="tr-TR" sz="2400" dirty="0">
                <a:solidFill>
                  <a:srgbClr val="D4D4D4"/>
                </a:solidFill>
                <a:latin typeface="Courier New" panose="02070309020205020404" pitchFamily="49" charset="0"/>
              </a:rPr>
              <a:t>RandomForestClassifier</a:t>
            </a:r>
          </a:p>
        </p:txBody>
      </p:sp>
      <p:sp>
        <p:nvSpPr>
          <p:cNvPr id="5" name="Прямоугольник 4">
            <a:extLst>
              <a:ext uri="{FF2B5EF4-FFF2-40B4-BE49-F238E27FC236}">
                <a16:creationId xmlns:a16="http://schemas.microsoft.com/office/drawing/2014/main" id="{A81531E1-3559-400F-9C8A-C30D4E7CC182}"/>
              </a:ext>
            </a:extLst>
          </p:cNvPr>
          <p:cNvSpPr/>
          <p:nvPr/>
        </p:nvSpPr>
        <p:spPr>
          <a:xfrm>
            <a:off x="392506" y="2424495"/>
            <a:ext cx="5530681" cy="461665"/>
          </a:xfrm>
          <a:prstGeom prst="rect">
            <a:avLst/>
          </a:prstGeom>
        </p:spPr>
        <p:txBody>
          <a:bodyPr wrap="none">
            <a:spAutoFit/>
          </a:bodyPr>
          <a:lstStyle/>
          <a:p>
            <a:r>
              <a:rPr lang="en-US" sz="2400" dirty="0">
                <a:solidFill>
                  <a:srgbClr val="D4D4D4"/>
                </a:solidFill>
                <a:latin typeface="Courier New" panose="02070309020205020404" pitchFamily="49" charset="0"/>
              </a:rPr>
              <a:t>RF = </a:t>
            </a:r>
            <a:r>
              <a:rPr lang="tr-TR" sz="2400" dirty="0">
                <a:solidFill>
                  <a:srgbClr val="D4D4D4"/>
                </a:solidFill>
                <a:latin typeface="Courier New" panose="02070309020205020404" pitchFamily="49" charset="0"/>
              </a:rPr>
              <a:t>RandomForestClassifier</a:t>
            </a:r>
            <a:r>
              <a:rPr lang="en-US" sz="2400" dirty="0">
                <a:solidFill>
                  <a:srgbClr val="D4D4D4"/>
                </a:solidFill>
                <a:latin typeface="Courier New" panose="02070309020205020404" pitchFamily="49" charset="0"/>
              </a:rPr>
              <a:t>()</a:t>
            </a:r>
            <a:endParaRPr lang="tr-TR" sz="2400" b="0" dirty="0">
              <a:solidFill>
                <a:srgbClr val="D4D4D4"/>
              </a:solidFill>
              <a:effectLst/>
              <a:latin typeface="Courier New" panose="02070309020205020404" pitchFamily="49" charset="0"/>
            </a:endParaRPr>
          </a:p>
        </p:txBody>
      </p:sp>
      <p:sp>
        <p:nvSpPr>
          <p:cNvPr id="7" name="Прямоугольник 6">
            <a:extLst>
              <a:ext uri="{FF2B5EF4-FFF2-40B4-BE49-F238E27FC236}">
                <a16:creationId xmlns:a16="http://schemas.microsoft.com/office/drawing/2014/main" id="{1717B20F-1E6F-4EE2-8563-6EDC0568DBE4}"/>
              </a:ext>
            </a:extLst>
          </p:cNvPr>
          <p:cNvSpPr/>
          <p:nvPr/>
        </p:nvSpPr>
        <p:spPr>
          <a:xfrm>
            <a:off x="196018" y="3633104"/>
            <a:ext cx="10756215" cy="151913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a:extLst>
              <a:ext uri="{FF2B5EF4-FFF2-40B4-BE49-F238E27FC236}">
                <a16:creationId xmlns:a16="http://schemas.microsoft.com/office/drawing/2014/main" id="{FB1BE589-4FF6-4F72-B97B-E2553948ADC6}"/>
              </a:ext>
            </a:extLst>
          </p:cNvPr>
          <p:cNvSpPr/>
          <p:nvPr/>
        </p:nvSpPr>
        <p:spPr>
          <a:xfrm>
            <a:off x="306274" y="5152240"/>
            <a:ext cx="3130106" cy="3600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a:extLst>
              <a:ext uri="{FF2B5EF4-FFF2-40B4-BE49-F238E27FC236}">
                <a16:creationId xmlns:a16="http://schemas.microsoft.com/office/drawing/2014/main" id="{900270C8-0758-4193-9775-CC875A05C573}"/>
              </a:ext>
            </a:extLst>
          </p:cNvPr>
          <p:cNvSpPr/>
          <p:nvPr/>
        </p:nvSpPr>
        <p:spPr>
          <a:xfrm>
            <a:off x="4660516" y="2972572"/>
            <a:ext cx="2592288" cy="30049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Прямоугольник 3">
            <a:extLst>
              <a:ext uri="{FF2B5EF4-FFF2-40B4-BE49-F238E27FC236}">
                <a16:creationId xmlns:a16="http://schemas.microsoft.com/office/drawing/2014/main" id="{4557168E-8AC2-484C-8CE4-29D1037BFA7E}"/>
              </a:ext>
            </a:extLst>
          </p:cNvPr>
          <p:cNvSpPr/>
          <p:nvPr/>
        </p:nvSpPr>
        <p:spPr>
          <a:xfrm>
            <a:off x="342948" y="2886160"/>
            <a:ext cx="10945216" cy="3046988"/>
          </a:xfrm>
          <a:prstGeom prst="rect">
            <a:avLst/>
          </a:prstGeom>
        </p:spPr>
        <p:txBody>
          <a:bodyPr wrap="square">
            <a:spAutoFit/>
          </a:bodyPr>
          <a:lstStyle/>
          <a:p>
            <a:r>
              <a:rPr lang="tr-TR" sz="2400" dirty="0">
                <a:solidFill>
                  <a:srgbClr val="D5D5D5"/>
                </a:solidFill>
                <a:latin typeface="Courier New" panose="02070309020205020404" pitchFamily="49" charset="0"/>
              </a:rPr>
              <a:t>RandomForestClassifier(bootstrap=True, ccp_alpha=0.0, class_weight=None, criterion='gini’, </a:t>
            </a:r>
            <a:endParaRPr lang="en-US" sz="2400" dirty="0">
              <a:solidFill>
                <a:srgbClr val="D5D5D5"/>
              </a:solidFill>
              <a:latin typeface="Courier New" panose="02070309020205020404" pitchFamily="49" charset="0"/>
            </a:endParaRPr>
          </a:p>
          <a:p>
            <a:r>
              <a:rPr lang="tr-TR" sz="2400" dirty="0">
                <a:solidFill>
                  <a:srgbClr val="D5D5D5"/>
                </a:solidFill>
                <a:latin typeface="Courier New" panose="02070309020205020404" pitchFamily="49" charset="0"/>
              </a:rPr>
              <a:t>max_depth=None, max_features='auto', max_leaf_nodes=None, max_samples=None, min_impurity_decrease=0.0, min_impurity_split=None, min_samples_leaf=1, min_samples_split=2, min_weight_fraction_leaf=0.0, n_estimators=100, n_jobs=None, oob_score=False, random_state=None, verbose=0, warm_start=False)</a:t>
            </a:r>
            <a:endParaRPr lang="ru-RU" sz="2400" dirty="0"/>
          </a:p>
        </p:txBody>
      </p:sp>
      <p:sp>
        <p:nvSpPr>
          <p:cNvPr id="16" name="Прямоугольник 15">
            <a:extLst>
              <a:ext uri="{FF2B5EF4-FFF2-40B4-BE49-F238E27FC236}">
                <a16:creationId xmlns:a16="http://schemas.microsoft.com/office/drawing/2014/main" id="{91EA81DD-7459-43FF-BCD2-AF90461B836F}"/>
              </a:ext>
            </a:extLst>
          </p:cNvPr>
          <p:cNvSpPr/>
          <p:nvPr/>
        </p:nvSpPr>
        <p:spPr>
          <a:xfrm>
            <a:off x="6010668" y="5152240"/>
            <a:ext cx="3130106" cy="36004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Заголовок 1">
            <a:extLst>
              <a:ext uri="{FF2B5EF4-FFF2-40B4-BE49-F238E27FC236}">
                <a16:creationId xmlns:a16="http://schemas.microsoft.com/office/drawing/2014/main" id="{E6ADAC35-B56A-4779-8BFB-DCA64004F35B}"/>
              </a:ext>
            </a:extLst>
          </p:cNvPr>
          <p:cNvSpPr txBox="1">
            <a:spLocks/>
          </p:cNvSpPr>
          <p:nvPr/>
        </p:nvSpPr>
        <p:spPr>
          <a:xfrm>
            <a:off x="1806584" y="982786"/>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Реализация </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Python</a:t>
            </a:r>
          </a:p>
        </p:txBody>
      </p:sp>
    </p:spTree>
    <p:extLst>
      <p:ext uri="{BB962C8B-B14F-4D97-AF65-F5344CB8AC3E}">
        <p14:creationId xmlns:p14="http://schemas.microsoft.com/office/powerpoint/2010/main" val="117719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7" grpId="0" animBg="1"/>
      <p:bldP spid="18" grpId="0" animBg="1"/>
      <p:bldP spid="21" grpId="0" animBg="1"/>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1" name="Прямоугольник 20">
            <a:extLst>
              <a:ext uri="{FF2B5EF4-FFF2-40B4-BE49-F238E27FC236}">
                <a16:creationId xmlns:a16="http://schemas.microsoft.com/office/drawing/2014/main" id="{07DA0CA1-74EB-40CF-9E51-E165A13A71BD}"/>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Заголовок 1">
            <a:extLst>
              <a:ext uri="{FF2B5EF4-FFF2-40B4-BE49-F238E27FC236}">
                <a16:creationId xmlns:a16="http://schemas.microsoft.com/office/drawing/2014/main" id="{E7C54A35-195B-4975-A56D-732B75DA7B4B}"/>
              </a:ext>
            </a:extLst>
          </p:cNvPr>
          <p:cNvSpPr txBox="1">
            <a:spLocks/>
          </p:cNvSpPr>
          <p:nvPr/>
        </p:nvSpPr>
        <p:spPr>
          <a:xfrm>
            <a:off x="1991544" y="914158"/>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solidFill>
                  <a:schemeClr val="bg1"/>
                </a:solidFill>
                <a:latin typeface="Verdana" panose="020B0604030504040204" pitchFamily="34" charset="0"/>
                <a:ea typeface="Verdana" panose="020B0604030504040204" pitchFamily="34" charset="0"/>
              </a:rPr>
              <a:t>S.W.O.T.</a:t>
            </a:r>
            <a:endParaRPr lang="ru-RU" sz="3200" dirty="0">
              <a:solidFill>
                <a:schemeClr val="bg1"/>
              </a:solidFill>
              <a:latin typeface="Verdana" panose="020B0604030504040204" pitchFamily="34" charset="0"/>
              <a:ea typeface="Verdana" panose="020B0604030504040204" pitchFamily="34" charset="0"/>
            </a:endParaRPr>
          </a:p>
        </p:txBody>
      </p:sp>
      <p:sp>
        <p:nvSpPr>
          <p:cNvPr id="32" name="Прямоугольник 31">
            <a:extLst>
              <a:ext uri="{FF2B5EF4-FFF2-40B4-BE49-F238E27FC236}">
                <a16:creationId xmlns:a16="http://schemas.microsoft.com/office/drawing/2014/main" id="{DAF5494B-9DB4-4570-A506-3A786F1C86BB}"/>
              </a:ext>
            </a:extLst>
          </p:cNvPr>
          <p:cNvSpPr/>
          <p:nvPr/>
        </p:nvSpPr>
        <p:spPr>
          <a:xfrm>
            <a:off x="0" y="1666738"/>
            <a:ext cx="12192000" cy="4154984"/>
          </a:xfrm>
          <a:prstGeom prst="rect">
            <a:avLst/>
          </a:prstGeom>
        </p:spPr>
        <p:txBody>
          <a:bodyPr wrap="square">
            <a:spAutoFit/>
          </a:bodyPr>
          <a:lstStyle/>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Сильные Стороны</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Высокая скорость обучения и тестирования (распараллеливание)</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Простота внедрения</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Слабые Стороны</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Требуется много памяти</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Возможности</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Применимо для больших размерностей (в плане пространства признаков)</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Выбор значимых признаков</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Трудности</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трактовка леса «в целом»</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Random Forest</a:t>
            </a:r>
            <a:endParaRPr lang="ru-RU" sz="32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21073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A764042A-EC52-463E-A7A7-164C646B1A2A}"/>
              </a:ext>
            </a:extLst>
          </p:cNvPr>
          <p:cNvSpPr/>
          <p:nvPr/>
        </p:nvSpPr>
        <p:spPr>
          <a:xfrm>
            <a:off x="884919" y="1700808"/>
            <a:ext cx="7632848" cy="3785652"/>
          </a:xfrm>
          <a:prstGeom prst="rect">
            <a:avLst/>
          </a:prstGeom>
        </p:spPr>
        <p:txBody>
          <a:bodyPr wrap="square">
            <a:spAutoFit/>
          </a:bodyPr>
          <a:lstStyle/>
          <a:p>
            <a:r>
              <a:rPr lang="ru-RU" sz="3200" b="1" dirty="0">
                <a:solidFill>
                  <a:schemeClr val="bg1"/>
                </a:solidFill>
                <a:latin typeface="Verdana" panose="020B0604030504040204" pitchFamily="34" charset="0"/>
                <a:ea typeface="Verdana" panose="020B0604030504040204" pitchFamily="34" charset="0"/>
              </a:rPr>
              <a:t>Ансамблевые Методы</a:t>
            </a:r>
          </a:p>
          <a:p>
            <a:endPar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Методы </a:t>
            </a:r>
            <a:r>
              <a:rPr lang="ru-RU" sz="3200" dirty="0" err="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бустинга</a:t>
            </a:r>
            <a:endParaRPr lang="en-US" sz="48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a:p>
            <a:endParaRPr lang="tr-TR" sz="3200" dirty="0">
              <a:solidFill>
                <a:schemeClr val="bg1"/>
              </a:solidFill>
              <a:latin typeface="Verdana" panose="020B0604030504040204" pitchFamily="34" charset="0"/>
              <a:ea typeface="Verdana" panose="020B0604030504040204" pitchFamily="34" charset="0"/>
            </a:endParaRPr>
          </a:p>
          <a:p>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Методы усреднения</a:t>
            </a:r>
            <a:endParaRPr lang="en-US"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a:p>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Дичь для </a:t>
            </a:r>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Kaggle</a:t>
            </a:r>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Содержание</a:t>
            </a:r>
          </a:p>
        </p:txBody>
      </p:sp>
    </p:spTree>
    <p:extLst>
      <p:ext uri="{BB962C8B-B14F-4D97-AF65-F5344CB8AC3E}">
        <p14:creationId xmlns:p14="http://schemas.microsoft.com/office/powerpoint/2010/main" val="108048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54</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2855172" y="199471"/>
            <a:ext cx="7180730" cy="484915"/>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Простое Усреднение</a:t>
            </a:r>
            <a:endParaRPr lang="tr-TR" sz="3200" b="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5" name="Заголовок 1"/>
          <p:cNvSpPr txBox="1">
            <a:spLocks/>
          </p:cNvSpPr>
          <p:nvPr/>
        </p:nvSpPr>
        <p:spPr>
          <a:xfrm>
            <a:off x="1769838" y="981165"/>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tr-TR" sz="3200" b="1" dirty="0">
              <a:solidFill>
                <a:schemeClr val="bg1"/>
              </a:solidFill>
              <a:latin typeface="Verdana" panose="020B0604030504040204" pitchFamily="34" charset="0"/>
              <a:ea typeface="Verdana" panose="020B0604030504040204" pitchFamily="34" charset="0"/>
            </a:endParaRP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Заголовок 1">
            <a:extLst>
              <a:ext uri="{FF2B5EF4-FFF2-40B4-BE49-F238E27FC236}">
                <a16:creationId xmlns:a16="http://schemas.microsoft.com/office/drawing/2014/main" id="{59827266-F963-4111-BE4E-34034005CF31}"/>
              </a:ext>
            </a:extLst>
          </p:cNvPr>
          <p:cNvSpPr txBox="1">
            <a:spLocks/>
          </p:cNvSpPr>
          <p:nvPr/>
        </p:nvSpPr>
        <p:spPr>
          <a:xfrm>
            <a:off x="983432" y="1359936"/>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b="1"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16" name="Прямоугольник 15">
                <a:extLst>
                  <a:ext uri="{FF2B5EF4-FFF2-40B4-BE49-F238E27FC236}">
                    <a16:creationId xmlns:a16="http://schemas.microsoft.com/office/drawing/2014/main" id="{AAC85ED3-C990-4D81-93A8-2201752133AF}"/>
                  </a:ext>
                </a:extLst>
              </p:cNvPr>
              <p:cNvSpPr/>
              <p:nvPr/>
            </p:nvSpPr>
            <p:spPr>
              <a:xfrm>
                <a:off x="1127448" y="1988840"/>
                <a:ext cx="1597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chemeClr val="bg1"/>
                          </a:solidFill>
                          <a:latin typeface="Cambria Math" panose="02040503050406030204" pitchFamily="18" charset="0"/>
                          <a:ea typeface="Verdana" panose="020B0604030504040204" pitchFamily="34" charset="0"/>
                        </a:rPr>
                        <m:t>𝑀𝑜𝑑𝑒𝑙</m:t>
                      </m:r>
                      <m:r>
                        <a:rPr lang="en-US" sz="2800" b="0" i="1" dirty="0" smtClean="0">
                          <a:solidFill>
                            <a:schemeClr val="bg1"/>
                          </a:solidFill>
                          <a:latin typeface="Cambria Math" panose="02040503050406030204" pitchFamily="18" charset="0"/>
                          <a:ea typeface="Verdana" panose="020B0604030504040204" pitchFamily="34" charset="0"/>
                        </a:rPr>
                        <m:t> 1</m:t>
                      </m:r>
                    </m:oMath>
                  </m:oMathPara>
                </a14:m>
                <a:endParaRPr lang="ru-RU" sz="2800" dirty="0">
                  <a:solidFill>
                    <a:schemeClr val="bg1"/>
                  </a:solidFill>
                  <a:latin typeface="Verdana" panose="020B0604030504040204" pitchFamily="34" charset="0"/>
                  <a:ea typeface="Verdana" panose="020B0604030504040204" pitchFamily="34" charset="0"/>
                </a:endParaRPr>
              </a:p>
            </p:txBody>
          </p:sp>
        </mc:Choice>
        <mc:Fallback xmlns="">
          <p:sp>
            <p:nvSpPr>
              <p:cNvPr id="16" name="Прямоугольник 15">
                <a:extLst>
                  <a:ext uri="{FF2B5EF4-FFF2-40B4-BE49-F238E27FC236}">
                    <a16:creationId xmlns:a16="http://schemas.microsoft.com/office/drawing/2014/main" id="{AAC85ED3-C990-4D81-93A8-2201752133AF}"/>
                  </a:ext>
                </a:extLst>
              </p:cNvPr>
              <p:cNvSpPr>
                <a:spLocks noRot="1" noChangeAspect="1" noMove="1" noResize="1" noEditPoints="1" noAdjustHandles="1" noChangeArrowheads="1" noChangeShapeType="1" noTextEdit="1"/>
              </p:cNvSpPr>
              <p:nvPr/>
            </p:nvSpPr>
            <p:spPr>
              <a:xfrm>
                <a:off x="1127448" y="1988840"/>
                <a:ext cx="1597104" cy="52322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Прямоугольник 16">
                <a:extLst>
                  <a:ext uri="{FF2B5EF4-FFF2-40B4-BE49-F238E27FC236}">
                    <a16:creationId xmlns:a16="http://schemas.microsoft.com/office/drawing/2014/main" id="{077797DB-6179-4AA1-AF95-7E2803719428}"/>
                  </a:ext>
                </a:extLst>
              </p:cNvPr>
              <p:cNvSpPr/>
              <p:nvPr/>
            </p:nvSpPr>
            <p:spPr>
              <a:xfrm>
                <a:off x="4655840" y="1988840"/>
                <a:ext cx="1597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chemeClr val="bg1"/>
                          </a:solidFill>
                          <a:latin typeface="Cambria Math" panose="02040503050406030204" pitchFamily="18" charset="0"/>
                          <a:ea typeface="Verdana" panose="020B0604030504040204" pitchFamily="34" charset="0"/>
                        </a:rPr>
                        <m:t>𝑀𝑜𝑑𝑒𝑙</m:t>
                      </m:r>
                      <m:r>
                        <a:rPr lang="en-US" sz="2800" b="0" i="1" dirty="0" smtClean="0">
                          <a:solidFill>
                            <a:schemeClr val="bg1"/>
                          </a:solidFill>
                          <a:latin typeface="Cambria Math" panose="02040503050406030204" pitchFamily="18" charset="0"/>
                          <a:ea typeface="Verdana" panose="020B0604030504040204" pitchFamily="34" charset="0"/>
                        </a:rPr>
                        <m:t> 2</m:t>
                      </m:r>
                    </m:oMath>
                  </m:oMathPara>
                </a14:m>
                <a:endParaRPr lang="ru-RU" sz="2800" dirty="0">
                  <a:solidFill>
                    <a:schemeClr val="bg1"/>
                  </a:solidFill>
                  <a:latin typeface="Verdana" panose="020B0604030504040204" pitchFamily="34" charset="0"/>
                  <a:ea typeface="Verdana" panose="020B0604030504040204" pitchFamily="34" charset="0"/>
                </a:endParaRPr>
              </a:p>
            </p:txBody>
          </p:sp>
        </mc:Choice>
        <mc:Fallback xmlns="">
          <p:sp>
            <p:nvSpPr>
              <p:cNvPr id="17" name="Прямоугольник 16">
                <a:extLst>
                  <a:ext uri="{FF2B5EF4-FFF2-40B4-BE49-F238E27FC236}">
                    <a16:creationId xmlns:a16="http://schemas.microsoft.com/office/drawing/2014/main" id="{077797DB-6179-4AA1-AF95-7E2803719428}"/>
                  </a:ext>
                </a:extLst>
              </p:cNvPr>
              <p:cNvSpPr>
                <a:spLocks noRot="1" noChangeAspect="1" noMove="1" noResize="1" noEditPoints="1" noAdjustHandles="1" noChangeArrowheads="1" noChangeShapeType="1" noTextEdit="1"/>
              </p:cNvSpPr>
              <p:nvPr/>
            </p:nvSpPr>
            <p:spPr>
              <a:xfrm>
                <a:off x="4655840" y="1988840"/>
                <a:ext cx="1597104" cy="52322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Прямоугольник 17">
                <a:extLst>
                  <a:ext uri="{FF2B5EF4-FFF2-40B4-BE49-F238E27FC236}">
                    <a16:creationId xmlns:a16="http://schemas.microsoft.com/office/drawing/2014/main" id="{193478D6-CBBC-4AA9-964C-BA58BC39C41C}"/>
                  </a:ext>
                </a:extLst>
              </p:cNvPr>
              <p:cNvSpPr/>
              <p:nvPr/>
            </p:nvSpPr>
            <p:spPr>
              <a:xfrm>
                <a:off x="8040216" y="1916832"/>
                <a:ext cx="1597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chemeClr val="bg1"/>
                          </a:solidFill>
                          <a:latin typeface="Cambria Math" panose="02040503050406030204" pitchFamily="18" charset="0"/>
                          <a:ea typeface="Verdana" panose="020B0604030504040204" pitchFamily="34" charset="0"/>
                        </a:rPr>
                        <m:t>𝑀𝑜𝑑𝑒𝑙</m:t>
                      </m:r>
                      <m:r>
                        <a:rPr lang="en-US" sz="2800" b="0" i="1" dirty="0" smtClean="0">
                          <a:solidFill>
                            <a:schemeClr val="bg1"/>
                          </a:solidFill>
                          <a:latin typeface="Cambria Math" panose="02040503050406030204" pitchFamily="18" charset="0"/>
                          <a:ea typeface="Verdana" panose="020B0604030504040204" pitchFamily="34" charset="0"/>
                        </a:rPr>
                        <m:t> 3</m:t>
                      </m:r>
                    </m:oMath>
                  </m:oMathPara>
                </a14:m>
                <a:endParaRPr lang="ru-RU" sz="2800" dirty="0">
                  <a:solidFill>
                    <a:schemeClr val="bg1"/>
                  </a:solidFill>
                  <a:latin typeface="Verdana" panose="020B0604030504040204" pitchFamily="34" charset="0"/>
                  <a:ea typeface="Verdana" panose="020B0604030504040204" pitchFamily="34" charset="0"/>
                </a:endParaRPr>
              </a:p>
            </p:txBody>
          </p:sp>
        </mc:Choice>
        <mc:Fallback xmlns="">
          <p:sp>
            <p:nvSpPr>
              <p:cNvPr id="18" name="Прямоугольник 17">
                <a:extLst>
                  <a:ext uri="{FF2B5EF4-FFF2-40B4-BE49-F238E27FC236}">
                    <a16:creationId xmlns:a16="http://schemas.microsoft.com/office/drawing/2014/main" id="{193478D6-CBBC-4AA9-964C-BA58BC39C41C}"/>
                  </a:ext>
                </a:extLst>
              </p:cNvPr>
              <p:cNvSpPr>
                <a:spLocks noRot="1" noChangeAspect="1" noMove="1" noResize="1" noEditPoints="1" noAdjustHandles="1" noChangeArrowheads="1" noChangeShapeType="1" noTextEdit="1"/>
              </p:cNvSpPr>
              <p:nvPr/>
            </p:nvSpPr>
            <p:spPr>
              <a:xfrm>
                <a:off x="8040216" y="1916832"/>
                <a:ext cx="1597104" cy="523220"/>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Прямоугольник 18">
                <a:extLst>
                  <a:ext uri="{FF2B5EF4-FFF2-40B4-BE49-F238E27FC236}">
                    <a16:creationId xmlns:a16="http://schemas.microsoft.com/office/drawing/2014/main" id="{BA60CFB6-3C38-4D1B-A233-3B510F119387}"/>
                  </a:ext>
                </a:extLst>
              </p:cNvPr>
              <p:cNvSpPr/>
              <p:nvPr/>
            </p:nvSpPr>
            <p:spPr>
              <a:xfrm>
                <a:off x="492304" y="3147422"/>
                <a:ext cx="9780160" cy="18567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bg1"/>
                          </a:solidFill>
                          <a:latin typeface="Cambria Math" panose="02040503050406030204" pitchFamily="18" charset="0"/>
                          <a:ea typeface="Verdana" panose="020B0604030504040204" pitchFamily="34" charset="0"/>
                        </a:rPr>
                        <m:t>𝑀𝑒𝑡</m:t>
                      </m:r>
                      <m:sSub>
                        <m:sSubPr>
                          <m:ctrlPr>
                            <a:rPr lang="en-US" sz="2400" b="0" i="1" dirty="0" smtClean="0">
                              <a:solidFill>
                                <a:schemeClr val="bg1"/>
                              </a:solidFill>
                              <a:latin typeface="Cambria Math" panose="02040503050406030204" pitchFamily="18" charset="0"/>
                              <a:ea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rPr>
                            <m:t>𝑎</m:t>
                          </m:r>
                        </m:e>
                        <m:sub>
                          <m:r>
                            <a:rPr lang="en-US" sz="2400" b="0" i="1" dirty="0" smtClean="0">
                              <a:solidFill>
                                <a:schemeClr val="bg1"/>
                              </a:solidFill>
                              <a:latin typeface="Cambria Math" panose="02040503050406030204" pitchFamily="18" charset="0"/>
                              <a:ea typeface="Verdana" panose="020B0604030504040204" pitchFamily="34" charset="0"/>
                            </a:rPr>
                            <m:t>𝑀𝑜𝑑𝑒𝑙</m:t>
                          </m:r>
                        </m:sub>
                      </m:sSub>
                      <m:r>
                        <a:rPr lang="en-US" sz="2400" b="0" i="1" dirty="0" smtClean="0">
                          <a:solidFill>
                            <a:schemeClr val="bg1"/>
                          </a:solidFill>
                          <a:latin typeface="Cambria Math" panose="02040503050406030204" pitchFamily="18" charset="0"/>
                          <a:ea typeface="Verdana" panose="020B0604030504040204" pitchFamily="34" charset="0"/>
                        </a:rPr>
                        <m:t>=</m:t>
                      </m:r>
                      <m:f>
                        <m:fPr>
                          <m:ctrlPr>
                            <a:rPr lang="en-US" sz="2400" b="0" i="1" dirty="0" smtClean="0">
                              <a:solidFill>
                                <a:schemeClr val="bg1"/>
                              </a:solidFill>
                              <a:latin typeface="Cambria Math" panose="02040503050406030204" pitchFamily="18" charset="0"/>
                              <a:ea typeface="Verdana" panose="020B0604030504040204" pitchFamily="34" charset="0"/>
                            </a:rPr>
                          </m:ctrlPr>
                        </m:fPr>
                        <m:num>
                          <m:r>
                            <a:rPr lang="en-US" sz="2400" b="0" i="1" dirty="0">
                              <a:solidFill>
                                <a:schemeClr val="bg1"/>
                              </a:solidFill>
                              <a:latin typeface="Cambria Math" panose="02040503050406030204" pitchFamily="18" charset="0"/>
                              <a:ea typeface="Verdana" panose="020B0604030504040204" pitchFamily="34" charset="0"/>
                            </a:rPr>
                            <m:t>𝑀𝑜𝑑𝑒𝑙</m:t>
                          </m:r>
                          <m:r>
                            <a:rPr lang="en-US" sz="2400" b="0" i="1" dirty="0">
                              <a:solidFill>
                                <a:schemeClr val="bg1"/>
                              </a:solidFill>
                              <a:latin typeface="Cambria Math" panose="02040503050406030204" pitchFamily="18" charset="0"/>
                              <a:ea typeface="Verdana" panose="020B0604030504040204" pitchFamily="34" charset="0"/>
                            </a:rPr>
                            <m:t> 1 + </m:t>
                          </m:r>
                          <m:r>
                            <a:rPr lang="en-US" sz="2400" b="0" i="1" dirty="0">
                              <a:solidFill>
                                <a:schemeClr val="bg1"/>
                              </a:solidFill>
                              <a:latin typeface="Cambria Math" panose="02040503050406030204" pitchFamily="18" charset="0"/>
                              <a:ea typeface="Verdana" panose="020B0604030504040204" pitchFamily="34" charset="0"/>
                            </a:rPr>
                            <m:t>𝑀𝑜𝑑𝑒𝑙</m:t>
                          </m:r>
                          <m:r>
                            <a:rPr lang="en-US" sz="2400" b="0" i="1" dirty="0">
                              <a:solidFill>
                                <a:schemeClr val="bg1"/>
                              </a:solidFill>
                              <a:latin typeface="Cambria Math" panose="02040503050406030204" pitchFamily="18" charset="0"/>
                              <a:ea typeface="Verdana" panose="020B0604030504040204" pitchFamily="34" charset="0"/>
                            </a:rPr>
                            <m:t> 2 + </m:t>
                          </m:r>
                          <m:r>
                            <a:rPr lang="en-US" sz="2400" b="0" i="1" dirty="0" smtClean="0">
                              <a:solidFill>
                                <a:schemeClr val="bg1"/>
                              </a:solidFill>
                              <a:latin typeface="Cambria Math" panose="02040503050406030204" pitchFamily="18" charset="0"/>
                              <a:ea typeface="Verdana" panose="020B0604030504040204" pitchFamily="34" charset="0"/>
                            </a:rPr>
                            <m:t>𝑀𝑜𝑑𝑒𝑙</m:t>
                          </m:r>
                          <m:r>
                            <a:rPr lang="en-US" sz="2400" b="0" i="1" dirty="0" smtClean="0">
                              <a:solidFill>
                                <a:schemeClr val="bg1"/>
                              </a:solidFill>
                              <a:latin typeface="Cambria Math" panose="02040503050406030204" pitchFamily="18" charset="0"/>
                              <a:ea typeface="Verdana" panose="020B0604030504040204" pitchFamily="34" charset="0"/>
                            </a:rPr>
                            <m:t> 3</m:t>
                          </m:r>
                        </m:num>
                        <m:den>
                          <m:r>
                            <a:rPr lang="en-US" sz="2400" b="0" i="1" dirty="0" smtClean="0">
                              <a:solidFill>
                                <a:schemeClr val="bg1"/>
                              </a:solidFill>
                              <a:latin typeface="Cambria Math" panose="02040503050406030204" pitchFamily="18" charset="0"/>
                              <a:ea typeface="Verdana" panose="020B0604030504040204" pitchFamily="34" charset="0"/>
                            </a:rPr>
                            <m:t>3</m:t>
                          </m:r>
                        </m:den>
                      </m:f>
                      <m:r>
                        <a:rPr lang="ru-RU" sz="2400" b="0" i="1" dirty="0" smtClean="0">
                          <a:solidFill>
                            <a:schemeClr val="bg1"/>
                          </a:solidFill>
                          <a:latin typeface="Cambria Math" panose="02040503050406030204" pitchFamily="18" charset="0"/>
                          <a:ea typeface="Verdana" panose="020B0604030504040204" pitchFamily="34" charset="0"/>
                        </a:rPr>
                        <m:t>=</m:t>
                      </m:r>
                      <m:f>
                        <m:fPr>
                          <m:ctrlPr>
                            <a:rPr lang="ru-RU" sz="2400" b="0" i="1" dirty="0" smtClean="0">
                              <a:solidFill>
                                <a:schemeClr val="bg1"/>
                              </a:solidFill>
                              <a:latin typeface="Cambria Math" panose="02040503050406030204" pitchFamily="18" charset="0"/>
                              <a:ea typeface="Verdana" panose="020B0604030504040204" pitchFamily="34" charset="0"/>
                            </a:rPr>
                          </m:ctrlPr>
                        </m:fPr>
                        <m:num>
                          <m:r>
                            <a:rPr lang="ru-RU" sz="2400" b="0" i="1" dirty="0" smtClean="0">
                              <a:solidFill>
                                <a:schemeClr val="bg1"/>
                              </a:solidFill>
                              <a:latin typeface="Cambria Math" panose="02040503050406030204" pitchFamily="18" charset="0"/>
                              <a:ea typeface="Verdana" panose="020B0604030504040204" pitchFamily="34" charset="0"/>
                            </a:rPr>
                            <m:t>1</m:t>
                          </m:r>
                        </m:num>
                        <m:den>
                          <m:r>
                            <a:rPr lang="ru-RU" sz="2400" b="0" i="1" dirty="0" smtClean="0">
                              <a:solidFill>
                                <a:schemeClr val="bg1"/>
                              </a:solidFill>
                              <a:latin typeface="Cambria Math" panose="02040503050406030204" pitchFamily="18" charset="0"/>
                              <a:ea typeface="Verdana" panose="020B0604030504040204" pitchFamily="34" charset="0"/>
                            </a:rPr>
                            <m:t>3</m:t>
                          </m:r>
                        </m:den>
                      </m:f>
                      <m:r>
                        <a:rPr lang="en-US" sz="2400" i="1" dirty="0">
                          <a:solidFill>
                            <a:schemeClr val="bg1"/>
                          </a:solidFill>
                          <a:latin typeface="Cambria Math" panose="02040503050406030204" pitchFamily="18" charset="0"/>
                          <a:ea typeface="Verdana" panose="020B0604030504040204" pitchFamily="34" charset="0"/>
                        </a:rPr>
                        <m:t>𝑀𝑜𝑑𝑒𝑙</m:t>
                      </m:r>
                      <m:r>
                        <a:rPr lang="en-US" sz="2400" i="1" dirty="0">
                          <a:solidFill>
                            <a:schemeClr val="bg1"/>
                          </a:solidFill>
                          <a:latin typeface="Cambria Math" panose="02040503050406030204" pitchFamily="18" charset="0"/>
                          <a:ea typeface="Verdana" panose="020B0604030504040204" pitchFamily="34" charset="0"/>
                        </a:rPr>
                        <m:t> 1 +</m:t>
                      </m:r>
                      <m:f>
                        <m:fPr>
                          <m:ctrlPr>
                            <a:rPr lang="ru-RU" sz="2400" i="1" dirty="0">
                              <a:solidFill>
                                <a:schemeClr val="bg1"/>
                              </a:solidFill>
                              <a:latin typeface="Cambria Math" panose="02040503050406030204" pitchFamily="18" charset="0"/>
                              <a:ea typeface="Verdana" panose="020B0604030504040204" pitchFamily="34" charset="0"/>
                            </a:rPr>
                          </m:ctrlPr>
                        </m:fPr>
                        <m:num>
                          <m:r>
                            <a:rPr lang="ru-RU" sz="2400" i="1" dirty="0">
                              <a:solidFill>
                                <a:schemeClr val="bg1"/>
                              </a:solidFill>
                              <a:latin typeface="Cambria Math" panose="02040503050406030204" pitchFamily="18" charset="0"/>
                              <a:ea typeface="Verdana" panose="020B0604030504040204" pitchFamily="34" charset="0"/>
                            </a:rPr>
                            <m:t>1</m:t>
                          </m:r>
                        </m:num>
                        <m:den>
                          <m:r>
                            <a:rPr lang="ru-RU" sz="2400" i="1" dirty="0">
                              <a:solidFill>
                                <a:schemeClr val="bg1"/>
                              </a:solidFill>
                              <a:latin typeface="Cambria Math" panose="02040503050406030204" pitchFamily="18" charset="0"/>
                              <a:ea typeface="Verdana" panose="020B0604030504040204" pitchFamily="34" charset="0"/>
                            </a:rPr>
                            <m:t>3</m:t>
                          </m:r>
                        </m:den>
                      </m:f>
                      <m:r>
                        <a:rPr lang="en-US" sz="2400" i="1" dirty="0">
                          <a:solidFill>
                            <a:schemeClr val="bg1"/>
                          </a:solidFill>
                          <a:latin typeface="Cambria Math" panose="02040503050406030204" pitchFamily="18" charset="0"/>
                          <a:ea typeface="Verdana" panose="020B0604030504040204" pitchFamily="34" charset="0"/>
                        </a:rPr>
                        <m:t>𝑀𝑜𝑑𝑒𝑙</m:t>
                      </m:r>
                      <m:r>
                        <a:rPr lang="en-US" sz="2400" i="1" dirty="0">
                          <a:solidFill>
                            <a:schemeClr val="bg1"/>
                          </a:solidFill>
                          <a:latin typeface="Cambria Math" panose="02040503050406030204" pitchFamily="18" charset="0"/>
                          <a:ea typeface="Verdana" panose="020B0604030504040204" pitchFamily="34" charset="0"/>
                        </a:rPr>
                        <m:t> 2 +</m:t>
                      </m:r>
                      <m:f>
                        <m:fPr>
                          <m:ctrlPr>
                            <a:rPr lang="ru-RU" sz="2400" i="1" dirty="0">
                              <a:solidFill>
                                <a:schemeClr val="bg1"/>
                              </a:solidFill>
                              <a:latin typeface="Cambria Math" panose="02040503050406030204" pitchFamily="18" charset="0"/>
                              <a:ea typeface="Verdana" panose="020B0604030504040204" pitchFamily="34" charset="0"/>
                            </a:rPr>
                          </m:ctrlPr>
                        </m:fPr>
                        <m:num>
                          <m:r>
                            <a:rPr lang="ru-RU" sz="2400" i="1" dirty="0">
                              <a:solidFill>
                                <a:schemeClr val="bg1"/>
                              </a:solidFill>
                              <a:latin typeface="Cambria Math" panose="02040503050406030204" pitchFamily="18" charset="0"/>
                              <a:ea typeface="Verdana" panose="020B0604030504040204" pitchFamily="34" charset="0"/>
                            </a:rPr>
                            <m:t>1</m:t>
                          </m:r>
                        </m:num>
                        <m:den>
                          <m:r>
                            <a:rPr lang="ru-RU" sz="2400" i="1" dirty="0">
                              <a:solidFill>
                                <a:schemeClr val="bg1"/>
                              </a:solidFill>
                              <a:latin typeface="Cambria Math" panose="02040503050406030204" pitchFamily="18" charset="0"/>
                              <a:ea typeface="Verdana" panose="020B0604030504040204" pitchFamily="34" charset="0"/>
                            </a:rPr>
                            <m:t>3</m:t>
                          </m:r>
                        </m:den>
                      </m:f>
                      <m:r>
                        <a:rPr lang="en-US" sz="2400" i="1" dirty="0">
                          <a:solidFill>
                            <a:schemeClr val="bg1"/>
                          </a:solidFill>
                          <a:latin typeface="Cambria Math" panose="02040503050406030204" pitchFamily="18" charset="0"/>
                          <a:ea typeface="Verdana" panose="020B0604030504040204" pitchFamily="34" charset="0"/>
                        </a:rPr>
                        <m:t>𝑀𝑜𝑑𝑒𝑙</m:t>
                      </m:r>
                      <m:r>
                        <a:rPr lang="en-US" sz="2400" i="1" dirty="0">
                          <a:solidFill>
                            <a:schemeClr val="bg1"/>
                          </a:solidFill>
                          <a:latin typeface="Cambria Math" panose="02040503050406030204" pitchFamily="18" charset="0"/>
                          <a:ea typeface="Verdana" panose="020B0604030504040204" pitchFamily="34" charset="0"/>
                        </a:rPr>
                        <m:t> 3</m:t>
                      </m:r>
                    </m:oMath>
                  </m:oMathPara>
                </a14:m>
                <a:endParaRPr lang="ru-RU" sz="2400" dirty="0">
                  <a:solidFill>
                    <a:schemeClr val="bg1"/>
                  </a:solidFill>
                  <a:latin typeface="Verdana" panose="020B0604030504040204" pitchFamily="34" charset="0"/>
                  <a:ea typeface="Verdana" panose="020B0604030504040204" pitchFamily="34" charset="0"/>
                </a:endParaRPr>
              </a:p>
              <a:p>
                <a:endParaRPr lang="ru-RU" sz="2400" dirty="0">
                  <a:solidFill>
                    <a:schemeClr val="bg1"/>
                  </a:solidFill>
                  <a:latin typeface="Verdana" panose="020B0604030504040204" pitchFamily="34" charset="0"/>
                  <a:ea typeface="Verdana" panose="020B0604030504040204" pitchFamily="34" charset="0"/>
                </a:endParaRPr>
              </a:p>
            </p:txBody>
          </p:sp>
        </mc:Choice>
        <mc:Fallback xmlns="">
          <p:sp>
            <p:nvSpPr>
              <p:cNvPr id="19" name="Прямоугольник 18">
                <a:extLst>
                  <a:ext uri="{FF2B5EF4-FFF2-40B4-BE49-F238E27FC236}">
                    <a16:creationId xmlns:a16="http://schemas.microsoft.com/office/drawing/2014/main" id="{BA60CFB6-3C38-4D1B-A233-3B510F119387}"/>
                  </a:ext>
                </a:extLst>
              </p:cNvPr>
              <p:cNvSpPr>
                <a:spLocks noRot="1" noChangeAspect="1" noMove="1" noResize="1" noEditPoints="1" noAdjustHandles="1" noChangeArrowheads="1" noChangeShapeType="1" noTextEdit="1"/>
              </p:cNvSpPr>
              <p:nvPr/>
            </p:nvSpPr>
            <p:spPr>
              <a:xfrm>
                <a:off x="492304" y="3147422"/>
                <a:ext cx="9780160" cy="1856727"/>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Прямоугольник 19">
                <a:extLst>
                  <a:ext uri="{FF2B5EF4-FFF2-40B4-BE49-F238E27FC236}">
                    <a16:creationId xmlns:a16="http://schemas.microsoft.com/office/drawing/2014/main" id="{7F3CF874-F781-4990-8916-2210136C7159}"/>
                  </a:ext>
                </a:extLst>
              </p:cNvPr>
              <p:cNvSpPr/>
              <p:nvPr/>
            </p:nvSpPr>
            <p:spPr>
              <a:xfrm>
                <a:off x="1157770" y="5805264"/>
                <a:ext cx="914501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chemeClr val="bg1"/>
                          </a:solidFill>
                          <a:latin typeface="Cambria Math" panose="02040503050406030204" pitchFamily="18" charset="0"/>
                          <a:ea typeface="Verdana" panose="020B0604030504040204" pitchFamily="34" charset="0"/>
                        </a:rPr>
                        <m:t>𝑀𝑒𝑡𝑎</m:t>
                      </m:r>
                      <m:r>
                        <a:rPr lang="en-US" sz="2800" b="0" i="1" dirty="0" smtClean="0">
                          <a:solidFill>
                            <a:schemeClr val="bg1"/>
                          </a:solidFill>
                          <a:latin typeface="Cambria Math" panose="02040503050406030204" pitchFamily="18" charset="0"/>
                          <a:ea typeface="Verdana" panose="020B0604030504040204" pitchFamily="34" charset="0"/>
                        </a:rPr>
                        <m:t>_</m:t>
                      </m:r>
                      <m:r>
                        <a:rPr lang="en-US" sz="2800" b="0" i="1" dirty="0" smtClean="0">
                          <a:solidFill>
                            <a:schemeClr val="bg1"/>
                          </a:solidFill>
                          <a:latin typeface="Cambria Math" panose="02040503050406030204" pitchFamily="18" charset="0"/>
                          <a:ea typeface="Verdana" panose="020B0604030504040204" pitchFamily="34" charset="0"/>
                        </a:rPr>
                        <m:t>𝑀𝑜𝑑𝑒𝑙</m:t>
                      </m:r>
                      <m:r>
                        <a:rPr lang="en-US" sz="2800" b="0" i="1" dirty="0" smtClean="0">
                          <a:solidFill>
                            <a:schemeClr val="bg1"/>
                          </a:solidFill>
                          <a:latin typeface="Cambria Math" panose="02040503050406030204" pitchFamily="18" charset="0"/>
                          <a:ea typeface="Verdana" panose="020B0604030504040204" pitchFamily="34" charset="0"/>
                        </a:rPr>
                        <m:t> =</m:t>
                      </m:r>
                      <m:sSub>
                        <m:sSubPr>
                          <m:ctrlPr>
                            <a:rPr lang="en-US" sz="2800" b="0" i="1" dirty="0" smtClean="0">
                              <a:solidFill>
                                <a:schemeClr val="bg1"/>
                              </a:solidFill>
                              <a:latin typeface="Cambria Math" panose="02040503050406030204" pitchFamily="18" charset="0"/>
                              <a:ea typeface="Verdana" panose="020B0604030504040204" pitchFamily="34" charset="0"/>
                            </a:rPr>
                          </m:ctrlPr>
                        </m:sSubPr>
                        <m:e>
                          <m:r>
                            <a:rPr lang="en-US" sz="2800" b="0" i="1" dirty="0" smtClean="0">
                              <a:solidFill>
                                <a:schemeClr val="bg1"/>
                              </a:solidFill>
                              <a:latin typeface="Cambria Math" panose="02040503050406030204" pitchFamily="18" charset="0"/>
                              <a:ea typeface="Verdana" panose="020B0604030504040204" pitchFamily="34" charset="0"/>
                            </a:rPr>
                            <m:t>𝑏</m:t>
                          </m:r>
                        </m:e>
                        <m:sub>
                          <m:r>
                            <a:rPr lang="en-US" sz="2800" b="0" i="1" dirty="0" smtClean="0">
                              <a:solidFill>
                                <a:schemeClr val="bg1"/>
                              </a:solidFill>
                              <a:latin typeface="Cambria Math" panose="02040503050406030204" pitchFamily="18" charset="0"/>
                              <a:ea typeface="Verdana" panose="020B0604030504040204" pitchFamily="34" charset="0"/>
                            </a:rPr>
                            <m:t>1</m:t>
                          </m:r>
                        </m:sub>
                      </m:sSub>
                      <m:r>
                        <a:rPr lang="en-US" sz="2800" i="1" dirty="0">
                          <a:solidFill>
                            <a:schemeClr val="bg1"/>
                          </a:solidFill>
                          <a:latin typeface="Cambria Math" panose="02040503050406030204" pitchFamily="18" charset="0"/>
                          <a:ea typeface="Verdana" panose="020B0604030504040204" pitchFamily="34" charset="0"/>
                        </a:rPr>
                        <m:t>𝑀𝑜𝑑𝑒𝑙</m:t>
                      </m:r>
                      <m:r>
                        <a:rPr lang="en-US" sz="2800" i="1" dirty="0">
                          <a:solidFill>
                            <a:schemeClr val="bg1"/>
                          </a:solidFill>
                          <a:latin typeface="Cambria Math" panose="02040503050406030204" pitchFamily="18" charset="0"/>
                          <a:ea typeface="Verdana" panose="020B0604030504040204" pitchFamily="34" charset="0"/>
                        </a:rPr>
                        <m:t> 1 +</m:t>
                      </m:r>
                      <m:sSub>
                        <m:sSubPr>
                          <m:ctrlPr>
                            <a:rPr lang="en-US" sz="2800" i="1" dirty="0">
                              <a:solidFill>
                                <a:schemeClr val="bg1"/>
                              </a:solidFill>
                              <a:latin typeface="Cambria Math" panose="02040503050406030204" pitchFamily="18" charset="0"/>
                              <a:ea typeface="Verdana" panose="020B0604030504040204" pitchFamily="34" charset="0"/>
                            </a:rPr>
                          </m:ctrlPr>
                        </m:sSubPr>
                        <m:e>
                          <m:r>
                            <a:rPr lang="en-US" sz="2800" i="1" dirty="0">
                              <a:solidFill>
                                <a:schemeClr val="bg1"/>
                              </a:solidFill>
                              <a:latin typeface="Cambria Math" panose="02040503050406030204" pitchFamily="18" charset="0"/>
                              <a:ea typeface="Verdana" panose="020B0604030504040204" pitchFamily="34" charset="0"/>
                            </a:rPr>
                            <m:t>𝑏</m:t>
                          </m:r>
                        </m:e>
                        <m:sub>
                          <m:r>
                            <a:rPr lang="en-US" sz="2800" b="0" i="1" dirty="0" smtClean="0">
                              <a:solidFill>
                                <a:schemeClr val="bg1"/>
                              </a:solidFill>
                              <a:latin typeface="Cambria Math" panose="02040503050406030204" pitchFamily="18" charset="0"/>
                              <a:ea typeface="Verdana" panose="020B0604030504040204" pitchFamily="34" charset="0"/>
                            </a:rPr>
                            <m:t>2</m:t>
                          </m:r>
                        </m:sub>
                      </m:sSub>
                      <m:r>
                        <a:rPr lang="en-US" sz="2800" i="1" dirty="0">
                          <a:solidFill>
                            <a:schemeClr val="bg1"/>
                          </a:solidFill>
                          <a:latin typeface="Cambria Math" panose="02040503050406030204" pitchFamily="18" charset="0"/>
                          <a:ea typeface="Verdana" panose="020B0604030504040204" pitchFamily="34" charset="0"/>
                        </a:rPr>
                        <m:t>𝑀𝑜𝑑𝑒𝑙</m:t>
                      </m:r>
                      <m:r>
                        <a:rPr lang="en-US" sz="2800" i="1" dirty="0">
                          <a:solidFill>
                            <a:schemeClr val="bg1"/>
                          </a:solidFill>
                          <a:latin typeface="Cambria Math" panose="02040503050406030204" pitchFamily="18" charset="0"/>
                          <a:ea typeface="Verdana" panose="020B0604030504040204" pitchFamily="34" charset="0"/>
                        </a:rPr>
                        <m:t> 2 +</m:t>
                      </m:r>
                      <m:sSub>
                        <m:sSubPr>
                          <m:ctrlPr>
                            <a:rPr lang="en-US" sz="2800" i="1" dirty="0">
                              <a:solidFill>
                                <a:schemeClr val="bg1"/>
                              </a:solidFill>
                              <a:latin typeface="Cambria Math" panose="02040503050406030204" pitchFamily="18" charset="0"/>
                              <a:ea typeface="Verdana" panose="020B0604030504040204" pitchFamily="34" charset="0"/>
                            </a:rPr>
                          </m:ctrlPr>
                        </m:sSubPr>
                        <m:e>
                          <m:r>
                            <a:rPr lang="en-US" sz="2800" i="1" dirty="0">
                              <a:solidFill>
                                <a:schemeClr val="bg1"/>
                              </a:solidFill>
                              <a:latin typeface="Cambria Math" panose="02040503050406030204" pitchFamily="18" charset="0"/>
                              <a:ea typeface="Verdana" panose="020B0604030504040204" pitchFamily="34" charset="0"/>
                            </a:rPr>
                            <m:t>𝑏</m:t>
                          </m:r>
                        </m:e>
                        <m:sub>
                          <m:r>
                            <a:rPr lang="en-US" sz="2800" b="0" i="1" dirty="0" smtClean="0">
                              <a:solidFill>
                                <a:schemeClr val="bg1"/>
                              </a:solidFill>
                              <a:latin typeface="Cambria Math" panose="02040503050406030204" pitchFamily="18" charset="0"/>
                              <a:ea typeface="Verdana" panose="020B0604030504040204" pitchFamily="34" charset="0"/>
                            </a:rPr>
                            <m:t>3</m:t>
                          </m:r>
                        </m:sub>
                      </m:sSub>
                      <m:r>
                        <a:rPr lang="en-US" sz="2800" i="1" dirty="0">
                          <a:solidFill>
                            <a:schemeClr val="bg1"/>
                          </a:solidFill>
                          <a:latin typeface="Cambria Math" panose="02040503050406030204" pitchFamily="18" charset="0"/>
                          <a:ea typeface="Verdana" panose="020B0604030504040204" pitchFamily="34" charset="0"/>
                        </a:rPr>
                        <m:t>𝑀𝑜𝑑𝑒𝑙</m:t>
                      </m:r>
                      <m:r>
                        <a:rPr lang="en-US" sz="2800" i="1" dirty="0">
                          <a:solidFill>
                            <a:schemeClr val="bg1"/>
                          </a:solidFill>
                          <a:latin typeface="Cambria Math" panose="02040503050406030204" pitchFamily="18" charset="0"/>
                          <a:ea typeface="Verdana" panose="020B0604030504040204" pitchFamily="34" charset="0"/>
                        </a:rPr>
                        <m:t> 3</m:t>
                      </m:r>
                    </m:oMath>
                  </m:oMathPara>
                </a14:m>
                <a:endParaRPr lang="ru-RU" sz="2800" dirty="0">
                  <a:solidFill>
                    <a:schemeClr val="bg1"/>
                  </a:solidFill>
                  <a:latin typeface="Verdana" panose="020B0604030504040204" pitchFamily="34" charset="0"/>
                  <a:ea typeface="Verdana" panose="020B0604030504040204" pitchFamily="34" charset="0"/>
                </a:endParaRPr>
              </a:p>
            </p:txBody>
          </p:sp>
        </mc:Choice>
        <mc:Fallback xmlns="">
          <p:sp>
            <p:nvSpPr>
              <p:cNvPr id="20" name="Прямоугольник 19">
                <a:extLst>
                  <a:ext uri="{FF2B5EF4-FFF2-40B4-BE49-F238E27FC236}">
                    <a16:creationId xmlns:a16="http://schemas.microsoft.com/office/drawing/2014/main" id="{7F3CF874-F781-4990-8916-2210136C7159}"/>
                  </a:ext>
                </a:extLst>
              </p:cNvPr>
              <p:cNvSpPr>
                <a:spLocks noRot="1" noChangeAspect="1" noMove="1" noResize="1" noEditPoints="1" noAdjustHandles="1" noChangeArrowheads="1" noChangeShapeType="1" noTextEdit="1"/>
              </p:cNvSpPr>
              <p:nvPr/>
            </p:nvSpPr>
            <p:spPr>
              <a:xfrm>
                <a:off x="1157770" y="5805264"/>
                <a:ext cx="9145016" cy="523220"/>
              </a:xfrm>
              <a:prstGeom prst="rect">
                <a:avLst/>
              </a:prstGeom>
              <a:blipFill>
                <a:blip r:embed="rId8"/>
                <a:stretch>
                  <a:fillRect/>
                </a:stretch>
              </a:blipFill>
            </p:spPr>
            <p:txBody>
              <a:bodyPr/>
              <a:lstStyle/>
              <a:p>
                <a:r>
                  <a:rPr lang="ru-RU">
                    <a:noFill/>
                  </a:rPr>
                  <a:t> </a:t>
                </a:r>
              </a:p>
            </p:txBody>
          </p:sp>
        </mc:Fallback>
      </mc:AlternateContent>
      <p:sp>
        <p:nvSpPr>
          <p:cNvPr id="21" name="TextBox 20">
            <a:extLst>
              <a:ext uri="{FF2B5EF4-FFF2-40B4-BE49-F238E27FC236}">
                <a16:creationId xmlns:a16="http://schemas.microsoft.com/office/drawing/2014/main" id="{72BEEA24-A9AC-4F1D-8947-2AE1FFEF267C}"/>
              </a:ext>
            </a:extLst>
          </p:cNvPr>
          <p:cNvSpPr txBox="1"/>
          <p:nvPr/>
        </p:nvSpPr>
        <p:spPr>
          <a:xfrm>
            <a:off x="335360" y="2420888"/>
            <a:ext cx="2880320" cy="523220"/>
          </a:xfrm>
          <a:prstGeom prst="rect">
            <a:avLst/>
          </a:prstGeom>
          <a:noFill/>
        </p:spPr>
        <p:txBody>
          <a:bodyPr wrap="square" rtlCol="0">
            <a:spAutoFit/>
          </a:bodyPr>
          <a:lstStyle/>
          <a:p>
            <a:pPr lvl="1" algn="ctr"/>
            <a:r>
              <a:rPr lang="en-US" sz="2800" dirty="0" err="1">
                <a:solidFill>
                  <a:schemeClr val="bg1"/>
                </a:solidFill>
                <a:latin typeface="Verdana" panose="020B0604030504040204" pitchFamily="34" charset="0"/>
                <a:ea typeface="Verdana" panose="020B0604030504040204" pitchFamily="34" charset="0"/>
                <a:cs typeface="Verdana" panose="020B0604030504040204" pitchFamily="34" charset="0"/>
              </a:rPr>
              <a:t>LogReg</a:t>
            </a:r>
            <a:endPar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a:extLst>
              <a:ext uri="{FF2B5EF4-FFF2-40B4-BE49-F238E27FC236}">
                <a16:creationId xmlns:a16="http://schemas.microsoft.com/office/drawing/2014/main" id="{40EDB592-84EF-48D1-9391-838299BAC5E6}"/>
              </a:ext>
            </a:extLst>
          </p:cNvPr>
          <p:cNvSpPr txBox="1"/>
          <p:nvPr/>
        </p:nvSpPr>
        <p:spPr>
          <a:xfrm>
            <a:off x="4655840" y="2492896"/>
            <a:ext cx="1584176" cy="523220"/>
          </a:xfrm>
          <a:prstGeom prst="rect">
            <a:avLst/>
          </a:prstGeom>
          <a:noFill/>
        </p:spPr>
        <p:txBody>
          <a:bodyPr wrap="square" rtlCol="0">
            <a:spAutoFit/>
          </a:bodyPr>
          <a:lstStyle/>
          <a:p>
            <a:pPr lvl="1"/>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SVM</a:t>
            </a:r>
            <a:endPar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3" name="TextBox 22">
            <a:extLst>
              <a:ext uri="{FF2B5EF4-FFF2-40B4-BE49-F238E27FC236}">
                <a16:creationId xmlns:a16="http://schemas.microsoft.com/office/drawing/2014/main" id="{40340D66-05AE-4C06-A089-75FE7FBED8EE}"/>
              </a:ext>
            </a:extLst>
          </p:cNvPr>
          <p:cNvSpPr txBox="1"/>
          <p:nvPr/>
        </p:nvSpPr>
        <p:spPr>
          <a:xfrm>
            <a:off x="8040216" y="2420888"/>
            <a:ext cx="2088232" cy="523220"/>
          </a:xfrm>
          <a:prstGeom prst="rect">
            <a:avLst/>
          </a:prstGeom>
          <a:noFill/>
        </p:spPr>
        <p:txBody>
          <a:bodyPr wrap="square" rtlCol="0">
            <a:spAutoFit/>
          </a:bodyPr>
          <a:lstStyle/>
          <a:p>
            <a:pPr lvl="1"/>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k-NN</a:t>
            </a:r>
            <a:endPar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extBox 23">
            <a:extLst>
              <a:ext uri="{FF2B5EF4-FFF2-40B4-BE49-F238E27FC236}">
                <a16:creationId xmlns:a16="http://schemas.microsoft.com/office/drawing/2014/main" id="{72BEEA24-A9AC-4F1D-8947-2AE1FFEF267C}"/>
              </a:ext>
            </a:extLst>
          </p:cNvPr>
          <p:cNvSpPr txBox="1"/>
          <p:nvPr/>
        </p:nvSpPr>
        <p:spPr>
          <a:xfrm>
            <a:off x="4051995" y="4755081"/>
            <a:ext cx="3932659" cy="523220"/>
          </a:xfrm>
          <a:prstGeom prst="rect">
            <a:avLst/>
          </a:prstGeom>
          <a:noFill/>
        </p:spPr>
        <p:txBody>
          <a:bodyPr wrap="square" rtlCol="0">
            <a:spAutoFit/>
          </a:bodyPr>
          <a:lstStyle/>
          <a:p>
            <a:pPr lvl="1"/>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А что если…</a:t>
            </a:r>
            <a:endPar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8154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7" grpId="0"/>
      <p:bldP spid="18" grpId="0"/>
      <p:bldP spid="19" grpId="0"/>
      <p:bldP spid="20" grpId="0"/>
      <p:bldP spid="21" grpId="0"/>
      <p:bldP spid="22" grpId="0"/>
      <p:bldP spid="23" grpId="0"/>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55</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Blending</a:t>
            </a:r>
            <a:endParaRPr lang="ru-RU" sz="3200" b="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Заголовок 1">
            <a:extLst>
              <a:ext uri="{FF2B5EF4-FFF2-40B4-BE49-F238E27FC236}">
                <a16:creationId xmlns:a16="http://schemas.microsoft.com/office/drawing/2014/main" id="{59827266-F963-4111-BE4E-34034005CF31}"/>
              </a:ext>
            </a:extLst>
          </p:cNvPr>
          <p:cNvSpPr txBox="1">
            <a:spLocks/>
          </p:cNvSpPr>
          <p:nvPr/>
        </p:nvSpPr>
        <p:spPr>
          <a:xfrm>
            <a:off x="983432" y="1359936"/>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b="1" dirty="0">
              <a:solidFill>
                <a:schemeClr val="bg1"/>
              </a:solidFill>
              <a:latin typeface="Verdana" panose="020B0604030504040204" pitchFamily="34" charset="0"/>
              <a:ea typeface="Verdana" panose="020B0604030504040204" pitchFamily="34" charset="0"/>
            </a:endParaRPr>
          </a:p>
        </p:txBody>
      </p:sp>
      <p:sp>
        <p:nvSpPr>
          <p:cNvPr id="24" name="Заголовок 1">
            <a:extLst>
              <a:ext uri="{FF2B5EF4-FFF2-40B4-BE49-F238E27FC236}">
                <a16:creationId xmlns:a16="http://schemas.microsoft.com/office/drawing/2014/main" id="{BB3964AD-1061-4FC5-9C6A-78BBE008F47E}"/>
              </a:ext>
            </a:extLst>
          </p:cNvPr>
          <p:cNvSpPr txBox="1">
            <a:spLocks/>
          </p:cNvSpPr>
          <p:nvPr/>
        </p:nvSpPr>
        <p:spPr>
          <a:xfrm>
            <a:off x="1847528" y="980728"/>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b="1" dirty="0">
              <a:solidFill>
                <a:schemeClr val="bg1"/>
              </a:solidFill>
              <a:latin typeface="Verdana" panose="020B0604030504040204" pitchFamily="34" charset="0"/>
              <a:ea typeface="Verdana" panose="020B0604030504040204" pitchFamily="34" charset="0"/>
            </a:endParaRPr>
          </a:p>
        </p:txBody>
      </p:sp>
      <p:sp>
        <p:nvSpPr>
          <p:cNvPr id="25" name="Заголовок 1">
            <a:extLst>
              <a:ext uri="{FF2B5EF4-FFF2-40B4-BE49-F238E27FC236}">
                <a16:creationId xmlns:a16="http://schemas.microsoft.com/office/drawing/2014/main" id="{6A8547CC-9CC0-46A7-9C58-F9FECC962938}"/>
              </a:ext>
            </a:extLst>
          </p:cNvPr>
          <p:cNvSpPr txBox="1">
            <a:spLocks/>
          </p:cNvSpPr>
          <p:nvPr/>
        </p:nvSpPr>
        <p:spPr>
          <a:xfrm>
            <a:off x="2279576" y="2081215"/>
            <a:ext cx="8229240" cy="11448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2400" b="1"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26" name="Прямоугольник 25">
                <a:extLst>
                  <a:ext uri="{FF2B5EF4-FFF2-40B4-BE49-F238E27FC236}">
                    <a16:creationId xmlns:a16="http://schemas.microsoft.com/office/drawing/2014/main" id="{A90B6093-7E66-4966-B42E-84CFD6CA79A9}"/>
                  </a:ext>
                </a:extLst>
              </p:cNvPr>
              <p:cNvSpPr/>
              <p:nvPr/>
            </p:nvSpPr>
            <p:spPr>
              <a:xfrm>
                <a:off x="3431704" y="1577159"/>
                <a:ext cx="1597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chemeClr val="bg1"/>
                          </a:solidFill>
                          <a:latin typeface="Cambria Math" panose="02040503050406030204" pitchFamily="18" charset="0"/>
                          <a:ea typeface="Verdana" panose="020B0604030504040204" pitchFamily="34" charset="0"/>
                        </a:rPr>
                        <m:t>𝑀𝑜𝑑𝑒𝑙</m:t>
                      </m:r>
                      <m:r>
                        <a:rPr lang="en-US" sz="2800" b="0" i="1" dirty="0" smtClean="0">
                          <a:solidFill>
                            <a:schemeClr val="bg1"/>
                          </a:solidFill>
                          <a:latin typeface="Cambria Math" panose="02040503050406030204" pitchFamily="18" charset="0"/>
                          <a:ea typeface="Verdana" panose="020B0604030504040204" pitchFamily="34" charset="0"/>
                        </a:rPr>
                        <m:t> 1</m:t>
                      </m:r>
                    </m:oMath>
                  </m:oMathPara>
                </a14:m>
                <a:endParaRPr lang="ru-RU" sz="2800" dirty="0">
                  <a:solidFill>
                    <a:schemeClr val="bg1"/>
                  </a:solidFill>
                  <a:latin typeface="Verdana" panose="020B0604030504040204" pitchFamily="34" charset="0"/>
                  <a:ea typeface="Verdana" panose="020B0604030504040204" pitchFamily="34" charset="0"/>
                </a:endParaRPr>
              </a:p>
            </p:txBody>
          </p:sp>
        </mc:Choice>
        <mc:Fallback xmlns="">
          <p:sp>
            <p:nvSpPr>
              <p:cNvPr id="26" name="Прямоугольник 25">
                <a:extLst>
                  <a:ext uri="{FF2B5EF4-FFF2-40B4-BE49-F238E27FC236}">
                    <a16:creationId xmlns:a16="http://schemas.microsoft.com/office/drawing/2014/main" id="{A90B6093-7E66-4966-B42E-84CFD6CA79A9}"/>
                  </a:ext>
                </a:extLst>
              </p:cNvPr>
              <p:cNvSpPr>
                <a:spLocks noRot="1" noChangeAspect="1" noMove="1" noResize="1" noEditPoints="1" noAdjustHandles="1" noChangeArrowheads="1" noChangeShapeType="1" noTextEdit="1"/>
              </p:cNvSpPr>
              <p:nvPr/>
            </p:nvSpPr>
            <p:spPr>
              <a:xfrm>
                <a:off x="3431704" y="1577159"/>
                <a:ext cx="1597104" cy="52322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Прямоугольник 26">
                <a:extLst>
                  <a:ext uri="{FF2B5EF4-FFF2-40B4-BE49-F238E27FC236}">
                    <a16:creationId xmlns:a16="http://schemas.microsoft.com/office/drawing/2014/main" id="{7E604855-7F5A-4274-926C-D58B843BCEBF}"/>
                  </a:ext>
                </a:extLst>
              </p:cNvPr>
              <p:cNvSpPr/>
              <p:nvPr/>
            </p:nvSpPr>
            <p:spPr>
              <a:xfrm>
                <a:off x="3431704" y="3233343"/>
                <a:ext cx="1597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chemeClr val="bg1"/>
                          </a:solidFill>
                          <a:latin typeface="Cambria Math" panose="02040503050406030204" pitchFamily="18" charset="0"/>
                          <a:ea typeface="Verdana" panose="020B0604030504040204" pitchFamily="34" charset="0"/>
                        </a:rPr>
                        <m:t>𝑀𝑜𝑑𝑒𝑙</m:t>
                      </m:r>
                      <m:r>
                        <a:rPr lang="en-US" sz="2800" b="0" i="1" dirty="0" smtClean="0">
                          <a:solidFill>
                            <a:schemeClr val="bg1"/>
                          </a:solidFill>
                          <a:latin typeface="Cambria Math" panose="02040503050406030204" pitchFamily="18" charset="0"/>
                          <a:ea typeface="Verdana" panose="020B0604030504040204" pitchFamily="34" charset="0"/>
                        </a:rPr>
                        <m:t> 2</m:t>
                      </m:r>
                    </m:oMath>
                  </m:oMathPara>
                </a14:m>
                <a:endParaRPr lang="ru-RU" sz="2800" dirty="0">
                  <a:solidFill>
                    <a:schemeClr val="bg1"/>
                  </a:solidFill>
                  <a:latin typeface="Verdana" panose="020B0604030504040204" pitchFamily="34" charset="0"/>
                  <a:ea typeface="Verdana" panose="020B0604030504040204" pitchFamily="34" charset="0"/>
                </a:endParaRPr>
              </a:p>
            </p:txBody>
          </p:sp>
        </mc:Choice>
        <mc:Fallback xmlns="">
          <p:sp>
            <p:nvSpPr>
              <p:cNvPr id="27" name="Прямоугольник 26">
                <a:extLst>
                  <a:ext uri="{FF2B5EF4-FFF2-40B4-BE49-F238E27FC236}">
                    <a16:creationId xmlns:a16="http://schemas.microsoft.com/office/drawing/2014/main" id="{7E604855-7F5A-4274-926C-D58B843BCEBF}"/>
                  </a:ext>
                </a:extLst>
              </p:cNvPr>
              <p:cNvSpPr>
                <a:spLocks noRot="1" noChangeAspect="1" noMove="1" noResize="1" noEditPoints="1" noAdjustHandles="1" noChangeArrowheads="1" noChangeShapeType="1" noTextEdit="1"/>
              </p:cNvSpPr>
              <p:nvPr/>
            </p:nvSpPr>
            <p:spPr>
              <a:xfrm>
                <a:off x="3431704" y="3233343"/>
                <a:ext cx="1597104" cy="52322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Прямоугольник 27">
                <a:extLst>
                  <a:ext uri="{FF2B5EF4-FFF2-40B4-BE49-F238E27FC236}">
                    <a16:creationId xmlns:a16="http://schemas.microsoft.com/office/drawing/2014/main" id="{52ED3264-5B54-4995-BC52-C837B3160C37}"/>
                  </a:ext>
                </a:extLst>
              </p:cNvPr>
              <p:cNvSpPr/>
              <p:nvPr/>
            </p:nvSpPr>
            <p:spPr>
              <a:xfrm>
                <a:off x="3287688" y="4817519"/>
                <a:ext cx="1597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chemeClr val="bg1"/>
                          </a:solidFill>
                          <a:latin typeface="Cambria Math" panose="02040503050406030204" pitchFamily="18" charset="0"/>
                          <a:ea typeface="Verdana" panose="020B0604030504040204" pitchFamily="34" charset="0"/>
                        </a:rPr>
                        <m:t>𝑀𝑜𝑑𝑒𝑙</m:t>
                      </m:r>
                      <m:r>
                        <a:rPr lang="en-US" sz="2800" b="0" i="1" dirty="0" smtClean="0">
                          <a:solidFill>
                            <a:schemeClr val="bg1"/>
                          </a:solidFill>
                          <a:latin typeface="Cambria Math" panose="02040503050406030204" pitchFamily="18" charset="0"/>
                          <a:ea typeface="Verdana" panose="020B0604030504040204" pitchFamily="34" charset="0"/>
                        </a:rPr>
                        <m:t> 3</m:t>
                      </m:r>
                    </m:oMath>
                  </m:oMathPara>
                </a14:m>
                <a:endParaRPr lang="ru-RU" sz="2800" dirty="0">
                  <a:solidFill>
                    <a:schemeClr val="bg1"/>
                  </a:solidFill>
                  <a:latin typeface="Verdana" panose="020B0604030504040204" pitchFamily="34" charset="0"/>
                  <a:ea typeface="Verdana" panose="020B0604030504040204" pitchFamily="34" charset="0"/>
                </a:endParaRPr>
              </a:p>
            </p:txBody>
          </p:sp>
        </mc:Choice>
        <mc:Fallback xmlns="">
          <p:sp>
            <p:nvSpPr>
              <p:cNvPr id="28" name="Прямоугольник 27">
                <a:extLst>
                  <a:ext uri="{FF2B5EF4-FFF2-40B4-BE49-F238E27FC236}">
                    <a16:creationId xmlns:a16="http://schemas.microsoft.com/office/drawing/2014/main" id="{52ED3264-5B54-4995-BC52-C837B3160C37}"/>
                  </a:ext>
                </a:extLst>
              </p:cNvPr>
              <p:cNvSpPr>
                <a:spLocks noRot="1" noChangeAspect="1" noMove="1" noResize="1" noEditPoints="1" noAdjustHandles="1" noChangeArrowheads="1" noChangeShapeType="1" noTextEdit="1"/>
              </p:cNvSpPr>
              <p:nvPr/>
            </p:nvSpPr>
            <p:spPr>
              <a:xfrm>
                <a:off x="3287688" y="4817519"/>
                <a:ext cx="1597104" cy="523220"/>
              </a:xfrm>
              <a:prstGeom prst="rect">
                <a:avLst/>
              </a:prstGeom>
              <a:blipFill>
                <a:blip r:embed="rId6"/>
                <a:stretch>
                  <a:fillRect/>
                </a:stretch>
              </a:blipFill>
            </p:spPr>
            <p:txBody>
              <a:bodyPr/>
              <a:lstStyle/>
              <a:p>
                <a:r>
                  <a:rPr lang="ru-RU">
                    <a:noFill/>
                  </a:rPr>
                  <a:t> </a:t>
                </a:r>
              </a:p>
            </p:txBody>
          </p:sp>
        </mc:Fallback>
      </mc:AlternateContent>
      <p:sp>
        <p:nvSpPr>
          <p:cNvPr id="29" name="Прямоугольник 28">
            <a:extLst>
              <a:ext uri="{FF2B5EF4-FFF2-40B4-BE49-F238E27FC236}">
                <a16:creationId xmlns:a16="http://schemas.microsoft.com/office/drawing/2014/main" id="{7A67EE47-BECB-4233-AC2E-88B43906388F}"/>
              </a:ext>
            </a:extLst>
          </p:cNvPr>
          <p:cNvSpPr/>
          <p:nvPr/>
        </p:nvSpPr>
        <p:spPr>
          <a:xfrm>
            <a:off x="479376" y="2081215"/>
            <a:ext cx="1152128" cy="20882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Train Data</a:t>
            </a:r>
            <a:endParaRPr lang="ru-RU" dirty="0"/>
          </a:p>
        </p:txBody>
      </p:sp>
      <p:sp>
        <p:nvSpPr>
          <p:cNvPr id="30" name="Прямоугольник 29">
            <a:extLst>
              <a:ext uri="{FF2B5EF4-FFF2-40B4-BE49-F238E27FC236}">
                <a16:creationId xmlns:a16="http://schemas.microsoft.com/office/drawing/2014/main" id="{A13B04E9-3FC7-41D1-853C-8EC1195DC969}"/>
              </a:ext>
            </a:extLst>
          </p:cNvPr>
          <p:cNvSpPr/>
          <p:nvPr/>
        </p:nvSpPr>
        <p:spPr>
          <a:xfrm>
            <a:off x="1991544" y="2081215"/>
            <a:ext cx="1152128" cy="11521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Train</a:t>
            </a:r>
            <a:endParaRPr lang="ru-RU" dirty="0"/>
          </a:p>
        </p:txBody>
      </p:sp>
      <p:sp>
        <p:nvSpPr>
          <p:cNvPr id="31" name="Прямоугольник 30">
            <a:extLst>
              <a:ext uri="{FF2B5EF4-FFF2-40B4-BE49-F238E27FC236}">
                <a16:creationId xmlns:a16="http://schemas.microsoft.com/office/drawing/2014/main" id="{642B4B21-6F88-4EB0-A250-CE7DF97F95F5}"/>
              </a:ext>
            </a:extLst>
          </p:cNvPr>
          <p:cNvSpPr/>
          <p:nvPr/>
        </p:nvSpPr>
        <p:spPr>
          <a:xfrm>
            <a:off x="1991544" y="3305351"/>
            <a:ext cx="115212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a:t>
            </a:r>
            <a:endParaRPr lang="ru-RU" dirty="0"/>
          </a:p>
        </p:txBody>
      </p:sp>
      <p:sp>
        <p:nvSpPr>
          <p:cNvPr id="32" name="Прямоугольник 31">
            <a:extLst>
              <a:ext uri="{FF2B5EF4-FFF2-40B4-BE49-F238E27FC236}">
                <a16:creationId xmlns:a16="http://schemas.microsoft.com/office/drawing/2014/main" id="{F94FC70B-A76B-47DE-9E19-397875F239A0}"/>
              </a:ext>
            </a:extLst>
          </p:cNvPr>
          <p:cNvSpPr/>
          <p:nvPr/>
        </p:nvSpPr>
        <p:spPr>
          <a:xfrm>
            <a:off x="1991544" y="3809407"/>
            <a:ext cx="1152128" cy="3600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a:t>
            </a:r>
            <a:endParaRPr lang="ru-RU" dirty="0"/>
          </a:p>
        </p:txBody>
      </p:sp>
      <p:pic>
        <p:nvPicPr>
          <p:cNvPr id="33" name="Рисунок 32">
            <a:extLst>
              <a:ext uri="{FF2B5EF4-FFF2-40B4-BE49-F238E27FC236}">
                <a16:creationId xmlns:a16="http://schemas.microsoft.com/office/drawing/2014/main" id="{23021D49-ED65-4415-82AE-E1E1B12C0C9E}"/>
              </a:ext>
            </a:extLst>
          </p:cNvPr>
          <p:cNvPicPr>
            <a:picLocks noChangeAspect="1"/>
          </p:cNvPicPr>
          <p:nvPr/>
        </p:nvPicPr>
        <p:blipFill>
          <a:blip r:embed="rId7"/>
          <a:stretch>
            <a:fillRect/>
          </a:stretch>
        </p:blipFill>
        <p:spPr>
          <a:xfrm>
            <a:off x="4943872" y="1217119"/>
            <a:ext cx="769348" cy="1368152"/>
          </a:xfrm>
          <a:prstGeom prst="rect">
            <a:avLst/>
          </a:prstGeom>
        </p:spPr>
      </p:pic>
      <p:pic>
        <p:nvPicPr>
          <p:cNvPr id="34" name="Рисунок 33">
            <a:extLst>
              <a:ext uri="{FF2B5EF4-FFF2-40B4-BE49-F238E27FC236}">
                <a16:creationId xmlns:a16="http://schemas.microsoft.com/office/drawing/2014/main" id="{DB858A87-A070-49CC-B657-7FD075E3D5B2}"/>
              </a:ext>
            </a:extLst>
          </p:cNvPr>
          <p:cNvPicPr>
            <a:picLocks noChangeAspect="1"/>
          </p:cNvPicPr>
          <p:nvPr/>
        </p:nvPicPr>
        <p:blipFill>
          <a:blip r:embed="rId7"/>
          <a:stretch>
            <a:fillRect/>
          </a:stretch>
        </p:blipFill>
        <p:spPr>
          <a:xfrm>
            <a:off x="4943872" y="2873303"/>
            <a:ext cx="769348" cy="1368152"/>
          </a:xfrm>
          <a:prstGeom prst="rect">
            <a:avLst/>
          </a:prstGeom>
        </p:spPr>
      </p:pic>
      <p:pic>
        <p:nvPicPr>
          <p:cNvPr id="35" name="Рисунок 34">
            <a:extLst>
              <a:ext uri="{FF2B5EF4-FFF2-40B4-BE49-F238E27FC236}">
                <a16:creationId xmlns:a16="http://schemas.microsoft.com/office/drawing/2014/main" id="{64F39FBA-D02B-4582-9267-6F5DD526BC7F}"/>
              </a:ext>
            </a:extLst>
          </p:cNvPr>
          <p:cNvPicPr>
            <a:picLocks noChangeAspect="1"/>
          </p:cNvPicPr>
          <p:nvPr/>
        </p:nvPicPr>
        <p:blipFill>
          <a:blip r:embed="rId7"/>
          <a:stretch>
            <a:fillRect/>
          </a:stretch>
        </p:blipFill>
        <p:spPr>
          <a:xfrm>
            <a:off x="4943872" y="4601495"/>
            <a:ext cx="769348" cy="1368152"/>
          </a:xfrm>
          <a:prstGeom prst="rect">
            <a:avLst/>
          </a:prstGeom>
        </p:spPr>
      </p:pic>
      <p:pic>
        <p:nvPicPr>
          <p:cNvPr id="36" name="Рисунок 35">
            <a:extLst>
              <a:ext uri="{FF2B5EF4-FFF2-40B4-BE49-F238E27FC236}">
                <a16:creationId xmlns:a16="http://schemas.microsoft.com/office/drawing/2014/main" id="{8FB8CB8F-00B0-42D6-A202-FEEBC7C66CBB}"/>
              </a:ext>
            </a:extLst>
          </p:cNvPr>
          <p:cNvPicPr>
            <a:picLocks noChangeAspect="1"/>
          </p:cNvPicPr>
          <p:nvPr/>
        </p:nvPicPr>
        <p:blipFill>
          <a:blip r:embed="rId8"/>
          <a:stretch>
            <a:fillRect/>
          </a:stretch>
        </p:blipFill>
        <p:spPr>
          <a:xfrm>
            <a:off x="6312024" y="1937199"/>
            <a:ext cx="746892" cy="720080"/>
          </a:xfrm>
          <a:prstGeom prst="rect">
            <a:avLst/>
          </a:prstGeom>
        </p:spPr>
      </p:pic>
      <p:pic>
        <p:nvPicPr>
          <p:cNvPr id="37" name="Рисунок 36">
            <a:extLst>
              <a:ext uri="{FF2B5EF4-FFF2-40B4-BE49-F238E27FC236}">
                <a16:creationId xmlns:a16="http://schemas.microsoft.com/office/drawing/2014/main" id="{6379E2BB-A64A-4111-AB94-12BA65359720}"/>
              </a:ext>
            </a:extLst>
          </p:cNvPr>
          <p:cNvPicPr>
            <a:picLocks noChangeAspect="1"/>
          </p:cNvPicPr>
          <p:nvPr/>
        </p:nvPicPr>
        <p:blipFill>
          <a:blip r:embed="rId8"/>
          <a:stretch>
            <a:fillRect/>
          </a:stretch>
        </p:blipFill>
        <p:spPr>
          <a:xfrm>
            <a:off x="6384032" y="3593383"/>
            <a:ext cx="746892" cy="720080"/>
          </a:xfrm>
          <a:prstGeom prst="rect">
            <a:avLst/>
          </a:prstGeom>
        </p:spPr>
      </p:pic>
      <p:pic>
        <p:nvPicPr>
          <p:cNvPr id="38" name="Рисунок 37">
            <a:extLst>
              <a:ext uri="{FF2B5EF4-FFF2-40B4-BE49-F238E27FC236}">
                <a16:creationId xmlns:a16="http://schemas.microsoft.com/office/drawing/2014/main" id="{4F2A2117-F9CB-45A8-9A47-A34BB166A0A7}"/>
              </a:ext>
            </a:extLst>
          </p:cNvPr>
          <p:cNvPicPr>
            <a:picLocks noChangeAspect="1"/>
          </p:cNvPicPr>
          <p:nvPr/>
        </p:nvPicPr>
        <p:blipFill>
          <a:blip r:embed="rId8"/>
          <a:stretch>
            <a:fillRect/>
          </a:stretch>
        </p:blipFill>
        <p:spPr>
          <a:xfrm>
            <a:off x="6312024" y="5321575"/>
            <a:ext cx="746892" cy="720080"/>
          </a:xfrm>
          <a:prstGeom prst="rect">
            <a:avLst/>
          </a:prstGeom>
        </p:spPr>
      </p:pic>
      <p:pic>
        <p:nvPicPr>
          <p:cNvPr id="39" name="Рисунок 38">
            <a:extLst>
              <a:ext uri="{FF2B5EF4-FFF2-40B4-BE49-F238E27FC236}">
                <a16:creationId xmlns:a16="http://schemas.microsoft.com/office/drawing/2014/main" id="{12781F11-8A04-48E9-971D-AC62CA53870C}"/>
              </a:ext>
            </a:extLst>
          </p:cNvPr>
          <p:cNvPicPr>
            <a:picLocks noChangeAspect="1"/>
          </p:cNvPicPr>
          <p:nvPr/>
        </p:nvPicPr>
        <p:blipFill>
          <a:blip r:embed="rId8"/>
          <a:stretch>
            <a:fillRect/>
          </a:stretch>
        </p:blipFill>
        <p:spPr>
          <a:xfrm>
            <a:off x="8472264" y="3449367"/>
            <a:ext cx="746892" cy="720080"/>
          </a:xfrm>
          <a:prstGeom prst="rect">
            <a:avLst/>
          </a:prstGeom>
        </p:spPr>
      </p:pic>
      <p:pic>
        <p:nvPicPr>
          <p:cNvPr id="40" name="Рисунок 39">
            <a:extLst>
              <a:ext uri="{FF2B5EF4-FFF2-40B4-BE49-F238E27FC236}">
                <a16:creationId xmlns:a16="http://schemas.microsoft.com/office/drawing/2014/main" id="{AE5F886A-EAD0-4BDC-A806-024A51202999}"/>
              </a:ext>
            </a:extLst>
          </p:cNvPr>
          <p:cNvPicPr>
            <a:picLocks noChangeAspect="1"/>
          </p:cNvPicPr>
          <p:nvPr/>
        </p:nvPicPr>
        <p:blipFill>
          <a:blip r:embed="rId8"/>
          <a:stretch>
            <a:fillRect/>
          </a:stretch>
        </p:blipFill>
        <p:spPr>
          <a:xfrm>
            <a:off x="9192344" y="3449367"/>
            <a:ext cx="746892" cy="720080"/>
          </a:xfrm>
          <a:prstGeom prst="rect">
            <a:avLst/>
          </a:prstGeom>
        </p:spPr>
      </p:pic>
      <p:pic>
        <p:nvPicPr>
          <p:cNvPr id="41" name="Рисунок 40">
            <a:extLst>
              <a:ext uri="{FF2B5EF4-FFF2-40B4-BE49-F238E27FC236}">
                <a16:creationId xmlns:a16="http://schemas.microsoft.com/office/drawing/2014/main" id="{A4C63B3C-06CF-47C9-9AB9-241D1428D08C}"/>
              </a:ext>
            </a:extLst>
          </p:cNvPr>
          <p:cNvPicPr>
            <a:picLocks noChangeAspect="1"/>
          </p:cNvPicPr>
          <p:nvPr/>
        </p:nvPicPr>
        <p:blipFill>
          <a:blip r:embed="rId8"/>
          <a:stretch>
            <a:fillRect/>
          </a:stretch>
        </p:blipFill>
        <p:spPr>
          <a:xfrm>
            <a:off x="9912424" y="3449367"/>
            <a:ext cx="746892" cy="720080"/>
          </a:xfrm>
          <a:prstGeom prst="rect">
            <a:avLst/>
          </a:prstGeom>
        </p:spPr>
      </p:pic>
      <mc:AlternateContent xmlns:mc="http://schemas.openxmlformats.org/markup-compatibility/2006" xmlns:a14="http://schemas.microsoft.com/office/drawing/2010/main">
        <mc:Choice Requires="a14">
          <p:sp>
            <p:nvSpPr>
              <p:cNvPr id="42" name="Прямоугольник 41">
                <a:extLst>
                  <a:ext uri="{FF2B5EF4-FFF2-40B4-BE49-F238E27FC236}">
                    <a16:creationId xmlns:a16="http://schemas.microsoft.com/office/drawing/2014/main" id="{C804BB3E-42C5-44F8-ADD4-7E1F14753BB7}"/>
                  </a:ext>
                </a:extLst>
              </p:cNvPr>
              <p:cNvSpPr/>
              <p:nvPr/>
            </p:nvSpPr>
            <p:spPr>
              <a:xfrm>
                <a:off x="8832304" y="2729287"/>
                <a:ext cx="23208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a:solidFill>
                            <a:schemeClr val="bg1"/>
                          </a:solidFill>
                          <a:latin typeface="Cambria Math" panose="02040503050406030204" pitchFamily="18" charset="0"/>
                          <a:ea typeface="Verdana" panose="020B0604030504040204" pitchFamily="34" charset="0"/>
                        </a:rPr>
                        <m:t>𝑀𝑒𝑡𝑎</m:t>
                      </m:r>
                      <m:r>
                        <a:rPr lang="en-US" sz="2800" i="1" dirty="0">
                          <a:solidFill>
                            <a:schemeClr val="bg1"/>
                          </a:solidFill>
                          <a:latin typeface="Cambria Math" panose="02040503050406030204" pitchFamily="18" charset="0"/>
                          <a:ea typeface="Verdana" panose="020B0604030504040204" pitchFamily="34" charset="0"/>
                        </a:rPr>
                        <m:t>_</m:t>
                      </m:r>
                      <m:r>
                        <a:rPr lang="en-US" sz="2800" i="1" dirty="0">
                          <a:solidFill>
                            <a:schemeClr val="bg1"/>
                          </a:solidFill>
                          <a:latin typeface="Cambria Math" panose="02040503050406030204" pitchFamily="18" charset="0"/>
                          <a:ea typeface="Verdana" panose="020B0604030504040204" pitchFamily="34" charset="0"/>
                        </a:rPr>
                        <m:t>𝑀𝑜𝑑𝑒𝑙</m:t>
                      </m:r>
                      <m:r>
                        <a:rPr lang="en-US" sz="2800" i="1" dirty="0">
                          <a:solidFill>
                            <a:schemeClr val="bg1"/>
                          </a:solidFill>
                          <a:latin typeface="Cambria Math" panose="02040503050406030204" pitchFamily="18" charset="0"/>
                          <a:ea typeface="Verdana" panose="020B0604030504040204" pitchFamily="34" charset="0"/>
                        </a:rPr>
                        <m:t> </m:t>
                      </m:r>
                    </m:oMath>
                  </m:oMathPara>
                </a14:m>
                <a:endParaRPr lang="ru-RU" sz="2800" dirty="0"/>
              </a:p>
            </p:txBody>
          </p:sp>
        </mc:Choice>
        <mc:Fallback xmlns="">
          <p:sp>
            <p:nvSpPr>
              <p:cNvPr id="42" name="Прямоугольник 41">
                <a:extLst>
                  <a:ext uri="{FF2B5EF4-FFF2-40B4-BE49-F238E27FC236}">
                    <a16:creationId xmlns:a16="http://schemas.microsoft.com/office/drawing/2014/main" id="{C804BB3E-42C5-44F8-ADD4-7E1F14753BB7}"/>
                  </a:ext>
                </a:extLst>
              </p:cNvPr>
              <p:cNvSpPr>
                <a:spLocks noRot="1" noChangeAspect="1" noMove="1" noResize="1" noEditPoints="1" noAdjustHandles="1" noChangeArrowheads="1" noChangeShapeType="1" noTextEdit="1"/>
              </p:cNvSpPr>
              <p:nvPr/>
            </p:nvSpPr>
            <p:spPr>
              <a:xfrm>
                <a:off x="8832304" y="2729287"/>
                <a:ext cx="2320828" cy="523220"/>
              </a:xfrm>
              <a:prstGeom prst="rect">
                <a:avLst/>
              </a:prstGeom>
              <a:blipFill>
                <a:blip r:embed="rId9"/>
                <a:stretch>
                  <a:fillRect/>
                </a:stretch>
              </a:blipFill>
            </p:spPr>
            <p:txBody>
              <a:bodyPr/>
              <a:lstStyle/>
              <a:p>
                <a:r>
                  <a:rPr lang="ru-RU">
                    <a:noFill/>
                  </a:rPr>
                  <a:t> </a:t>
                </a:r>
              </a:p>
            </p:txBody>
          </p:sp>
        </mc:Fallback>
      </mc:AlternateContent>
      <p:cxnSp>
        <p:nvCxnSpPr>
          <p:cNvPr id="43" name="Прямая со стрелкой 42">
            <a:extLst>
              <a:ext uri="{FF2B5EF4-FFF2-40B4-BE49-F238E27FC236}">
                <a16:creationId xmlns:a16="http://schemas.microsoft.com/office/drawing/2014/main" id="{9AE81811-E527-432E-8EA2-022A4763CC16}"/>
              </a:ext>
            </a:extLst>
          </p:cNvPr>
          <p:cNvCxnSpPr/>
          <p:nvPr/>
        </p:nvCxnSpPr>
        <p:spPr>
          <a:xfrm>
            <a:off x="1703512" y="3233343"/>
            <a:ext cx="216024"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a:extLst>
              <a:ext uri="{FF2B5EF4-FFF2-40B4-BE49-F238E27FC236}">
                <a16:creationId xmlns:a16="http://schemas.microsoft.com/office/drawing/2014/main" id="{1EB4BA96-AE3D-4DB2-86B2-FEDD93FCB2C1}"/>
              </a:ext>
            </a:extLst>
          </p:cNvPr>
          <p:cNvCxnSpPr/>
          <p:nvPr/>
        </p:nvCxnSpPr>
        <p:spPr>
          <a:xfrm flipV="1">
            <a:off x="3215680" y="2225231"/>
            <a:ext cx="1512168" cy="122413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Прямая со стрелкой 44">
            <a:extLst>
              <a:ext uri="{FF2B5EF4-FFF2-40B4-BE49-F238E27FC236}">
                <a16:creationId xmlns:a16="http://schemas.microsoft.com/office/drawing/2014/main" id="{C8D635F7-BC64-41E9-A31D-803826264348}"/>
              </a:ext>
            </a:extLst>
          </p:cNvPr>
          <p:cNvCxnSpPr/>
          <p:nvPr/>
        </p:nvCxnSpPr>
        <p:spPr>
          <a:xfrm>
            <a:off x="3215680" y="3521375"/>
            <a:ext cx="36004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Прямая со стрелкой 45">
            <a:extLst>
              <a:ext uri="{FF2B5EF4-FFF2-40B4-BE49-F238E27FC236}">
                <a16:creationId xmlns:a16="http://schemas.microsoft.com/office/drawing/2014/main" id="{4C9C2D83-B19B-4E30-B00E-257B995076B6}"/>
              </a:ext>
            </a:extLst>
          </p:cNvPr>
          <p:cNvCxnSpPr/>
          <p:nvPr/>
        </p:nvCxnSpPr>
        <p:spPr>
          <a:xfrm>
            <a:off x="3215680" y="3593383"/>
            <a:ext cx="1296144" cy="122413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Прямая со стрелкой 46">
            <a:extLst>
              <a:ext uri="{FF2B5EF4-FFF2-40B4-BE49-F238E27FC236}">
                <a16:creationId xmlns:a16="http://schemas.microsoft.com/office/drawing/2014/main" id="{089E3DA6-5362-469C-B4D3-EC2BF088E2C3}"/>
              </a:ext>
            </a:extLst>
          </p:cNvPr>
          <p:cNvCxnSpPr/>
          <p:nvPr/>
        </p:nvCxnSpPr>
        <p:spPr>
          <a:xfrm>
            <a:off x="5879976" y="3953423"/>
            <a:ext cx="36004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Прямая со стрелкой 47">
            <a:extLst>
              <a:ext uri="{FF2B5EF4-FFF2-40B4-BE49-F238E27FC236}">
                <a16:creationId xmlns:a16="http://schemas.microsoft.com/office/drawing/2014/main" id="{B6CFAFBF-D3E6-49D3-A8FB-7C8E1DDF8C10}"/>
              </a:ext>
            </a:extLst>
          </p:cNvPr>
          <p:cNvCxnSpPr/>
          <p:nvPr/>
        </p:nvCxnSpPr>
        <p:spPr>
          <a:xfrm>
            <a:off x="5879976" y="2225231"/>
            <a:ext cx="36004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Прямая со стрелкой 48">
            <a:extLst>
              <a:ext uri="{FF2B5EF4-FFF2-40B4-BE49-F238E27FC236}">
                <a16:creationId xmlns:a16="http://schemas.microsoft.com/office/drawing/2014/main" id="{0B79A43F-2F40-4FBE-9707-DA847AE1D528}"/>
              </a:ext>
            </a:extLst>
          </p:cNvPr>
          <p:cNvCxnSpPr/>
          <p:nvPr/>
        </p:nvCxnSpPr>
        <p:spPr>
          <a:xfrm>
            <a:off x="5807968" y="5609607"/>
            <a:ext cx="36004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Скругленная соединительная линия 58">
            <a:extLst>
              <a:ext uri="{FF2B5EF4-FFF2-40B4-BE49-F238E27FC236}">
                <a16:creationId xmlns:a16="http://schemas.microsoft.com/office/drawing/2014/main" id="{8132768B-E0AA-4FC5-AEEA-0163290D9A8F}"/>
              </a:ext>
            </a:extLst>
          </p:cNvPr>
          <p:cNvCxnSpPr>
            <a:stCxn id="37" idx="3"/>
            <a:endCxn id="40" idx="2"/>
          </p:cNvCxnSpPr>
          <p:nvPr/>
        </p:nvCxnSpPr>
        <p:spPr>
          <a:xfrm>
            <a:off x="7130924" y="3953423"/>
            <a:ext cx="2434866" cy="216024"/>
          </a:xfrm>
          <a:prstGeom prst="curvedConnector4">
            <a:avLst>
              <a:gd name="adj1" fmla="val 42331"/>
              <a:gd name="adj2" fmla="val 205822"/>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Скругленная соединительная линия 59">
            <a:extLst>
              <a:ext uri="{FF2B5EF4-FFF2-40B4-BE49-F238E27FC236}">
                <a16:creationId xmlns:a16="http://schemas.microsoft.com/office/drawing/2014/main" id="{5A6431C5-D975-41F1-AD00-7158F53C7513}"/>
              </a:ext>
            </a:extLst>
          </p:cNvPr>
          <p:cNvCxnSpPr>
            <a:endCxn id="39" idx="0"/>
          </p:cNvCxnSpPr>
          <p:nvPr/>
        </p:nvCxnSpPr>
        <p:spPr>
          <a:xfrm>
            <a:off x="7328520" y="2449639"/>
            <a:ext cx="1517190" cy="999728"/>
          </a:xfrm>
          <a:prstGeom prst="curvedConnector2">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Скругленная соединительная линия 62">
            <a:extLst>
              <a:ext uri="{FF2B5EF4-FFF2-40B4-BE49-F238E27FC236}">
                <a16:creationId xmlns:a16="http://schemas.microsoft.com/office/drawing/2014/main" id="{E9511A78-FF2D-499F-96C3-30D08A2D9CB7}"/>
              </a:ext>
            </a:extLst>
          </p:cNvPr>
          <p:cNvCxnSpPr>
            <a:stCxn id="38" idx="3"/>
            <a:endCxn id="41" idx="2"/>
          </p:cNvCxnSpPr>
          <p:nvPr/>
        </p:nvCxnSpPr>
        <p:spPr>
          <a:xfrm flipV="1">
            <a:off x="7058916" y="4169447"/>
            <a:ext cx="3226954" cy="1512168"/>
          </a:xfrm>
          <a:prstGeom prst="curvedConnector2">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89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6" grpId="0"/>
      <p:bldP spid="27" grpId="0"/>
      <p:bldP spid="28" grpId="0"/>
      <p:bldP spid="30" grpId="0" animBg="1"/>
      <p:bldP spid="31" grpId="0" animBg="1"/>
      <p:bldP spid="32" grpId="0" animBg="1"/>
      <p:bldP spid="4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56</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Stacking</a:t>
            </a:r>
            <a:endParaRPr lang="ru-RU" sz="3200" b="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1" name="Заголовок 1">
            <a:extLst>
              <a:ext uri="{FF2B5EF4-FFF2-40B4-BE49-F238E27FC236}">
                <a16:creationId xmlns:a16="http://schemas.microsoft.com/office/drawing/2014/main" id="{C663E5C9-3329-49C0-B44A-ED023CD8305A}"/>
              </a:ext>
            </a:extLst>
          </p:cNvPr>
          <p:cNvSpPr txBox="1">
            <a:spLocks/>
          </p:cNvSpPr>
          <p:nvPr/>
        </p:nvSpPr>
        <p:spPr>
          <a:xfrm>
            <a:off x="1847528" y="980728"/>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b="1"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15" name="Прямоугольник 14">
                <a:extLst>
                  <a:ext uri="{FF2B5EF4-FFF2-40B4-BE49-F238E27FC236}">
                    <a16:creationId xmlns:a16="http://schemas.microsoft.com/office/drawing/2014/main" id="{6B5CC1D3-DA9B-4A62-867D-74D36F133A21}"/>
                  </a:ext>
                </a:extLst>
              </p:cNvPr>
              <p:cNvSpPr/>
              <p:nvPr/>
            </p:nvSpPr>
            <p:spPr>
              <a:xfrm>
                <a:off x="5518867" y="1350903"/>
                <a:ext cx="1597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chemeClr val="bg1"/>
                          </a:solidFill>
                          <a:latin typeface="Cambria Math" panose="02040503050406030204" pitchFamily="18" charset="0"/>
                          <a:ea typeface="Verdana" panose="020B0604030504040204" pitchFamily="34" charset="0"/>
                        </a:rPr>
                        <m:t>𝑀𝑜𝑑𝑒𝑙</m:t>
                      </m:r>
                      <m:r>
                        <a:rPr lang="en-US" sz="2800" b="0" i="1" dirty="0" smtClean="0">
                          <a:solidFill>
                            <a:schemeClr val="bg1"/>
                          </a:solidFill>
                          <a:latin typeface="Cambria Math" panose="02040503050406030204" pitchFamily="18" charset="0"/>
                          <a:ea typeface="Verdana" panose="020B0604030504040204" pitchFamily="34" charset="0"/>
                        </a:rPr>
                        <m:t> 1</m:t>
                      </m:r>
                    </m:oMath>
                  </m:oMathPara>
                </a14:m>
                <a:endParaRPr lang="ru-RU" sz="2800" dirty="0">
                  <a:solidFill>
                    <a:schemeClr val="bg1"/>
                  </a:solidFill>
                  <a:latin typeface="Verdana" panose="020B0604030504040204" pitchFamily="34" charset="0"/>
                  <a:ea typeface="Verdana" panose="020B0604030504040204" pitchFamily="34" charset="0"/>
                </a:endParaRPr>
              </a:p>
            </p:txBody>
          </p:sp>
        </mc:Choice>
        <mc:Fallback xmlns="">
          <p:sp>
            <p:nvSpPr>
              <p:cNvPr id="15" name="Прямоугольник 14">
                <a:extLst>
                  <a:ext uri="{FF2B5EF4-FFF2-40B4-BE49-F238E27FC236}">
                    <a16:creationId xmlns:a16="http://schemas.microsoft.com/office/drawing/2014/main" id="{6B5CC1D3-DA9B-4A62-867D-74D36F133A21}"/>
                  </a:ext>
                </a:extLst>
              </p:cNvPr>
              <p:cNvSpPr>
                <a:spLocks noRot="1" noChangeAspect="1" noMove="1" noResize="1" noEditPoints="1" noAdjustHandles="1" noChangeArrowheads="1" noChangeShapeType="1" noTextEdit="1"/>
              </p:cNvSpPr>
              <p:nvPr/>
            </p:nvSpPr>
            <p:spPr>
              <a:xfrm>
                <a:off x="5518867" y="1350903"/>
                <a:ext cx="1597104" cy="52322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Прямоугольник 15">
                <a:extLst>
                  <a:ext uri="{FF2B5EF4-FFF2-40B4-BE49-F238E27FC236}">
                    <a16:creationId xmlns:a16="http://schemas.microsoft.com/office/drawing/2014/main" id="{703CB8F2-914A-4C12-9064-4FB5B73C45C7}"/>
                  </a:ext>
                </a:extLst>
              </p:cNvPr>
              <p:cNvSpPr/>
              <p:nvPr/>
            </p:nvSpPr>
            <p:spPr>
              <a:xfrm>
                <a:off x="5590875" y="3799175"/>
                <a:ext cx="1597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chemeClr val="bg1"/>
                          </a:solidFill>
                          <a:latin typeface="Cambria Math" panose="02040503050406030204" pitchFamily="18" charset="0"/>
                          <a:ea typeface="Verdana" panose="020B0604030504040204" pitchFamily="34" charset="0"/>
                        </a:rPr>
                        <m:t>𝑀𝑜𝑑𝑒𝑙</m:t>
                      </m:r>
                      <m:r>
                        <a:rPr lang="en-US" sz="2800" b="0" i="1" dirty="0" smtClean="0">
                          <a:solidFill>
                            <a:schemeClr val="bg1"/>
                          </a:solidFill>
                          <a:latin typeface="Cambria Math" panose="02040503050406030204" pitchFamily="18" charset="0"/>
                          <a:ea typeface="Verdana" panose="020B0604030504040204" pitchFamily="34" charset="0"/>
                        </a:rPr>
                        <m:t> 2</m:t>
                      </m:r>
                    </m:oMath>
                  </m:oMathPara>
                </a14:m>
                <a:endParaRPr lang="ru-RU" sz="2800" dirty="0">
                  <a:solidFill>
                    <a:schemeClr val="bg1"/>
                  </a:solidFill>
                  <a:latin typeface="Verdana" panose="020B0604030504040204" pitchFamily="34" charset="0"/>
                  <a:ea typeface="Verdana" panose="020B0604030504040204" pitchFamily="34" charset="0"/>
                </a:endParaRPr>
              </a:p>
            </p:txBody>
          </p:sp>
        </mc:Choice>
        <mc:Fallback xmlns="">
          <p:sp>
            <p:nvSpPr>
              <p:cNvPr id="16" name="Прямоугольник 15">
                <a:extLst>
                  <a:ext uri="{FF2B5EF4-FFF2-40B4-BE49-F238E27FC236}">
                    <a16:creationId xmlns:a16="http://schemas.microsoft.com/office/drawing/2014/main" id="{703CB8F2-914A-4C12-9064-4FB5B73C45C7}"/>
                  </a:ext>
                </a:extLst>
              </p:cNvPr>
              <p:cNvSpPr>
                <a:spLocks noRot="1" noChangeAspect="1" noMove="1" noResize="1" noEditPoints="1" noAdjustHandles="1" noChangeArrowheads="1" noChangeShapeType="1" noTextEdit="1"/>
              </p:cNvSpPr>
              <p:nvPr/>
            </p:nvSpPr>
            <p:spPr>
              <a:xfrm>
                <a:off x="5590875" y="3799175"/>
                <a:ext cx="1597104" cy="52322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Прямоугольник 16">
                <a:extLst>
                  <a:ext uri="{FF2B5EF4-FFF2-40B4-BE49-F238E27FC236}">
                    <a16:creationId xmlns:a16="http://schemas.microsoft.com/office/drawing/2014/main" id="{4FC699FC-4304-4350-8D44-D6DA72DE4920}"/>
                  </a:ext>
                </a:extLst>
              </p:cNvPr>
              <p:cNvSpPr/>
              <p:nvPr/>
            </p:nvSpPr>
            <p:spPr>
              <a:xfrm>
                <a:off x="5950915" y="5815399"/>
                <a:ext cx="5806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chemeClr val="bg1"/>
                          </a:solidFill>
                          <a:latin typeface="Cambria Math" panose="02040503050406030204" pitchFamily="18" charset="0"/>
                          <a:ea typeface="Verdana" panose="020B0604030504040204" pitchFamily="34" charset="0"/>
                        </a:rPr>
                        <m:t>…</m:t>
                      </m:r>
                    </m:oMath>
                  </m:oMathPara>
                </a14:m>
                <a:endParaRPr lang="ru-RU" sz="2800" dirty="0">
                  <a:solidFill>
                    <a:schemeClr val="bg1"/>
                  </a:solidFill>
                  <a:latin typeface="Verdana" panose="020B0604030504040204" pitchFamily="34" charset="0"/>
                  <a:ea typeface="Verdana" panose="020B0604030504040204" pitchFamily="34" charset="0"/>
                </a:endParaRPr>
              </a:p>
            </p:txBody>
          </p:sp>
        </mc:Choice>
        <mc:Fallback xmlns="">
          <p:sp>
            <p:nvSpPr>
              <p:cNvPr id="17" name="Прямоугольник 16">
                <a:extLst>
                  <a:ext uri="{FF2B5EF4-FFF2-40B4-BE49-F238E27FC236}">
                    <a16:creationId xmlns:a16="http://schemas.microsoft.com/office/drawing/2014/main" id="{4FC699FC-4304-4350-8D44-D6DA72DE4920}"/>
                  </a:ext>
                </a:extLst>
              </p:cNvPr>
              <p:cNvSpPr>
                <a:spLocks noRot="1" noChangeAspect="1" noMove="1" noResize="1" noEditPoints="1" noAdjustHandles="1" noChangeArrowheads="1" noChangeShapeType="1" noTextEdit="1"/>
              </p:cNvSpPr>
              <p:nvPr/>
            </p:nvSpPr>
            <p:spPr>
              <a:xfrm>
                <a:off x="5950915" y="5815399"/>
                <a:ext cx="580607" cy="523220"/>
              </a:xfrm>
              <a:prstGeom prst="rect">
                <a:avLst/>
              </a:prstGeom>
              <a:blipFill>
                <a:blip r:embed="rId6"/>
                <a:stretch>
                  <a:fillRect/>
                </a:stretch>
              </a:blipFill>
            </p:spPr>
            <p:txBody>
              <a:bodyPr/>
              <a:lstStyle/>
              <a:p>
                <a:r>
                  <a:rPr lang="ru-RU">
                    <a:noFill/>
                  </a:rPr>
                  <a:t> </a:t>
                </a:r>
              </a:p>
            </p:txBody>
          </p:sp>
        </mc:Fallback>
      </mc:AlternateContent>
      <p:sp>
        <p:nvSpPr>
          <p:cNvPr id="18" name="Прямоугольник 17">
            <a:extLst>
              <a:ext uri="{FF2B5EF4-FFF2-40B4-BE49-F238E27FC236}">
                <a16:creationId xmlns:a16="http://schemas.microsoft.com/office/drawing/2014/main" id="{75FAE220-FDE9-4794-B6D9-5BDBA634FEA0}"/>
              </a:ext>
            </a:extLst>
          </p:cNvPr>
          <p:cNvSpPr/>
          <p:nvPr/>
        </p:nvSpPr>
        <p:spPr>
          <a:xfrm>
            <a:off x="262283" y="2431023"/>
            <a:ext cx="1152128" cy="20882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Train Data</a:t>
            </a:r>
            <a:endParaRPr lang="ru-RU" dirty="0"/>
          </a:p>
        </p:txBody>
      </p:sp>
      <p:sp>
        <p:nvSpPr>
          <p:cNvPr id="19" name="Прямоугольник 18">
            <a:extLst>
              <a:ext uri="{FF2B5EF4-FFF2-40B4-BE49-F238E27FC236}">
                <a16:creationId xmlns:a16="http://schemas.microsoft.com/office/drawing/2014/main" id="{77F5BC53-B7EC-493A-B70E-4401C2F921B4}"/>
              </a:ext>
            </a:extLst>
          </p:cNvPr>
          <p:cNvSpPr/>
          <p:nvPr/>
        </p:nvSpPr>
        <p:spPr>
          <a:xfrm>
            <a:off x="1774451" y="2431023"/>
            <a:ext cx="1152128" cy="16561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Train</a:t>
            </a:r>
            <a:endParaRPr lang="ru-RU" dirty="0"/>
          </a:p>
        </p:txBody>
      </p:sp>
      <p:sp>
        <p:nvSpPr>
          <p:cNvPr id="20" name="Прямоугольник 19">
            <a:extLst>
              <a:ext uri="{FF2B5EF4-FFF2-40B4-BE49-F238E27FC236}">
                <a16:creationId xmlns:a16="http://schemas.microsoft.com/office/drawing/2014/main" id="{E729A495-D0B9-404E-81EC-7D82F8B2DA63}"/>
              </a:ext>
            </a:extLst>
          </p:cNvPr>
          <p:cNvSpPr/>
          <p:nvPr/>
        </p:nvSpPr>
        <p:spPr>
          <a:xfrm>
            <a:off x="1774451" y="4159215"/>
            <a:ext cx="1152128" cy="3600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a:t>
            </a:r>
            <a:endParaRPr lang="ru-RU" dirty="0"/>
          </a:p>
        </p:txBody>
      </p:sp>
      <mc:AlternateContent xmlns:mc="http://schemas.openxmlformats.org/markup-compatibility/2006" xmlns:a14="http://schemas.microsoft.com/office/drawing/2010/main">
        <mc:Choice Requires="a14">
          <p:sp>
            <p:nvSpPr>
              <p:cNvPr id="21" name="Прямоугольник 20">
                <a:extLst>
                  <a:ext uri="{FF2B5EF4-FFF2-40B4-BE49-F238E27FC236}">
                    <a16:creationId xmlns:a16="http://schemas.microsoft.com/office/drawing/2014/main" id="{ECDB403B-1968-448C-995F-F7A934D26C32}"/>
                  </a:ext>
                </a:extLst>
              </p:cNvPr>
              <p:cNvSpPr/>
              <p:nvPr/>
            </p:nvSpPr>
            <p:spPr>
              <a:xfrm>
                <a:off x="9767339" y="1350903"/>
                <a:ext cx="23208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a:solidFill>
                            <a:schemeClr val="bg1"/>
                          </a:solidFill>
                          <a:latin typeface="Cambria Math" panose="02040503050406030204" pitchFamily="18" charset="0"/>
                          <a:ea typeface="Verdana" panose="020B0604030504040204" pitchFamily="34" charset="0"/>
                        </a:rPr>
                        <m:t>𝑀𝑒𝑡𝑎</m:t>
                      </m:r>
                      <m:r>
                        <a:rPr lang="en-US" sz="2800" i="1" dirty="0">
                          <a:solidFill>
                            <a:schemeClr val="bg1"/>
                          </a:solidFill>
                          <a:latin typeface="Cambria Math" panose="02040503050406030204" pitchFamily="18" charset="0"/>
                          <a:ea typeface="Verdana" panose="020B0604030504040204" pitchFamily="34" charset="0"/>
                        </a:rPr>
                        <m:t>_</m:t>
                      </m:r>
                      <m:r>
                        <a:rPr lang="en-US" sz="2800" i="1" dirty="0">
                          <a:solidFill>
                            <a:schemeClr val="bg1"/>
                          </a:solidFill>
                          <a:latin typeface="Cambria Math" panose="02040503050406030204" pitchFamily="18" charset="0"/>
                          <a:ea typeface="Verdana" panose="020B0604030504040204" pitchFamily="34" charset="0"/>
                        </a:rPr>
                        <m:t>𝑀𝑜𝑑𝑒𝑙</m:t>
                      </m:r>
                      <m:r>
                        <a:rPr lang="en-US" sz="2800" i="1" dirty="0">
                          <a:solidFill>
                            <a:schemeClr val="bg1"/>
                          </a:solidFill>
                          <a:latin typeface="Cambria Math" panose="02040503050406030204" pitchFamily="18" charset="0"/>
                          <a:ea typeface="Verdana" panose="020B0604030504040204" pitchFamily="34" charset="0"/>
                        </a:rPr>
                        <m:t> </m:t>
                      </m:r>
                    </m:oMath>
                  </m:oMathPara>
                </a14:m>
                <a:endParaRPr lang="ru-RU" sz="2800" dirty="0"/>
              </a:p>
            </p:txBody>
          </p:sp>
        </mc:Choice>
        <mc:Fallback xmlns="">
          <p:sp>
            <p:nvSpPr>
              <p:cNvPr id="21" name="Прямоугольник 20">
                <a:extLst>
                  <a:ext uri="{FF2B5EF4-FFF2-40B4-BE49-F238E27FC236}">
                    <a16:creationId xmlns:a16="http://schemas.microsoft.com/office/drawing/2014/main" id="{ECDB403B-1968-448C-995F-F7A934D26C32}"/>
                  </a:ext>
                </a:extLst>
              </p:cNvPr>
              <p:cNvSpPr>
                <a:spLocks noRot="1" noChangeAspect="1" noMove="1" noResize="1" noEditPoints="1" noAdjustHandles="1" noChangeArrowheads="1" noChangeShapeType="1" noTextEdit="1"/>
              </p:cNvSpPr>
              <p:nvPr/>
            </p:nvSpPr>
            <p:spPr>
              <a:xfrm>
                <a:off x="9767339" y="1350903"/>
                <a:ext cx="2320828" cy="523220"/>
              </a:xfrm>
              <a:prstGeom prst="rect">
                <a:avLst/>
              </a:prstGeom>
              <a:blipFill>
                <a:blip r:embed="rId7"/>
                <a:stretch>
                  <a:fillRect/>
                </a:stretch>
              </a:blipFill>
            </p:spPr>
            <p:txBody>
              <a:bodyPr/>
              <a:lstStyle/>
              <a:p>
                <a:r>
                  <a:rPr lang="ru-RU">
                    <a:noFill/>
                  </a:rPr>
                  <a:t> </a:t>
                </a:r>
              </a:p>
            </p:txBody>
          </p:sp>
        </mc:Fallback>
      </mc:AlternateContent>
      <p:cxnSp>
        <p:nvCxnSpPr>
          <p:cNvPr id="22" name="Прямая со стрелкой 21">
            <a:extLst>
              <a:ext uri="{FF2B5EF4-FFF2-40B4-BE49-F238E27FC236}">
                <a16:creationId xmlns:a16="http://schemas.microsoft.com/office/drawing/2014/main" id="{38E673BC-67A7-4149-B8AA-FC0441E8FC45}"/>
              </a:ext>
            </a:extLst>
          </p:cNvPr>
          <p:cNvCxnSpPr/>
          <p:nvPr/>
        </p:nvCxnSpPr>
        <p:spPr>
          <a:xfrm>
            <a:off x="1486419" y="3583151"/>
            <a:ext cx="216024"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Прямая со стрелкой 22">
            <a:extLst>
              <a:ext uri="{FF2B5EF4-FFF2-40B4-BE49-F238E27FC236}">
                <a16:creationId xmlns:a16="http://schemas.microsoft.com/office/drawing/2014/main" id="{3E6274F1-E6BA-4D05-9DD7-11C85A3E5A2A}"/>
              </a:ext>
            </a:extLst>
          </p:cNvPr>
          <p:cNvCxnSpPr/>
          <p:nvPr/>
        </p:nvCxnSpPr>
        <p:spPr>
          <a:xfrm flipV="1">
            <a:off x="3142603" y="2935079"/>
            <a:ext cx="504056" cy="43204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Рисунок 23">
            <a:extLst>
              <a:ext uri="{FF2B5EF4-FFF2-40B4-BE49-F238E27FC236}">
                <a16:creationId xmlns:a16="http://schemas.microsoft.com/office/drawing/2014/main" id="{08FFD8E8-DEEF-418D-88C9-A00292F90706}"/>
              </a:ext>
            </a:extLst>
          </p:cNvPr>
          <p:cNvPicPr>
            <a:picLocks noChangeAspect="1"/>
          </p:cNvPicPr>
          <p:nvPr/>
        </p:nvPicPr>
        <p:blipFill>
          <a:blip r:embed="rId8"/>
          <a:stretch>
            <a:fillRect/>
          </a:stretch>
        </p:blipFill>
        <p:spPr>
          <a:xfrm>
            <a:off x="3790675" y="1926967"/>
            <a:ext cx="4098537" cy="1800200"/>
          </a:xfrm>
          <a:prstGeom prst="rect">
            <a:avLst/>
          </a:prstGeom>
        </p:spPr>
      </p:pic>
      <p:pic>
        <p:nvPicPr>
          <p:cNvPr id="25" name="Рисунок 24">
            <a:extLst>
              <a:ext uri="{FF2B5EF4-FFF2-40B4-BE49-F238E27FC236}">
                <a16:creationId xmlns:a16="http://schemas.microsoft.com/office/drawing/2014/main" id="{B300D623-7D77-40AA-8293-21A8113D332D}"/>
              </a:ext>
            </a:extLst>
          </p:cNvPr>
          <p:cNvPicPr>
            <a:picLocks noChangeAspect="1"/>
          </p:cNvPicPr>
          <p:nvPr/>
        </p:nvPicPr>
        <p:blipFill>
          <a:blip r:embed="rId9"/>
          <a:stretch>
            <a:fillRect/>
          </a:stretch>
        </p:blipFill>
        <p:spPr>
          <a:xfrm>
            <a:off x="8039147" y="1854959"/>
            <a:ext cx="954881" cy="1944216"/>
          </a:xfrm>
          <a:prstGeom prst="rect">
            <a:avLst/>
          </a:prstGeom>
        </p:spPr>
      </p:pic>
      <p:pic>
        <p:nvPicPr>
          <p:cNvPr id="26" name="Рисунок 25">
            <a:extLst>
              <a:ext uri="{FF2B5EF4-FFF2-40B4-BE49-F238E27FC236}">
                <a16:creationId xmlns:a16="http://schemas.microsoft.com/office/drawing/2014/main" id="{CB7CC08F-98CD-4AE8-A8FC-DBD9C6D9ACCC}"/>
              </a:ext>
            </a:extLst>
          </p:cNvPr>
          <p:cNvPicPr>
            <a:picLocks noChangeAspect="1"/>
          </p:cNvPicPr>
          <p:nvPr/>
        </p:nvPicPr>
        <p:blipFill>
          <a:blip r:embed="rId9"/>
          <a:stretch>
            <a:fillRect/>
          </a:stretch>
        </p:blipFill>
        <p:spPr>
          <a:xfrm>
            <a:off x="9551315" y="1998975"/>
            <a:ext cx="848783" cy="1728192"/>
          </a:xfrm>
          <a:prstGeom prst="rect">
            <a:avLst/>
          </a:prstGeom>
        </p:spPr>
      </p:pic>
      <p:pic>
        <p:nvPicPr>
          <p:cNvPr id="27" name="Рисунок 26">
            <a:extLst>
              <a:ext uri="{FF2B5EF4-FFF2-40B4-BE49-F238E27FC236}">
                <a16:creationId xmlns:a16="http://schemas.microsoft.com/office/drawing/2014/main" id="{5D2AC6AA-DF00-42D5-A637-A9A761E8A877}"/>
              </a:ext>
            </a:extLst>
          </p:cNvPr>
          <p:cNvPicPr>
            <a:picLocks noChangeAspect="1"/>
          </p:cNvPicPr>
          <p:nvPr/>
        </p:nvPicPr>
        <p:blipFill>
          <a:blip r:embed="rId9"/>
          <a:stretch>
            <a:fillRect/>
          </a:stretch>
        </p:blipFill>
        <p:spPr>
          <a:xfrm>
            <a:off x="10415411" y="1998975"/>
            <a:ext cx="848783" cy="1728192"/>
          </a:xfrm>
          <a:prstGeom prst="rect">
            <a:avLst/>
          </a:prstGeom>
        </p:spPr>
      </p:pic>
      <p:pic>
        <p:nvPicPr>
          <p:cNvPr id="28" name="Рисунок 27">
            <a:extLst>
              <a:ext uri="{FF2B5EF4-FFF2-40B4-BE49-F238E27FC236}">
                <a16:creationId xmlns:a16="http://schemas.microsoft.com/office/drawing/2014/main" id="{32C26073-84AF-4486-9068-5322A610AD41}"/>
              </a:ext>
            </a:extLst>
          </p:cNvPr>
          <p:cNvPicPr>
            <a:picLocks noChangeAspect="1"/>
          </p:cNvPicPr>
          <p:nvPr/>
        </p:nvPicPr>
        <p:blipFill>
          <a:blip r:embed="rId9"/>
          <a:stretch>
            <a:fillRect/>
          </a:stretch>
        </p:blipFill>
        <p:spPr>
          <a:xfrm>
            <a:off x="11318831" y="1998975"/>
            <a:ext cx="848783" cy="1728192"/>
          </a:xfrm>
          <a:prstGeom prst="rect">
            <a:avLst/>
          </a:prstGeom>
        </p:spPr>
      </p:pic>
      <p:cxnSp>
        <p:nvCxnSpPr>
          <p:cNvPr id="29" name="Прямая со стрелкой 28">
            <a:extLst>
              <a:ext uri="{FF2B5EF4-FFF2-40B4-BE49-F238E27FC236}">
                <a16:creationId xmlns:a16="http://schemas.microsoft.com/office/drawing/2014/main" id="{6D3FCCFC-8B52-48AB-8786-794C301CDEE4}"/>
              </a:ext>
            </a:extLst>
          </p:cNvPr>
          <p:cNvCxnSpPr/>
          <p:nvPr/>
        </p:nvCxnSpPr>
        <p:spPr>
          <a:xfrm>
            <a:off x="3070595" y="4303231"/>
            <a:ext cx="720080" cy="64807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0" name="Рисунок 29">
            <a:extLst>
              <a:ext uri="{FF2B5EF4-FFF2-40B4-BE49-F238E27FC236}">
                <a16:creationId xmlns:a16="http://schemas.microsoft.com/office/drawing/2014/main" id="{D37AD06C-D256-4E17-8365-289D879CCE2E}"/>
              </a:ext>
            </a:extLst>
          </p:cNvPr>
          <p:cNvPicPr>
            <a:picLocks noChangeAspect="1"/>
          </p:cNvPicPr>
          <p:nvPr/>
        </p:nvPicPr>
        <p:blipFill>
          <a:blip r:embed="rId8"/>
          <a:stretch>
            <a:fillRect/>
          </a:stretch>
        </p:blipFill>
        <p:spPr>
          <a:xfrm>
            <a:off x="3790675" y="4303231"/>
            <a:ext cx="4098537" cy="1800200"/>
          </a:xfrm>
          <a:prstGeom prst="rect">
            <a:avLst/>
          </a:prstGeom>
        </p:spPr>
      </p:pic>
      <p:pic>
        <p:nvPicPr>
          <p:cNvPr id="31" name="Рисунок 30">
            <a:extLst>
              <a:ext uri="{FF2B5EF4-FFF2-40B4-BE49-F238E27FC236}">
                <a16:creationId xmlns:a16="http://schemas.microsoft.com/office/drawing/2014/main" id="{163E060B-764C-4762-822A-BD94480DAF22}"/>
              </a:ext>
            </a:extLst>
          </p:cNvPr>
          <p:cNvPicPr>
            <a:picLocks noChangeAspect="1"/>
          </p:cNvPicPr>
          <p:nvPr/>
        </p:nvPicPr>
        <p:blipFill>
          <a:blip r:embed="rId9"/>
          <a:stretch>
            <a:fillRect/>
          </a:stretch>
        </p:blipFill>
        <p:spPr>
          <a:xfrm>
            <a:off x="8039147" y="4231223"/>
            <a:ext cx="954881" cy="1944216"/>
          </a:xfrm>
          <a:prstGeom prst="rect">
            <a:avLst/>
          </a:prstGeom>
        </p:spPr>
      </p:pic>
      <p:cxnSp>
        <p:nvCxnSpPr>
          <p:cNvPr id="32" name="Прямая со стрелкой 31">
            <a:extLst>
              <a:ext uri="{FF2B5EF4-FFF2-40B4-BE49-F238E27FC236}">
                <a16:creationId xmlns:a16="http://schemas.microsoft.com/office/drawing/2014/main" id="{D7748695-ECB4-4ED5-93F0-101DBD1D5327}"/>
              </a:ext>
            </a:extLst>
          </p:cNvPr>
          <p:cNvCxnSpPr>
            <a:endCxn id="26" idx="1"/>
          </p:cNvCxnSpPr>
          <p:nvPr/>
        </p:nvCxnSpPr>
        <p:spPr>
          <a:xfrm>
            <a:off x="9119267" y="2863071"/>
            <a:ext cx="432048"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Прямая со стрелкой 32">
            <a:extLst>
              <a:ext uri="{FF2B5EF4-FFF2-40B4-BE49-F238E27FC236}">
                <a16:creationId xmlns:a16="http://schemas.microsoft.com/office/drawing/2014/main" id="{D406AC62-ED96-4867-BDF2-79322C231B57}"/>
              </a:ext>
            </a:extLst>
          </p:cNvPr>
          <p:cNvCxnSpPr/>
          <p:nvPr/>
        </p:nvCxnSpPr>
        <p:spPr>
          <a:xfrm flipV="1">
            <a:off x="9263283" y="3799175"/>
            <a:ext cx="1368831" cy="144016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39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P spid="17" grpId="0"/>
      <p:bldP spid="19" grpId="0" animBg="1"/>
      <p:bldP spid="20" grpId="0" animBg="1"/>
      <p:bldP spid="2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57</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Stacking</a:t>
            </a:r>
            <a:endParaRPr lang="ru-RU" sz="3200"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9" name="Заголовок 1">
            <a:extLst>
              <a:ext uri="{FF2B5EF4-FFF2-40B4-BE49-F238E27FC236}">
                <a16:creationId xmlns:a16="http://schemas.microsoft.com/office/drawing/2014/main" id="{E6ADAC35-B56A-4779-8BFB-DCA64004F35B}"/>
              </a:ext>
            </a:extLst>
          </p:cNvPr>
          <p:cNvSpPr txBox="1">
            <a:spLocks/>
          </p:cNvSpPr>
          <p:nvPr/>
        </p:nvSpPr>
        <p:spPr>
          <a:xfrm>
            <a:off x="1654184" y="830386"/>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17" name="Заголовок 1">
            <a:extLst>
              <a:ext uri="{FF2B5EF4-FFF2-40B4-BE49-F238E27FC236}">
                <a16:creationId xmlns:a16="http://schemas.microsoft.com/office/drawing/2014/main" id="{E6ADAC35-B56A-4779-8BFB-DCA64004F35B}"/>
              </a:ext>
            </a:extLst>
          </p:cNvPr>
          <p:cNvSpPr txBox="1">
            <a:spLocks/>
          </p:cNvSpPr>
          <p:nvPr/>
        </p:nvSpPr>
        <p:spPr>
          <a:xfrm>
            <a:off x="1773286" y="848845"/>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Реализация </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Python</a:t>
            </a:r>
          </a:p>
        </p:txBody>
      </p:sp>
      <p:sp>
        <p:nvSpPr>
          <p:cNvPr id="2" name="Прямоугольник 1"/>
          <p:cNvSpPr/>
          <p:nvPr/>
        </p:nvSpPr>
        <p:spPr>
          <a:xfrm>
            <a:off x="568533" y="1546500"/>
            <a:ext cx="10884269" cy="1631216"/>
          </a:xfrm>
          <a:prstGeom prst="rect">
            <a:avLst/>
          </a:prstGeom>
        </p:spPr>
        <p:txBody>
          <a:bodyPr wrap="square">
            <a:spAutoFit/>
          </a:bodyPr>
          <a:lstStyle/>
          <a:p>
            <a:r>
              <a:rPr lang="en-US" sz="2000" dirty="0">
                <a:solidFill>
                  <a:srgbClr val="C586C0"/>
                </a:solidFill>
                <a:latin typeface="Courier New" panose="02070309020205020404" pitchFamily="49" charset="0"/>
              </a:rPr>
              <a:t>from</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sklearn.linear_model</a:t>
            </a:r>
            <a:r>
              <a:rPr lang="en-US" sz="2000" dirty="0">
                <a:solidFill>
                  <a:srgbClr val="D4D4D4"/>
                </a:solidFill>
                <a:latin typeface="Courier New" panose="02070309020205020404" pitchFamily="49" charset="0"/>
              </a:rPr>
              <a:t> </a:t>
            </a:r>
            <a:r>
              <a:rPr lang="en-US" sz="2000" dirty="0">
                <a:solidFill>
                  <a:srgbClr val="C586C0"/>
                </a:solidFill>
                <a:latin typeface="Courier New" panose="02070309020205020404" pitchFamily="49" charset="0"/>
              </a:rPr>
              <a:t>import</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RidgeCV</a:t>
            </a:r>
            <a:r>
              <a:rPr lang="en-US" sz="2000" dirty="0">
                <a:solidFill>
                  <a:srgbClr val="DCDCDC"/>
                </a:solidFill>
                <a:latin typeface="Courier New" panose="02070309020205020404" pitchFamily="49" charset="0"/>
              </a:rPr>
              <a:t>,</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LassoCV</a:t>
            </a:r>
            <a:endParaRPr lang="en-US" sz="2000" dirty="0">
              <a:solidFill>
                <a:srgbClr val="D4D4D4"/>
              </a:solidFill>
              <a:latin typeface="Courier New" panose="02070309020205020404" pitchFamily="49" charset="0"/>
            </a:endParaRPr>
          </a:p>
          <a:p>
            <a:r>
              <a:rPr lang="en-US" sz="2000" dirty="0">
                <a:solidFill>
                  <a:srgbClr val="C586C0"/>
                </a:solidFill>
                <a:latin typeface="Courier New" panose="02070309020205020404" pitchFamily="49" charset="0"/>
              </a:rPr>
              <a:t>from</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sklearn.neighbors</a:t>
            </a:r>
            <a:r>
              <a:rPr lang="en-US" sz="2000" dirty="0">
                <a:solidFill>
                  <a:srgbClr val="D4D4D4"/>
                </a:solidFill>
                <a:latin typeface="Courier New" panose="02070309020205020404" pitchFamily="49" charset="0"/>
              </a:rPr>
              <a:t> </a:t>
            </a:r>
            <a:r>
              <a:rPr lang="en-US" sz="2000" dirty="0">
                <a:solidFill>
                  <a:srgbClr val="C586C0"/>
                </a:solidFill>
                <a:latin typeface="Courier New" panose="02070309020205020404" pitchFamily="49" charset="0"/>
              </a:rPr>
              <a:t>import</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KNeighborsRegressor</a:t>
            </a:r>
            <a:endParaRPr lang="en-US" sz="2000" dirty="0">
              <a:solidFill>
                <a:srgbClr val="D4D4D4"/>
              </a:solidFill>
              <a:latin typeface="Courier New" panose="02070309020205020404" pitchFamily="49" charset="0"/>
            </a:endParaRPr>
          </a:p>
          <a:p>
            <a:r>
              <a:rPr lang="en-US" sz="2000" dirty="0">
                <a:solidFill>
                  <a:srgbClr val="D4D4D4"/>
                </a:solidFill>
                <a:latin typeface="Courier New" panose="02070309020205020404" pitchFamily="49" charset="0"/>
              </a:rPr>
              <a:t>estimators = </a:t>
            </a:r>
            <a:r>
              <a:rPr lang="en-US" sz="2000" dirty="0">
                <a:solidFill>
                  <a:srgbClr val="DCDCDC"/>
                </a:solidFill>
                <a:latin typeface="Courier New" panose="02070309020205020404" pitchFamily="49" charset="0"/>
              </a:rPr>
              <a:t>[(</a:t>
            </a:r>
            <a:r>
              <a:rPr lang="en-US" sz="2000" dirty="0">
                <a:solidFill>
                  <a:srgbClr val="CE9178"/>
                </a:solidFill>
                <a:latin typeface="Courier New" panose="02070309020205020404" pitchFamily="49" charset="0"/>
              </a:rPr>
              <a:t>'ridge'</a:t>
            </a:r>
            <a:r>
              <a:rPr lang="en-US" sz="2000" dirty="0">
                <a:solidFill>
                  <a:srgbClr val="DCDCDC"/>
                </a:solidFill>
                <a:latin typeface="Courier New" panose="02070309020205020404" pitchFamily="49" charset="0"/>
              </a:rPr>
              <a:t>,</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RidgeCV</a:t>
            </a:r>
            <a:r>
              <a:rPr lang="en-US" sz="2000" dirty="0">
                <a:solidFill>
                  <a:srgbClr val="DCDCDC"/>
                </a:solidFill>
                <a:latin typeface="Courier New" panose="02070309020205020404" pitchFamily="49" charset="0"/>
              </a:rPr>
              <a:t>()),</a:t>
            </a:r>
            <a:endParaRPr lang="en-US" sz="2000" dirty="0">
              <a:solidFill>
                <a:srgbClr val="D4D4D4"/>
              </a:solidFill>
              <a:latin typeface="Courier New" panose="02070309020205020404" pitchFamily="49" charset="0"/>
            </a:endParaRPr>
          </a:p>
          <a:p>
            <a:r>
              <a:rPr lang="en-US" sz="2000" dirty="0">
                <a:solidFill>
                  <a:srgbClr val="D4D4D4"/>
                </a:solidFill>
                <a:latin typeface="Courier New" panose="02070309020205020404" pitchFamily="49" charset="0"/>
              </a:rPr>
              <a:t>              </a:t>
            </a:r>
            <a:r>
              <a:rPr lang="en-US" sz="2000" dirty="0">
                <a:solidFill>
                  <a:srgbClr val="DCDCDC"/>
                </a:solidFill>
                <a:latin typeface="Courier New" panose="02070309020205020404" pitchFamily="49" charset="0"/>
              </a:rPr>
              <a:t>(</a:t>
            </a:r>
            <a:r>
              <a:rPr lang="en-US" sz="2000" dirty="0">
                <a:solidFill>
                  <a:srgbClr val="CE9178"/>
                </a:solidFill>
                <a:latin typeface="Courier New" panose="02070309020205020404" pitchFamily="49" charset="0"/>
              </a:rPr>
              <a:t>'lasso'</a:t>
            </a:r>
            <a:r>
              <a:rPr lang="en-US" sz="2000" dirty="0">
                <a:solidFill>
                  <a:srgbClr val="DCDCDC"/>
                </a:solidFill>
                <a:latin typeface="Courier New" panose="02070309020205020404" pitchFamily="49" charset="0"/>
              </a:rPr>
              <a:t>,</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LassoCV</a:t>
            </a:r>
            <a:r>
              <a:rPr lang="en-US" sz="2000" dirty="0">
                <a:solidFill>
                  <a:srgbClr val="DCDCDC"/>
                </a:solidFill>
                <a:latin typeface="Courier New" panose="02070309020205020404" pitchFamily="49" charset="0"/>
              </a:rPr>
              <a:t>(</a:t>
            </a:r>
            <a:r>
              <a:rPr lang="en-US" sz="2000" dirty="0" err="1">
                <a:solidFill>
                  <a:srgbClr val="D4D4D4"/>
                </a:solidFill>
                <a:latin typeface="Courier New" panose="02070309020205020404" pitchFamily="49" charset="0"/>
              </a:rPr>
              <a:t>random_state</a:t>
            </a:r>
            <a:r>
              <a:rPr lang="en-US" sz="2000" dirty="0">
                <a:solidFill>
                  <a:srgbClr val="D4D4D4"/>
                </a:solidFill>
                <a:latin typeface="Courier New" panose="02070309020205020404" pitchFamily="49" charset="0"/>
              </a:rPr>
              <a:t>=</a:t>
            </a:r>
            <a:r>
              <a:rPr lang="en-US" sz="2000" dirty="0">
                <a:solidFill>
                  <a:srgbClr val="B5CEA8"/>
                </a:solidFill>
                <a:latin typeface="Courier New" panose="02070309020205020404" pitchFamily="49" charset="0"/>
              </a:rPr>
              <a:t>42</a:t>
            </a:r>
            <a:r>
              <a:rPr lang="en-US" sz="2000" dirty="0">
                <a:solidFill>
                  <a:srgbClr val="DCDCDC"/>
                </a:solidFill>
                <a:latin typeface="Courier New" panose="02070309020205020404" pitchFamily="49" charset="0"/>
              </a:rPr>
              <a:t>)),</a:t>
            </a:r>
            <a:endParaRPr lang="en-US" sz="2000" dirty="0">
              <a:solidFill>
                <a:srgbClr val="D4D4D4"/>
              </a:solidFill>
              <a:latin typeface="Courier New" panose="02070309020205020404" pitchFamily="49" charset="0"/>
            </a:endParaRPr>
          </a:p>
          <a:p>
            <a:r>
              <a:rPr lang="en-US" sz="2000" dirty="0">
                <a:solidFill>
                  <a:srgbClr val="D4D4D4"/>
                </a:solidFill>
                <a:latin typeface="Courier New" panose="02070309020205020404" pitchFamily="49" charset="0"/>
              </a:rPr>
              <a:t>              </a:t>
            </a:r>
            <a:r>
              <a:rPr lang="en-US" sz="2000" dirty="0">
                <a:solidFill>
                  <a:srgbClr val="DCDCDC"/>
                </a:solidFill>
                <a:latin typeface="Courier New" panose="02070309020205020404" pitchFamily="49" charset="0"/>
              </a:rPr>
              <a:t>(</a:t>
            </a:r>
            <a:r>
              <a:rPr lang="en-US" sz="2000" dirty="0">
                <a:solidFill>
                  <a:srgbClr val="CE9178"/>
                </a:solidFill>
                <a:latin typeface="Courier New" panose="02070309020205020404" pitchFamily="49" charset="0"/>
              </a:rPr>
              <a:t>'</a:t>
            </a:r>
            <a:r>
              <a:rPr lang="en-US" sz="2000" dirty="0" err="1">
                <a:solidFill>
                  <a:srgbClr val="CE9178"/>
                </a:solidFill>
                <a:latin typeface="Courier New" panose="02070309020205020404" pitchFamily="49" charset="0"/>
              </a:rPr>
              <a:t>knr</a:t>
            </a:r>
            <a:r>
              <a:rPr lang="en-US" sz="2000" dirty="0">
                <a:solidFill>
                  <a:srgbClr val="CE9178"/>
                </a:solidFill>
                <a:latin typeface="Courier New" panose="02070309020205020404" pitchFamily="49" charset="0"/>
              </a:rPr>
              <a:t>'</a:t>
            </a:r>
            <a:r>
              <a:rPr lang="en-US" sz="2000" dirty="0">
                <a:solidFill>
                  <a:srgbClr val="DCDCDC"/>
                </a:solidFill>
                <a:latin typeface="Courier New" panose="02070309020205020404" pitchFamily="49" charset="0"/>
              </a:rPr>
              <a:t>,</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KNeighborsRegressor</a:t>
            </a:r>
            <a:r>
              <a:rPr lang="en-US" sz="2000" dirty="0">
                <a:solidFill>
                  <a:srgbClr val="DCDCDC"/>
                </a:solidFill>
                <a:latin typeface="Courier New" panose="02070309020205020404" pitchFamily="49" charset="0"/>
              </a:rPr>
              <a:t>(</a:t>
            </a:r>
            <a:r>
              <a:rPr lang="en-US" sz="2000" dirty="0" err="1">
                <a:solidFill>
                  <a:srgbClr val="D4D4D4"/>
                </a:solidFill>
                <a:latin typeface="Courier New" panose="02070309020205020404" pitchFamily="49" charset="0"/>
              </a:rPr>
              <a:t>n_neighbors</a:t>
            </a:r>
            <a:r>
              <a:rPr lang="en-US" sz="2000" dirty="0">
                <a:solidFill>
                  <a:srgbClr val="D4D4D4"/>
                </a:solidFill>
                <a:latin typeface="Courier New" panose="02070309020205020404" pitchFamily="49" charset="0"/>
              </a:rPr>
              <a:t>=</a:t>
            </a:r>
            <a:r>
              <a:rPr lang="en-US" sz="2000" dirty="0">
                <a:solidFill>
                  <a:srgbClr val="B5CEA8"/>
                </a:solidFill>
                <a:latin typeface="Courier New" panose="02070309020205020404" pitchFamily="49" charset="0"/>
              </a:rPr>
              <a:t>20</a:t>
            </a:r>
            <a:r>
              <a:rPr lang="en-US" sz="2000" dirty="0">
                <a:solidFill>
                  <a:srgbClr val="DCDCDC"/>
                </a:solidFill>
                <a:latin typeface="Courier New" panose="02070309020205020404" pitchFamily="49" charset="0"/>
              </a:rPr>
              <a:t>))]</a:t>
            </a:r>
            <a:endParaRPr lang="en-US" sz="2000" b="0" dirty="0">
              <a:solidFill>
                <a:srgbClr val="D4D4D4"/>
              </a:solidFill>
              <a:effectLst/>
              <a:latin typeface="Courier New" panose="02070309020205020404" pitchFamily="49" charset="0"/>
            </a:endParaRPr>
          </a:p>
        </p:txBody>
      </p:sp>
      <p:sp>
        <p:nvSpPr>
          <p:cNvPr id="6" name="Прямоугольник 5"/>
          <p:cNvSpPr/>
          <p:nvPr/>
        </p:nvSpPr>
        <p:spPr>
          <a:xfrm>
            <a:off x="481081" y="3177716"/>
            <a:ext cx="11702213" cy="2246769"/>
          </a:xfrm>
          <a:prstGeom prst="rect">
            <a:avLst/>
          </a:prstGeom>
        </p:spPr>
        <p:txBody>
          <a:bodyPr wrap="square">
            <a:spAutoFit/>
          </a:bodyPr>
          <a:lstStyle/>
          <a:p>
            <a:r>
              <a:rPr lang="en-US" sz="2000" dirty="0">
                <a:solidFill>
                  <a:srgbClr val="C586C0"/>
                </a:solidFill>
                <a:latin typeface="Courier New" panose="02070309020205020404" pitchFamily="49" charset="0"/>
              </a:rPr>
              <a:t>from</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sklearn.ensemble</a:t>
            </a:r>
            <a:r>
              <a:rPr lang="en-US" sz="2000" dirty="0">
                <a:solidFill>
                  <a:srgbClr val="D4D4D4"/>
                </a:solidFill>
                <a:latin typeface="Courier New" panose="02070309020205020404" pitchFamily="49" charset="0"/>
              </a:rPr>
              <a:t> </a:t>
            </a:r>
            <a:r>
              <a:rPr lang="en-US" sz="2000" dirty="0">
                <a:solidFill>
                  <a:srgbClr val="C586C0"/>
                </a:solidFill>
                <a:latin typeface="Courier New" panose="02070309020205020404" pitchFamily="49" charset="0"/>
              </a:rPr>
              <a:t>import</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RandomForestRegressor</a:t>
            </a:r>
            <a:endParaRPr lang="en-US" sz="2000" dirty="0">
              <a:solidFill>
                <a:srgbClr val="D4D4D4"/>
              </a:solidFill>
              <a:latin typeface="Courier New" panose="02070309020205020404" pitchFamily="49" charset="0"/>
            </a:endParaRPr>
          </a:p>
          <a:p>
            <a:r>
              <a:rPr lang="en-US" sz="2000" dirty="0">
                <a:solidFill>
                  <a:srgbClr val="C586C0"/>
                </a:solidFill>
                <a:latin typeface="Courier New" panose="02070309020205020404" pitchFamily="49" charset="0"/>
              </a:rPr>
              <a:t>from</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sklearn.ensemble</a:t>
            </a:r>
            <a:r>
              <a:rPr lang="en-US" sz="2000" dirty="0">
                <a:solidFill>
                  <a:srgbClr val="D4D4D4"/>
                </a:solidFill>
                <a:latin typeface="Courier New" panose="02070309020205020404" pitchFamily="49" charset="0"/>
              </a:rPr>
              <a:t> </a:t>
            </a:r>
            <a:r>
              <a:rPr lang="en-US" sz="2000" dirty="0">
                <a:solidFill>
                  <a:srgbClr val="C586C0"/>
                </a:solidFill>
                <a:latin typeface="Courier New" panose="02070309020205020404" pitchFamily="49" charset="0"/>
              </a:rPr>
              <a:t>import</a:t>
            </a:r>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StackingRegressor</a:t>
            </a:r>
            <a:endParaRPr lang="en-US" sz="2000" dirty="0">
              <a:solidFill>
                <a:srgbClr val="D4D4D4"/>
              </a:solidFill>
              <a:latin typeface="Courier New" panose="02070309020205020404" pitchFamily="49" charset="0"/>
            </a:endParaRPr>
          </a:p>
          <a:p>
            <a:r>
              <a:rPr lang="en-US" sz="2000" dirty="0" err="1">
                <a:solidFill>
                  <a:srgbClr val="D4D4D4"/>
                </a:solidFill>
                <a:latin typeface="Courier New" panose="02070309020205020404" pitchFamily="49" charset="0"/>
              </a:rPr>
              <a:t>final_estimator</a:t>
            </a:r>
            <a:r>
              <a:rPr lang="en-US" sz="2000" dirty="0">
                <a:solidFill>
                  <a:srgbClr val="D4D4D4"/>
                </a:solidFill>
                <a:latin typeface="Courier New" panose="02070309020205020404" pitchFamily="49" charset="0"/>
              </a:rPr>
              <a:t> = </a:t>
            </a:r>
            <a:r>
              <a:rPr lang="en-US" sz="2000" dirty="0" err="1">
                <a:solidFill>
                  <a:srgbClr val="D4D4D4"/>
                </a:solidFill>
                <a:latin typeface="Courier New" panose="02070309020205020404" pitchFamily="49" charset="0"/>
              </a:rPr>
              <a:t>RandomForestRegressor</a:t>
            </a:r>
            <a:r>
              <a:rPr lang="en-US" sz="2000" dirty="0">
                <a:solidFill>
                  <a:srgbClr val="DCDCDC"/>
                </a:solidFill>
                <a:latin typeface="Courier New" panose="02070309020205020404" pitchFamily="49" charset="0"/>
              </a:rPr>
              <a:t>(</a:t>
            </a:r>
            <a:r>
              <a:rPr lang="en-US" sz="2000" dirty="0" err="1">
                <a:solidFill>
                  <a:srgbClr val="D4D4D4"/>
                </a:solidFill>
                <a:latin typeface="Courier New" panose="02070309020205020404" pitchFamily="49" charset="0"/>
              </a:rPr>
              <a:t>n_estimators</a:t>
            </a:r>
            <a:r>
              <a:rPr lang="en-US" sz="2000" dirty="0">
                <a:solidFill>
                  <a:srgbClr val="D4D4D4"/>
                </a:solidFill>
                <a:latin typeface="Courier New" panose="02070309020205020404" pitchFamily="49" charset="0"/>
              </a:rPr>
              <a:t>=</a:t>
            </a:r>
            <a:r>
              <a:rPr lang="en-US" sz="2000" dirty="0">
                <a:solidFill>
                  <a:srgbClr val="B5CEA8"/>
                </a:solidFill>
                <a:latin typeface="Courier New" panose="02070309020205020404" pitchFamily="49" charset="0"/>
              </a:rPr>
              <a:t>100</a:t>
            </a:r>
            <a:r>
              <a:rPr lang="en-US" sz="2000" dirty="0">
                <a:solidFill>
                  <a:srgbClr val="DCDCDC"/>
                </a:solidFill>
                <a:latin typeface="Courier New" panose="02070309020205020404" pitchFamily="49" charset="0"/>
              </a:rPr>
              <a:t>,</a:t>
            </a:r>
            <a:r>
              <a:rPr lang="en-US" sz="2000" dirty="0">
                <a:solidFill>
                  <a:srgbClr val="D4D4D4"/>
                </a:solidFill>
                <a:latin typeface="Courier New" panose="02070309020205020404" pitchFamily="49" charset="0"/>
              </a:rPr>
              <a:t>random_state=</a:t>
            </a:r>
            <a:r>
              <a:rPr lang="en-US" sz="2000" dirty="0">
                <a:solidFill>
                  <a:srgbClr val="B5CEA8"/>
                </a:solidFill>
                <a:latin typeface="Courier New" panose="02070309020205020404" pitchFamily="49" charset="0"/>
              </a:rPr>
              <a:t>42</a:t>
            </a:r>
            <a:r>
              <a:rPr lang="en-US" sz="2000" dirty="0">
                <a:solidFill>
                  <a:srgbClr val="DCDCDC"/>
                </a:solidFill>
                <a:latin typeface="Courier New" panose="02070309020205020404" pitchFamily="49" charset="0"/>
              </a:rPr>
              <a:t>)</a:t>
            </a:r>
            <a:endParaRPr lang="en-US" sz="2000" dirty="0">
              <a:solidFill>
                <a:srgbClr val="D4D4D4"/>
              </a:solidFill>
              <a:latin typeface="Courier New" panose="02070309020205020404" pitchFamily="49" charset="0"/>
            </a:endParaRPr>
          </a:p>
          <a:p>
            <a:endParaRPr lang="ru-RU" sz="2000" dirty="0">
              <a:solidFill>
                <a:srgbClr val="D4D4D4"/>
              </a:solidFill>
              <a:latin typeface="Courier New" panose="02070309020205020404" pitchFamily="49" charset="0"/>
            </a:endParaRPr>
          </a:p>
          <a:p>
            <a:r>
              <a:rPr lang="en-US" sz="2000" dirty="0" err="1">
                <a:solidFill>
                  <a:srgbClr val="D4D4D4"/>
                </a:solidFill>
                <a:latin typeface="Courier New" panose="02070309020205020404" pitchFamily="49" charset="0"/>
              </a:rPr>
              <a:t>reg</a:t>
            </a:r>
            <a:r>
              <a:rPr lang="en-US" sz="2000" dirty="0">
                <a:solidFill>
                  <a:srgbClr val="D4D4D4"/>
                </a:solidFill>
                <a:latin typeface="Courier New" panose="02070309020205020404" pitchFamily="49" charset="0"/>
              </a:rPr>
              <a:t> = </a:t>
            </a:r>
            <a:r>
              <a:rPr lang="en-US" sz="2000" dirty="0" err="1">
                <a:solidFill>
                  <a:srgbClr val="D4D4D4"/>
                </a:solidFill>
                <a:latin typeface="Courier New" panose="02070309020205020404" pitchFamily="49" charset="0"/>
              </a:rPr>
              <a:t>StackingRegressor</a:t>
            </a:r>
            <a:r>
              <a:rPr lang="en-US" sz="2000" dirty="0">
                <a:solidFill>
                  <a:srgbClr val="DCDCDC"/>
                </a:solidFill>
                <a:latin typeface="Courier New" panose="02070309020205020404" pitchFamily="49" charset="0"/>
              </a:rPr>
              <a:t>(</a:t>
            </a:r>
            <a:endParaRPr lang="en-US" sz="2000" dirty="0">
              <a:solidFill>
                <a:srgbClr val="D4D4D4"/>
              </a:solidFill>
              <a:latin typeface="Courier New" panose="02070309020205020404" pitchFamily="49" charset="0"/>
            </a:endParaRPr>
          </a:p>
          <a:p>
            <a:r>
              <a:rPr lang="en-US" sz="2000" dirty="0">
                <a:solidFill>
                  <a:srgbClr val="D4D4D4"/>
                </a:solidFill>
                <a:latin typeface="Courier New" panose="02070309020205020404" pitchFamily="49" charset="0"/>
              </a:rPr>
              <a:t>    estimators=estimators</a:t>
            </a:r>
            <a:r>
              <a:rPr lang="en-US" sz="2000" dirty="0">
                <a:solidFill>
                  <a:srgbClr val="DCDCDC"/>
                </a:solidFill>
                <a:latin typeface="Courier New" panose="02070309020205020404" pitchFamily="49" charset="0"/>
              </a:rPr>
              <a:t>,</a:t>
            </a:r>
            <a:endParaRPr lang="en-US" sz="2000" dirty="0">
              <a:solidFill>
                <a:srgbClr val="D4D4D4"/>
              </a:solidFill>
              <a:latin typeface="Courier New" panose="02070309020205020404" pitchFamily="49" charset="0"/>
            </a:endParaRPr>
          </a:p>
          <a:p>
            <a:r>
              <a:rPr lang="en-US" sz="2000" dirty="0">
                <a:solidFill>
                  <a:srgbClr val="D4D4D4"/>
                </a:solidFill>
                <a:latin typeface="Courier New" panose="02070309020205020404" pitchFamily="49" charset="0"/>
              </a:rPr>
              <a:t>    </a:t>
            </a:r>
            <a:r>
              <a:rPr lang="en-US" sz="2000" dirty="0" err="1">
                <a:solidFill>
                  <a:srgbClr val="D4D4D4"/>
                </a:solidFill>
                <a:latin typeface="Courier New" panose="02070309020205020404" pitchFamily="49" charset="0"/>
              </a:rPr>
              <a:t>final_estimator</a:t>
            </a:r>
            <a:r>
              <a:rPr lang="en-US" sz="2000" dirty="0">
                <a:solidFill>
                  <a:srgbClr val="D4D4D4"/>
                </a:solidFill>
                <a:latin typeface="Courier New" panose="02070309020205020404" pitchFamily="49" charset="0"/>
              </a:rPr>
              <a:t>=</a:t>
            </a:r>
            <a:r>
              <a:rPr lang="en-US" sz="2000" dirty="0" err="1">
                <a:solidFill>
                  <a:srgbClr val="D4D4D4"/>
                </a:solidFill>
                <a:latin typeface="Courier New" panose="02070309020205020404" pitchFamily="49" charset="0"/>
              </a:rPr>
              <a:t>final_estimator</a:t>
            </a:r>
            <a:r>
              <a:rPr lang="en-US" sz="2000" dirty="0">
                <a:solidFill>
                  <a:srgbClr val="DCDCDC"/>
                </a:solidFill>
                <a:latin typeface="Courier New" panose="02070309020205020404" pitchFamily="49" charset="0"/>
              </a:rPr>
              <a:t>)</a:t>
            </a:r>
            <a:endParaRPr lang="en-US" sz="2000" dirty="0">
              <a:solidFill>
                <a:srgbClr val="D4D4D4"/>
              </a:solidFill>
              <a:latin typeface="Courier New" panose="02070309020205020404" pitchFamily="49" charset="0"/>
            </a:endParaRPr>
          </a:p>
        </p:txBody>
      </p:sp>
      <p:pic>
        <p:nvPicPr>
          <p:cNvPr id="9" name="Рисунок 8"/>
          <p:cNvPicPr>
            <a:picLocks noChangeAspect="1"/>
          </p:cNvPicPr>
          <p:nvPr/>
        </p:nvPicPr>
        <p:blipFill>
          <a:blip r:embed="rId4"/>
          <a:stretch>
            <a:fillRect/>
          </a:stretch>
        </p:blipFill>
        <p:spPr>
          <a:xfrm>
            <a:off x="6129770" y="4451294"/>
            <a:ext cx="5591175" cy="1809750"/>
          </a:xfrm>
          <a:prstGeom prst="rect">
            <a:avLst/>
          </a:prstGeom>
        </p:spPr>
      </p:pic>
      <p:sp>
        <p:nvSpPr>
          <p:cNvPr id="10" name="Прямоугольник 9"/>
          <p:cNvSpPr/>
          <p:nvPr/>
        </p:nvSpPr>
        <p:spPr>
          <a:xfrm>
            <a:off x="695400" y="5949280"/>
            <a:ext cx="2390398" cy="369332"/>
          </a:xfrm>
          <a:prstGeom prst="rect">
            <a:avLst/>
          </a:prstGeom>
        </p:spPr>
        <p:txBody>
          <a:bodyPr wrap="none">
            <a:spAutoFit/>
          </a:bodyPr>
          <a:lstStyle/>
          <a:p>
            <a:r>
              <a:rPr lang="en-US" dirty="0" err="1">
                <a:solidFill>
                  <a:srgbClr val="D4D4D4"/>
                </a:solidFill>
                <a:latin typeface="Courier New" panose="02070309020205020404" pitchFamily="49" charset="0"/>
              </a:rPr>
              <a:t>reg.transform</a:t>
            </a:r>
            <a:r>
              <a:rPr lang="en-US" dirty="0">
                <a:solidFill>
                  <a:srgbClr val="D4D4D4"/>
                </a:solidFill>
                <a:latin typeface="Courier New" panose="02070309020205020404" pitchFamily="49" charset="0"/>
              </a:rPr>
              <a:t>(X)</a:t>
            </a:r>
            <a:endParaRPr lang="ru-RU" dirty="0"/>
          </a:p>
        </p:txBody>
      </p:sp>
    </p:spTree>
    <p:extLst>
      <p:ext uri="{BB962C8B-B14F-4D97-AF65-F5344CB8AC3E}">
        <p14:creationId xmlns:p14="http://schemas.microsoft.com/office/powerpoint/2010/main" val="295780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6"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58</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Multi-level Stacking</a:t>
            </a:r>
            <a:endParaRPr lang="ru-RU" sz="3200" b="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Заголовок 1">
            <a:extLst>
              <a:ext uri="{FF2B5EF4-FFF2-40B4-BE49-F238E27FC236}">
                <a16:creationId xmlns:a16="http://schemas.microsoft.com/office/drawing/2014/main" id="{59827266-F963-4111-BE4E-34034005CF31}"/>
              </a:ext>
            </a:extLst>
          </p:cNvPr>
          <p:cNvSpPr txBox="1">
            <a:spLocks/>
          </p:cNvSpPr>
          <p:nvPr/>
        </p:nvSpPr>
        <p:spPr>
          <a:xfrm>
            <a:off x="983432" y="1359936"/>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b="1" dirty="0">
              <a:solidFill>
                <a:schemeClr val="bg1"/>
              </a:solidFill>
              <a:latin typeface="Verdana" panose="020B0604030504040204" pitchFamily="34" charset="0"/>
              <a:ea typeface="Verdana" panose="020B0604030504040204" pitchFamily="34" charset="0"/>
            </a:endParaRPr>
          </a:p>
        </p:txBody>
      </p:sp>
      <p:cxnSp>
        <p:nvCxnSpPr>
          <p:cNvPr id="11" name="Прямая соединительная линия 10">
            <a:extLst>
              <a:ext uri="{FF2B5EF4-FFF2-40B4-BE49-F238E27FC236}">
                <a16:creationId xmlns:a16="http://schemas.microsoft.com/office/drawing/2014/main" id="{CE38F8D1-54FD-46A7-9B49-0C304E62FA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5" name="Заголовок 1">
            <a:extLst>
              <a:ext uri="{FF2B5EF4-FFF2-40B4-BE49-F238E27FC236}">
                <a16:creationId xmlns:a16="http://schemas.microsoft.com/office/drawing/2014/main" id="{223641F2-126A-4970-B651-8973BE748A4C}"/>
              </a:ext>
            </a:extLst>
          </p:cNvPr>
          <p:cNvSpPr txBox="1">
            <a:spLocks/>
          </p:cNvSpPr>
          <p:nvPr/>
        </p:nvSpPr>
        <p:spPr>
          <a:xfrm>
            <a:off x="1847528" y="980728"/>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b="1"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7007E9A5-2D38-4A03-BE9D-DBDD5DA60017}"/>
              </a:ext>
            </a:extLst>
          </p:cNvPr>
          <p:cNvSpPr/>
          <p:nvPr/>
        </p:nvSpPr>
        <p:spPr>
          <a:xfrm>
            <a:off x="263352" y="2780928"/>
            <a:ext cx="1152128" cy="20882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Train Data</a:t>
            </a:r>
            <a:endParaRPr lang="ru-RU" dirty="0"/>
          </a:p>
        </p:txBody>
      </p:sp>
      <p:sp>
        <p:nvSpPr>
          <p:cNvPr id="17" name="Прямоугольник 16">
            <a:extLst>
              <a:ext uri="{FF2B5EF4-FFF2-40B4-BE49-F238E27FC236}">
                <a16:creationId xmlns:a16="http://schemas.microsoft.com/office/drawing/2014/main" id="{9C8BEDA2-4E44-49CA-AFA4-FFBE5170A5F1}"/>
              </a:ext>
            </a:extLst>
          </p:cNvPr>
          <p:cNvSpPr/>
          <p:nvPr/>
        </p:nvSpPr>
        <p:spPr>
          <a:xfrm>
            <a:off x="1775520" y="2780928"/>
            <a:ext cx="1152128" cy="16561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Train</a:t>
            </a:r>
            <a:endParaRPr lang="ru-RU" dirty="0"/>
          </a:p>
        </p:txBody>
      </p:sp>
      <p:sp>
        <p:nvSpPr>
          <p:cNvPr id="18" name="Прямоугольник 17">
            <a:extLst>
              <a:ext uri="{FF2B5EF4-FFF2-40B4-BE49-F238E27FC236}">
                <a16:creationId xmlns:a16="http://schemas.microsoft.com/office/drawing/2014/main" id="{452F43C5-707C-4FF1-9EA3-358EB62FA729}"/>
              </a:ext>
            </a:extLst>
          </p:cNvPr>
          <p:cNvSpPr/>
          <p:nvPr/>
        </p:nvSpPr>
        <p:spPr>
          <a:xfrm>
            <a:off x="1775520" y="4509120"/>
            <a:ext cx="1152128" cy="36004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a:t>
            </a:r>
            <a:endParaRPr lang="ru-RU" dirty="0"/>
          </a:p>
        </p:txBody>
      </p:sp>
      <mc:AlternateContent xmlns:mc="http://schemas.openxmlformats.org/markup-compatibility/2006" xmlns:a14="http://schemas.microsoft.com/office/drawing/2010/main">
        <mc:Choice Requires="a14">
          <p:sp>
            <p:nvSpPr>
              <p:cNvPr id="19" name="Прямоугольник 18">
                <a:extLst>
                  <a:ext uri="{FF2B5EF4-FFF2-40B4-BE49-F238E27FC236}">
                    <a16:creationId xmlns:a16="http://schemas.microsoft.com/office/drawing/2014/main" id="{89E7F70F-71F5-4401-85FC-59F7DBA1E63F}"/>
                  </a:ext>
                </a:extLst>
              </p:cNvPr>
              <p:cNvSpPr/>
              <p:nvPr/>
            </p:nvSpPr>
            <p:spPr>
              <a:xfrm>
                <a:off x="6672064" y="2348880"/>
                <a:ext cx="25196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bg1"/>
                          </a:solidFill>
                          <a:latin typeface="Cambria Math" panose="02040503050406030204" pitchFamily="18" charset="0"/>
                          <a:ea typeface="Verdana" panose="020B0604030504040204" pitchFamily="34" charset="0"/>
                        </a:rPr>
                        <m:t>𝑀𝑒𝑡𝑎</m:t>
                      </m:r>
                      <m:r>
                        <a:rPr lang="en-US" sz="2800" i="1" dirty="0" smtClean="0">
                          <a:solidFill>
                            <a:schemeClr val="bg1"/>
                          </a:solidFill>
                          <a:latin typeface="Cambria Math" panose="02040503050406030204" pitchFamily="18" charset="0"/>
                          <a:ea typeface="Verdana" panose="020B0604030504040204" pitchFamily="34" charset="0"/>
                        </a:rPr>
                        <m:t>_</m:t>
                      </m:r>
                      <m:r>
                        <a:rPr lang="en-US" sz="2800" i="1" dirty="0" smtClean="0">
                          <a:solidFill>
                            <a:schemeClr val="bg1"/>
                          </a:solidFill>
                          <a:latin typeface="Cambria Math" panose="02040503050406030204" pitchFamily="18" charset="0"/>
                          <a:ea typeface="Verdana" panose="020B0604030504040204" pitchFamily="34" charset="0"/>
                        </a:rPr>
                        <m:t>𝑀𝑜𝑑𝑒𝑙</m:t>
                      </m:r>
                      <m:r>
                        <a:rPr lang="en-US" sz="2800" i="1" dirty="0">
                          <a:solidFill>
                            <a:schemeClr val="bg1"/>
                          </a:solidFill>
                          <a:latin typeface="Cambria Math" panose="02040503050406030204" pitchFamily="18" charset="0"/>
                          <a:ea typeface="Verdana" panose="020B0604030504040204" pitchFamily="34" charset="0"/>
                        </a:rPr>
                        <m:t> </m:t>
                      </m:r>
                      <m:r>
                        <a:rPr lang="en-US" sz="2800" b="0" i="1" dirty="0" smtClean="0">
                          <a:solidFill>
                            <a:schemeClr val="bg1"/>
                          </a:solidFill>
                          <a:latin typeface="Cambria Math" panose="02040503050406030204" pitchFamily="18" charset="0"/>
                          <a:ea typeface="Verdana" panose="020B0604030504040204" pitchFamily="34" charset="0"/>
                        </a:rPr>
                        <m:t>1</m:t>
                      </m:r>
                    </m:oMath>
                  </m:oMathPara>
                </a14:m>
                <a:endParaRPr lang="ru-RU" sz="2800" dirty="0"/>
              </a:p>
            </p:txBody>
          </p:sp>
        </mc:Choice>
        <mc:Fallback xmlns="">
          <p:sp>
            <p:nvSpPr>
              <p:cNvPr id="19" name="Прямоугольник 18">
                <a:extLst>
                  <a:ext uri="{FF2B5EF4-FFF2-40B4-BE49-F238E27FC236}">
                    <a16:creationId xmlns:a16="http://schemas.microsoft.com/office/drawing/2014/main" id="{89E7F70F-71F5-4401-85FC-59F7DBA1E63F}"/>
                  </a:ext>
                </a:extLst>
              </p:cNvPr>
              <p:cNvSpPr>
                <a:spLocks noRot="1" noChangeAspect="1" noMove="1" noResize="1" noEditPoints="1" noAdjustHandles="1" noChangeArrowheads="1" noChangeShapeType="1" noTextEdit="1"/>
              </p:cNvSpPr>
              <p:nvPr/>
            </p:nvSpPr>
            <p:spPr>
              <a:xfrm>
                <a:off x="6672064" y="2348880"/>
                <a:ext cx="2519601" cy="523220"/>
              </a:xfrm>
              <a:prstGeom prst="rect">
                <a:avLst/>
              </a:prstGeom>
              <a:blipFill>
                <a:blip r:embed="rId4"/>
                <a:stretch>
                  <a:fillRect/>
                </a:stretch>
              </a:blipFill>
            </p:spPr>
            <p:txBody>
              <a:bodyPr/>
              <a:lstStyle/>
              <a:p>
                <a:r>
                  <a:rPr lang="ru-RU">
                    <a:noFill/>
                  </a:rPr>
                  <a:t> </a:t>
                </a:r>
              </a:p>
            </p:txBody>
          </p:sp>
        </mc:Fallback>
      </mc:AlternateContent>
      <p:cxnSp>
        <p:nvCxnSpPr>
          <p:cNvPr id="20" name="Прямая со стрелкой 19">
            <a:extLst>
              <a:ext uri="{FF2B5EF4-FFF2-40B4-BE49-F238E27FC236}">
                <a16:creationId xmlns:a16="http://schemas.microsoft.com/office/drawing/2014/main" id="{58E95E88-EEA9-4C5E-AEBC-806870BE8179}"/>
              </a:ext>
            </a:extLst>
          </p:cNvPr>
          <p:cNvCxnSpPr/>
          <p:nvPr/>
        </p:nvCxnSpPr>
        <p:spPr>
          <a:xfrm>
            <a:off x="1487488" y="3933056"/>
            <a:ext cx="216024"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Прямоугольник 20">
                <a:extLst>
                  <a:ext uri="{FF2B5EF4-FFF2-40B4-BE49-F238E27FC236}">
                    <a16:creationId xmlns:a16="http://schemas.microsoft.com/office/drawing/2014/main" id="{3F500E76-6D2D-4189-95BC-76D7EB16ACDF}"/>
                  </a:ext>
                </a:extLst>
              </p:cNvPr>
              <p:cNvSpPr/>
              <p:nvPr/>
            </p:nvSpPr>
            <p:spPr>
              <a:xfrm>
                <a:off x="4151784" y="2348880"/>
                <a:ext cx="1597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chemeClr val="bg1"/>
                          </a:solidFill>
                          <a:latin typeface="Cambria Math" panose="02040503050406030204" pitchFamily="18" charset="0"/>
                          <a:ea typeface="Verdana" panose="020B0604030504040204" pitchFamily="34" charset="0"/>
                        </a:rPr>
                        <m:t>𝑀𝑜𝑑𝑒𝑙</m:t>
                      </m:r>
                      <m:r>
                        <a:rPr lang="en-US" sz="2800" b="0" i="1" dirty="0" smtClean="0">
                          <a:solidFill>
                            <a:schemeClr val="bg1"/>
                          </a:solidFill>
                          <a:latin typeface="Cambria Math" panose="02040503050406030204" pitchFamily="18" charset="0"/>
                          <a:ea typeface="Verdana" panose="020B0604030504040204" pitchFamily="34" charset="0"/>
                        </a:rPr>
                        <m:t> 1</m:t>
                      </m:r>
                    </m:oMath>
                  </m:oMathPara>
                </a14:m>
                <a:endParaRPr lang="ru-RU" sz="2800" dirty="0">
                  <a:solidFill>
                    <a:schemeClr val="bg1"/>
                  </a:solidFill>
                  <a:latin typeface="Verdana" panose="020B0604030504040204" pitchFamily="34" charset="0"/>
                  <a:ea typeface="Verdana" panose="020B0604030504040204" pitchFamily="34" charset="0"/>
                </a:endParaRPr>
              </a:p>
            </p:txBody>
          </p:sp>
        </mc:Choice>
        <mc:Fallback xmlns="">
          <p:sp>
            <p:nvSpPr>
              <p:cNvPr id="21" name="Прямоугольник 20">
                <a:extLst>
                  <a:ext uri="{FF2B5EF4-FFF2-40B4-BE49-F238E27FC236}">
                    <a16:creationId xmlns:a16="http://schemas.microsoft.com/office/drawing/2014/main" id="{3F500E76-6D2D-4189-95BC-76D7EB16ACDF}"/>
                  </a:ext>
                </a:extLst>
              </p:cNvPr>
              <p:cNvSpPr>
                <a:spLocks noRot="1" noChangeAspect="1" noMove="1" noResize="1" noEditPoints="1" noAdjustHandles="1" noChangeArrowheads="1" noChangeShapeType="1" noTextEdit="1"/>
              </p:cNvSpPr>
              <p:nvPr/>
            </p:nvSpPr>
            <p:spPr>
              <a:xfrm>
                <a:off x="4151784" y="2348880"/>
                <a:ext cx="1597104" cy="52322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Прямоугольник 21">
                <a:extLst>
                  <a:ext uri="{FF2B5EF4-FFF2-40B4-BE49-F238E27FC236}">
                    <a16:creationId xmlns:a16="http://schemas.microsoft.com/office/drawing/2014/main" id="{20F525F1-8E7C-407F-9029-4716271155BD}"/>
                  </a:ext>
                </a:extLst>
              </p:cNvPr>
              <p:cNvSpPr/>
              <p:nvPr/>
            </p:nvSpPr>
            <p:spPr>
              <a:xfrm>
                <a:off x="4223792" y="3933056"/>
                <a:ext cx="1597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rgbClr val="FFFF00"/>
                          </a:solidFill>
                          <a:latin typeface="Cambria Math" panose="02040503050406030204" pitchFamily="18" charset="0"/>
                          <a:ea typeface="Verdana" panose="020B0604030504040204" pitchFamily="34" charset="0"/>
                        </a:rPr>
                        <m:t>𝑀𝑜𝑑𝑒𝑙</m:t>
                      </m:r>
                      <m:r>
                        <a:rPr lang="en-US" sz="2800" b="0" i="1" dirty="0" smtClean="0">
                          <a:solidFill>
                            <a:srgbClr val="FFFF00"/>
                          </a:solidFill>
                          <a:latin typeface="Cambria Math" panose="02040503050406030204" pitchFamily="18" charset="0"/>
                          <a:ea typeface="Verdana" panose="020B0604030504040204" pitchFamily="34" charset="0"/>
                        </a:rPr>
                        <m:t> 2</m:t>
                      </m:r>
                    </m:oMath>
                  </m:oMathPara>
                </a14:m>
                <a:endParaRPr lang="ru-RU" sz="2800" dirty="0">
                  <a:solidFill>
                    <a:srgbClr val="FFFF00"/>
                  </a:solidFill>
                  <a:latin typeface="Verdana" panose="020B0604030504040204" pitchFamily="34" charset="0"/>
                  <a:ea typeface="Verdana" panose="020B0604030504040204" pitchFamily="34" charset="0"/>
                </a:endParaRPr>
              </a:p>
            </p:txBody>
          </p:sp>
        </mc:Choice>
        <mc:Fallback xmlns="">
          <p:sp>
            <p:nvSpPr>
              <p:cNvPr id="22" name="Прямоугольник 21">
                <a:extLst>
                  <a:ext uri="{FF2B5EF4-FFF2-40B4-BE49-F238E27FC236}">
                    <a16:creationId xmlns:a16="http://schemas.microsoft.com/office/drawing/2014/main" id="{20F525F1-8E7C-407F-9029-4716271155BD}"/>
                  </a:ext>
                </a:extLst>
              </p:cNvPr>
              <p:cNvSpPr>
                <a:spLocks noRot="1" noChangeAspect="1" noMove="1" noResize="1" noEditPoints="1" noAdjustHandles="1" noChangeArrowheads="1" noChangeShapeType="1" noTextEdit="1"/>
              </p:cNvSpPr>
              <p:nvPr/>
            </p:nvSpPr>
            <p:spPr>
              <a:xfrm>
                <a:off x="4223792" y="3933056"/>
                <a:ext cx="1597104" cy="523220"/>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Прямоугольник 22">
                <a:extLst>
                  <a:ext uri="{FF2B5EF4-FFF2-40B4-BE49-F238E27FC236}">
                    <a16:creationId xmlns:a16="http://schemas.microsoft.com/office/drawing/2014/main" id="{28B6B3E0-AAD6-4C5E-ADA1-8C87A92FD261}"/>
                  </a:ext>
                </a:extLst>
              </p:cNvPr>
              <p:cNvSpPr/>
              <p:nvPr/>
            </p:nvSpPr>
            <p:spPr>
              <a:xfrm>
                <a:off x="4079776" y="5589240"/>
                <a:ext cx="1597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rgbClr val="FFC000"/>
                          </a:solidFill>
                          <a:latin typeface="Cambria Math" panose="02040503050406030204" pitchFamily="18" charset="0"/>
                          <a:ea typeface="Verdana" panose="020B0604030504040204" pitchFamily="34" charset="0"/>
                        </a:rPr>
                        <m:t>𝑀𝑜𝑑𝑒𝑙</m:t>
                      </m:r>
                      <m:r>
                        <a:rPr lang="en-US" sz="2800" b="0" i="1" dirty="0" smtClean="0">
                          <a:solidFill>
                            <a:srgbClr val="FFC000"/>
                          </a:solidFill>
                          <a:latin typeface="Cambria Math" panose="02040503050406030204" pitchFamily="18" charset="0"/>
                          <a:ea typeface="Verdana" panose="020B0604030504040204" pitchFamily="34" charset="0"/>
                        </a:rPr>
                        <m:t> 3</m:t>
                      </m:r>
                    </m:oMath>
                  </m:oMathPara>
                </a14:m>
                <a:endParaRPr lang="ru-RU" sz="2800" dirty="0">
                  <a:solidFill>
                    <a:srgbClr val="FFC000"/>
                  </a:solidFill>
                  <a:latin typeface="Verdana" panose="020B0604030504040204" pitchFamily="34" charset="0"/>
                  <a:ea typeface="Verdana" panose="020B0604030504040204" pitchFamily="34" charset="0"/>
                </a:endParaRPr>
              </a:p>
            </p:txBody>
          </p:sp>
        </mc:Choice>
        <mc:Fallback xmlns="">
          <p:sp>
            <p:nvSpPr>
              <p:cNvPr id="23" name="Прямоугольник 22">
                <a:extLst>
                  <a:ext uri="{FF2B5EF4-FFF2-40B4-BE49-F238E27FC236}">
                    <a16:creationId xmlns:a16="http://schemas.microsoft.com/office/drawing/2014/main" id="{28B6B3E0-AAD6-4C5E-ADA1-8C87A92FD261}"/>
                  </a:ext>
                </a:extLst>
              </p:cNvPr>
              <p:cNvSpPr>
                <a:spLocks noRot="1" noChangeAspect="1" noMove="1" noResize="1" noEditPoints="1" noAdjustHandles="1" noChangeArrowheads="1" noChangeShapeType="1" noTextEdit="1"/>
              </p:cNvSpPr>
              <p:nvPr/>
            </p:nvSpPr>
            <p:spPr>
              <a:xfrm>
                <a:off x="4079776" y="5589240"/>
                <a:ext cx="1597104" cy="523220"/>
              </a:xfrm>
              <a:prstGeom prst="rect">
                <a:avLst/>
              </a:prstGeom>
              <a:blipFill>
                <a:blip r:embed="rId7"/>
                <a:stretch>
                  <a:fillRect/>
                </a:stretch>
              </a:blipFill>
            </p:spPr>
            <p:txBody>
              <a:bodyPr/>
              <a:lstStyle/>
              <a:p>
                <a:r>
                  <a:rPr lang="ru-RU">
                    <a:noFill/>
                  </a:rPr>
                  <a:t> </a:t>
                </a:r>
              </a:p>
            </p:txBody>
          </p:sp>
        </mc:Fallback>
      </mc:AlternateContent>
      <p:cxnSp>
        <p:nvCxnSpPr>
          <p:cNvPr id="24" name="Прямая со стрелкой 23">
            <a:extLst>
              <a:ext uri="{FF2B5EF4-FFF2-40B4-BE49-F238E27FC236}">
                <a16:creationId xmlns:a16="http://schemas.microsoft.com/office/drawing/2014/main" id="{CC075877-8DFB-450D-AFB6-AFAAF7BC3984}"/>
              </a:ext>
            </a:extLst>
          </p:cNvPr>
          <p:cNvCxnSpPr/>
          <p:nvPr/>
        </p:nvCxnSpPr>
        <p:spPr>
          <a:xfrm flipV="1">
            <a:off x="3431704" y="2780928"/>
            <a:ext cx="936104" cy="144016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a:extLst>
              <a:ext uri="{FF2B5EF4-FFF2-40B4-BE49-F238E27FC236}">
                <a16:creationId xmlns:a16="http://schemas.microsoft.com/office/drawing/2014/main" id="{04F0ECB6-BA59-470E-ADCD-A9DEB4435113}"/>
              </a:ext>
            </a:extLst>
          </p:cNvPr>
          <p:cNvCxnSpPr/>
          <p:nvPr/>
        </p:nvCxnSpPr>
        <p:spPr>
          <a:xfrm>
            <a:off x="3431704" y="4293096"/>
            <a:ext cx="936104"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Прямая со стрелкой 25">
            <a:extLst>
              <a:ext uri="{FF2B5EF4-FFF2-40B4-BE49-F238E27FC236}">
                <a16:creationId xmlns:a16="http://schemas.microsoft.com/office/drawing/2014/main" id="{AB5B1F1F-CE32-4A80-BF30-F3818AD9F2A8}"/>
              </a:ext>
            </a:extLst>
          </p:cNvPr>
          <p:cNvCxnSpPr/>
          <p:nvPr/>
        </p:nvCxnSpPr>
        <p:spPr>
          <a:xfrm>
            <a:off x="3431704" y="4365104"/>
            <a:ext cx="1296144" cy="122413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Прямоугольник 26">
                <a:extLst>
                  <a:ext uri="{FF2B5EF4-FFF2-40B4-BE49-F238E27FC236}">
                    <a16:creationId xmlns:a16="http://schemas.microsoft.com/office/drawing/2014/main" id="{7A0336B8-8E1C-46F6-9312-1018C286BBA0}"/>
                  </a:ext>
                </a:extLst>
              </p:cNvPr>
              <p:cNvSpPr/>
              <p:nvPr/>
            </p:nvSpPr>
            <p:spPr>
              <a:xfrm>
                <a:off x="6672064" y="3861048"/>
                <a:ext cx="25196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bg1"/>
                          </a:solidFill>
                          <a:latin typeface="Cambria Math" panose="02040503050406030204" pitchFamily="18" charset="0"/>
                          <a:ea typeface="Verdana" panose="020B0604030504040204" pitchFamily="34" charset="0"/>
                        </a:rPr>
                        <m:t>𝑀𝑒𝑡𝑎</m:t>
                      </m:r>
                      <m:r>
                        <a:rPr lang="en-US" sz="2800" i="1" dirty="0" smtClean="0">
                          <a:solidFill>
                            <a:schemeClr val="bg1"/>
                          </a:solidFill>
                          <a:latin typeface="Cambria Math" panose="02040503050406030204" pitchFamily="18" charset="0"/>
                          <a:ea typeface="Verdana" panose="020B0604030504040204" pitchFamily="34" charset="0"/>
                        </a:rPr>
                        <m:t>_</m:t>
                      </m:r>
                      <m:r>
                        <a:rPr lang="en-US" sz="2800" i="1" dirty="0" smtClean="0">
                          <a:solidFill>
                            <a:schemeClr val="bg1"/>
                          </a:solidFill>
                          <a:latin typeface="Cambria Math" panose="02040503050406030204" pitchFamily="18" charset="0"/>
                          <a:ea typeface="Verdana" panose="020B0604030504040204" pitchFamily="34" charset="0"/>
                        </a:rPr>
                        <m:t>𝑀𝑜𝑑𝑒𝑙</m:t>
                      </m:r>
                      <m:r>
                        <a:rPr lang="en-US" sz="2800" i="1" dirty="0">
                          <a:solidFill>
                            <a:schemeClr val="bg1"/>
                          </a:solidFill>
                          <a:latin typeface="Cambria Math" panose="02040503050406030204" pitchFamily="18" charset="0"/>
                          <a:ea typeface="Verdana" panose="020B0604030504040204" pitchFamily="34" charset="0"/>
                        </a:rPr>
                        <m:t> </m:t>
                      </m:r>
                      <m:r>
                        <a:rPr lang="en-US" sz="2800" b="0" i="1" dirty="0" smtClean="0">
                          <a:solidFill>
                            <a:schemeClr val="bg1"/>
                          </a:solidFill>
                          <a:latin typeface="Cambria Math" panose="02040503050406030204" pitchFamily="18" charset="0"/>
                          <a:ea typeface="Verdana" panose="020B0604030504040204" pitchFamily="34" charset="0"/>
                        </a:rPr>
                        <m:t>2</m:t>
                      </m:r>
                    </m:oMath>
                  </m:oMathPara>
                </a14:m>
                <a:endParaRPr lang="ru-RU" sz="2800" dirty="0"/>
              </a:p>
            </p:txBody>
          </p:sp>
        </mc:Choice>
        <mc:Fallback xmlns="">
          <p:sp>
            <p:nvSpPr>
              <p:cNvPr id="27" name="Прямоугольник 26">
                <a:extLst>
                  <a:ext uri="{FF2B5EF4-FFF2-40B4-BE49-F238E27FC236}">
                    <a16:creationId xmlns:a16="http://schemas.microsoft.com/office/drawing/2014/main" id="{7A0336B8-8E1C-46F6-9312-1018C286BBA0}"/>
                  </a:ext>
                </a:extLst>
              </p:cNvPr>
              <p:cNvSpPr>
                <a:spLocks noRot="1" noChangeAspect="1" noMove="1" noResize="1" noEditPoints="1" noAdjustHandles="1" noChangeArrowheads="1" noChangeShapeType="1" noTextEdit="1"/>
              </p:cNvSpPr>
              <p:nvPr/>
            </p:nvSpPr>
            <p:spPr>
              <a:xfrm>
                <a:off x="6672064" y="3861048"/>
                <a:ext cx="2519601" cy="523220"/>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Прямоугольник 27">
                <a:extLst>
                  <a:ext uri="{FF2B5EF4-FFF2-40B4-BE49-F238E27FC236}">
                    <a16:creationId xmlns:a16="http://schemas.microsoft.com/office/drawing/2014/main" id="{7D973D5C-A59E-4970-BB35-649C2C310D88}"/>
                  </a:ext>
                </a:extLst>
              </p:cNvPr>
              <p:cNvSpPr/>
              <p:nvPr/>
            </p:nvSpPr>
            <p:spPr>
              <a:xfrm>
                <a:off x="6456040" y="5517232"/>
                <a:ext cx="25196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bg1"/>
                          </a:solidFill>
                          <a:latin typeface="Cambria Math" panose="02040503050406030204" pitchFamily="18" charset="0"/>
                          <a:ea typeface="Verdana" panose="020B0604030504040204" pitchFamily="34" charset="0"/>
                        </a:rPr>
                        <m:t>𝑀𝑒𝑡𝑎</m:t>
                      </m:r>
                      <m:r>
                        <a:rPr lang="en-US" sz="2800" i="1" dirty="0" smtClean="0">
                          <a:solidFill>
                            <a:schemeClr val="bg1"/>
                          </a:solidFill>
                          <a:latin typeface="Cambria Math" panose="02040503050406030204" pitchFamily="18" charset="0"/>
                          <a:ea typeface="Verdana" panose="020B0604030504040204" pitchFamily="34" charset="0"/>
                        </a:rPr>
                        <m:t>_</m:t>
                      </m:r>
                      <m:r>
                        <a:rPr lang="en-US" sz="2800" i="1" dirty="0" smtClean="0">
                          <a:solidFill>
                            <a:schemeClr val="bg1"/>
                          </a:solidFill>
                          <a:latin typeface="Cambria Math" panose="02040503050406030204" pitchFamily="18" charset="0"/>
                          <a:ea typeface="Verdana" panose="020B0604030504040204" pitchFamily="34" charset="0"/>
                        </a:rPr>
                        <m:t>𝑀𝑜𝑑𝑒𝑙</m:t>
                      </m:r>
                      <m:r>
                        <a:rPr lang="en-US" sz="2800" i="1" dirty="0">
                          <a:solidFill>
                            <a:schemeClr val="bg1"/>
                          </a:solidFill>
                          <a:latin typeface="Cambria Math" panose="02040503050406030204" pitchFamily="18" charset="0"/>
                          <a:ea typeface="Verdana" panose="020B0604030504040204" pitchFamily="34" charset="0"/>
                        </a:rPr>
                        <m:t> </m:t>
                      </m:r>
                      <m:r>
                        <a:rPr lang="en-US" sz="2800" b="0" i="1" dirty="0" smtClean="0">
                          <a:solidFill>
                            <a:schemeClr val="bg1"/>
                          </a:solidFill>
                          <a:latin typeface="Cambria Math" panose="02040503050406030204" pitchFamily="18" charset="0"/>
                          <a:ea typeface="Verdana" panose="020B0604030504040204" pitchFamily="34" charset="0"/>
                        </a:rPr>
                        <m:t>3</m:t>
                      </m:r>
                    </m:oMath>
                  </m:oMathPara>
                </a14:m>
                <a:endParaRPr lang="ru-RU" sz="2800" dirty="0"/>
              </a:p>
            </p:txBody>
          </p:sp>
        </mc:Choice>
        <mc:Fallback xmlns="">
          <p:sp>
            <p:nvSpPr>
              <p:cNvPr id="28" name="Прямоугольник 27">
                <a:extLst>
                  <a:ext uri="{FF2B5EF4-FFF2-40B4-BE49-F238E27FC236}">
                    <a16:creationId xmlns:a16="http://schemas.microsoft.com/office/drawing/2014/main" id="{7D973D5C-A59E-4970-BB35-649C2C310D88}"/>
                  </a:ext>
                </a:extLst>
              </p:cNvPr>
              <p:cNvSpPr>
                <a:spLocks noRot="1" noChangeAspect="1" noMove="1" noResize="1" noEditPoints="1" noAdjustHandles="1" noChangeArrowheads="1" noChangeShapeType="1" noTextEdit="1"/>
              </p:cNvSpPr>
              <p:nvPr/>
            </p:nvSpPr>
            <p:spPr>
              <a:xfrm>
                <a:off x="6456040" y="5517232"/>
                <a:ext cx="2519601" cy="523220"/>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Прямоугольник 28">
                <a:extLst>
                  <a:ext uri="{FF2B5EF4-FFF2-40B4-BE49-F238E27FC236}">
                    <a16:creationId xmlns:a16="http://schemas.microsoft.com/office/drawing/2014/main" id="{E5B37E48-5363-4472-B133-7B70F7FD0537}"/>
                  </a:ext>
                </a:extLst>
              </p:cNvPr>
              <p:cNvSpPr/>
              <p:nvPr/>
            </p:nvSpPr>
            <p:spPr>
              <a:xfrm>
                <a:off x="9906320" y="3861048"/>
                <a:ext cx="22978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chemeClr val="bg1"/>
                          </a:solidFill>
                          <a:latin typeface="Cambria Math" panose="02040503050406030204" pitchFamily="18" charset="0"/>
                          <a:ea typeface="Verdana" panose="020B0604030504040204" pitchFamily="34" charset="0"/>
                        </a:rPr>
                        <m:t>𝐹𝑖𝑛𝑎𝑙</m:t>
                      </m:r>
                      <m:r>
                        <a:rPr lang="en-US" sz="2800" b="0" i="1" dirty="0" smtClean="0">
                          <a:solidFill>
                            <a:schemeClr val="bg1"/>
                          </a:solidFill>
                          <a:latin typeface="Cambria Math" panose="02040503050406030204" pitchFamily="18" charset="0"/>
                          <a:ea typeface="Verdana" panose="020B0604030504040204" pitchFamily="34" charset="0"/>
                        </a:rPr>
                        <m:t> </m:t>
                      </m:r>
                      <m:r>
                        <a:rPr lang="en-US" sz="2800" i="1" dirty="0" smtClean="0">
                          <a:solidFill>
                            <a:schemeClr val="bg1"/>
                          </a:solidFill>
                          <a:latin typeface="Cambria Math" panose="02040503050406030204" pitchFamily="18" charset="0"/>
                          <a:ea typeface="Verdana" panose="020B0604030504040204" pitchFamily="34" charset="0"/>
                        </a:rPr>
                        <m:t>𝑀𝑜𝑑𝑒𝑙</m:t>
                      </m:r>
                      <m:r>
                        <a:rPr lang="en-US" sz="2800" i="1" dirty="0">
                          <a:solidFill>
                            <a:schemeClr val="bg1"/>
                          </a:solidFill>
                          <a:latin typeface="Cambria Math" panose="02040503050406030204" pitchFamily="18" charset="0"/>
                          <a:ea typeface="Verdana" panose="020B0604030504040204" pitchFamily="34" charset="0"/>
                        </a:rPr>
                        <m:t> </m:t>
                      </m:r>
                    </m:oMath>
                  </m:oMathPara>
                </a14:m>
                <a:endParaRPr lang="ru-RU" sz="2800" dirty="0"/>
              </a:p>
            </p:txBody>
          </p:sp>
        </mc:Choice>
        <mc:Fallback xmlns="">
          <p:sp>
            <p:nvSpPr>
              <p:cNvPr id="29" name="Прямоугольник 28">
                <a:extLst>
                  <a:ext uri="{FF2B5EF4-FFF2-40B4-BE49-F238E27FC236}">
                    <a16:creationId xmlns:a16="http://schemas.microsoft.com/office/drawing/2014/main" id="{E5B37E48-5363-4472-B133-7B70F7FD0537}"/>
                  </a:ext>
                </a:extLst>
              </p:cNvPr>
              <p:cNvSpPr>
                <a:spLocks noRot="1" noChangeAspect="1" noMove="1" noResize="1" noEditPoints="1" noAdjustHandles="1" noChangeArrowheads="1" noChangeShapeType="1" noTextEdit="1"/>
              </p:cNvSpPr>
              <p:nvPr/>
            </p:nvSpPr>
            <p:spPr>
              <a:xfrm>
                <a:off x="9906320" y="3861048"/>
                <a:ext cx="2297809" cy="523220"/>
              </a:xfrm>
              <a:prstGeom prst="rect">
                <a:avLst/>
              </a:prstGeom>
              <a:blipFill>
                <a:blip r:embed="rId10"/>
                <a:stretch>
                  <a:fillRect/>
                </a:stretch>
              </a:blipFill>
            </p:spPr>
            <p:txBody>
              <a:bodyPr/>
              <a:lstStyle/>
              <a:p>
                <a:r>
                  <a:rPr lang="ru-RU">
                    <a:noFill/>
                  </a:rPr>
                  <a:t> </a:t>
                </a:r>
              </a:p>
            </p:txBody>
          </p:sp>
        </mc:Fallback>
      </mc:AlternateContent>
      <p:cxnSp>
        <p:nvCxnSpPr>
          <p:cNvPr id="30" name="Прямая со стрелкой 29">
            <a:extLst>
              <a:ext uri="{FF2B5EF4-FFF2-40B4-BE49-F238E27FC236}">
                <a16:creationId xmlns:a16="http://schemas.microsoft.com/office/drawing/2014/main" id="{62EBCEC3-8D9A-4575-ACD3-325381D6C886}"/>
              </a:ext>
            </a:extLst>
          </p:cNvPr>
          <p:cNvCxnSpPr>
            <a:endCxn id="19" idx="1"/>
          </p:cNvCxnSpPr>
          <p:nvPr/>
        </p:nvCxnSpPr>
        <p:spPr>
          <a:xfrm flipV="1">
            <a:off x="5951984" y="2610490"/>
            <a:ext cx="720080" cy="153859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BAECAC23-5B20-4963-99C7-37013CE74FF5}"/>
              </a:ext>
            </a:extLst>
          </p:cNvPr>
          <p:cNvCxnSpPr>
            <a:stCxn id="22" idx="3"/>
          </p:cNvCxnSpPr>
          <p:nvPr/>
        </p:nvCxnSpPr>
        <p:spPr>
          <a:xfrm flipV="1">
            <a:off x="5820896" y="4149080"/>
            <a:ext cx="838240" cy="45586"/>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Прямая со стрелкой 31">
            <a:extLst>
              <a:ext uri="{FF2B5EF4-FFF2-40B4-BE49-F238E27FC236}">
                <a16:creationId xmlns:a16="http://schemas.microsoft.com/office/drawing/2014/main" id="{5D407206-807E-493D-8F0B-2A1157AF0332}"/>
              </a:ext>
            </a:extLst>
          </p:cNvPr>
          <p:cNvCxnSpPr>
            <a:endCxn id="28" idx="1"/>
          </p:cNvCxnSpPr>
          <p:nvPr/>
        </p:nvCxnSpPr>
        <p:spPr>
          <a:xfrm>
            <a:off x="5951984" y="4365104"/>
            <a:ext cx="504056" cy="1413738"/>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Прямая со стрелкой 32">
            <a:extLst>
              <a:ext uri="{FF2B5EF4-FFF2-40B4-BE49-F238E27FC236}">
                <a16:creationId xmlns:a16="http://schemas.microsoft.com/office/drawing/2014/main" id="{85F6ECC9-4DF8-4D3C-BFFD-A811E20DE45C}"/>
              </a:ext>
            </a:extLst>
          </p:cNvPr>
          <p:cNvCxnSpPr>
            <a:stCxn id="23" idx="3"/>
          </p:cNvCxnSpPr>
          <p:nvPr/>
        </p:nvCxnSpPr>
        <p:spPr>
          <a:xfrm flipV="1">
            <a:off x="5676880" y="4221088"/>
            <a:ext cx="923176" cy="162976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Прямая со стрелкой 33">
            <a:extLst>
              <a:ext uri="{FF2B5EF4-FFF2-40B4-BE49-F238E27FC236}">
                <a16:creationId xmlns:a16="http://schemas.microsoft.com/office/drawing/2014/main" id="{B7E31EE8-F42D-4CC3-942B-EFD614F5F4CF}"/>
              </a:ext>
            </a:extLst>
          </p:cNvPr>
          <p:cNvCxnSpPr>
            <a:stCxn id="23" idx="3"/>
            <a:endCxn id="28" idx="1"/>
          </p:cNvCxnSpPr>
          <p:nvPr/>
        </p:nvCxnSpPr>
        <p:spPr>
          <a:xfrm flipV="1">
            <a:off x="5676880" y="5778842"/>
            <a:ext cx="779160" cy="7200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Прямая со стрелкой 34">
            <a:extLst>
              <a:ext uri="{FF2B5EF4-FFF2-40B4-BE49-F238E27FC236}">
                <a16:creationId xmlns:a16="http://schemas.microsoft.com/office/drawing/2014/main" id="{0EA53985-6F5A-4053-95EC-763B17D313F8}"/>
              </a:ext>
            </a:extLst>
          </p:cNvPr>
          <p:cNvCxnSpPr>
            <a:stCxn id="23" idx="3"/>
            <a:endCxn id="19" idx="1"/>
          </p:cNvCxnSpPr>
          <p:nvPr/>
        </p:nvCxnSpPr>
        <p:spPr>
          <a:xfrm flipV="1">
            <a:off x="5676880" y="2610490"/>
            <a:ext cx="995184" cy="324036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Прямая со стрелкой 35">
            <a:extLst>
              <a:ext uri="{FF2B5EF4-FFF2-40B4-BE49-F238E27FC236}">
                <a16:creationId xmlns:a16="http://schemas.microsoft.com/office/drawing/2014/main" id="{40EEE8D3-8821-4F01-B6DB-FD8FF5F46378}"/>
              </a:ext>
            </a:extLst>
          </p:cNvPr>
          <p:cNvCxnSpPr>
            <a:stCxn id="21" idx="3"/>
            <a:endCxn id="27" idx="1"/>
          </p:cNvCxnSpPr>
          <p:nvPr/>
        </p:nvCxnSpPr>
        <p:spPr>
          <a:xfrm>
            <a:off x="5748888" y="2610490"/>
            <a:ext cx="923176" cy="151216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Прямая со стрелкой 36">
            <a:extLst>
              <a:ext uri="{FF2B5EF4-FFF2-40B4-BE49-F238E27FC236}">
                <a16:creationId xmlns:a16="http://schemas.microsoft.com/office/drawing/2014/main" id="{9222B4C9-B0E5-406A-AAEF-49554F4BB53F}"/>
              </a:ext>
            </a:extLst>
          </p:cNvPr>
          <p:cNvCxnSpPr>
            <a:stCxn id="21" idx="3"/>
            <a:endCxn id="19" idx="1"/>
          </p:cNvCxnSpPr>
          <p:nvPr/>
        </p:nvCxnSpPr>
        <p:spPr>
          <a:xfrm>
            <a:off x="5748888" y="2610490"/>
            <a:ext cx="923176"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Прямая со стрелкой 37">
            <a:extLst>
              <a:ext uri="{FF2B5EF4-FFF2-40B4-BE49-F238E27FC236}">
                <a16:creationId xmlns:a16="http://schemas.microsoft.com/office/drawing/2014/main" id="{74E55B22-860E-4C9C-A76C-52AAB13D9500}"/>
              </a:ext>
            </a:extLst>
          </p:cNvPr>
          <p:cNvCxnSpPr>
            <a:stCxn id="21" idx="3"/>
          </p:cNvCxnSpPr>
          <p:nvPr/>
        </p:nvCxnSpPr>
        <p:spPr>
          <a:xfrm>
            <a:off x="5748888" y="2610490"/>
            <a:ext cx="851168" cy="319477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Прямая со стрелкой 38">
            <a:extLst>
              <a:ext uri="{FF2B5EF4-FFF2-40B4-BE49-F238E27FC236}">
                <a16:creationId xmlns:a16="http://schemas.microsoft.com/office/drawing/2014/main" id="{1242FCB9-A946-43BD-9E08-FA5F61A29371}"/>
              </a:ext>
            </a:extLst>
          </p:cNvPr>
          <p:cNvCxnSpPr>
            <a:stCxn id="19" idx="3"/>
          </p:cNvCxnSpPr>
          <p:nvPr/>
        </p:nvCxnSpPr>
        <p:spPr>
          <a:xfrm>
            <a:off x="9191665" y="2610490"/>
            <a:ext cx="784383" cy="139457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Прямая со стрелкой 39">
            <a:extLst>
              <a:ext uri="{FF2B5EF4-FFF2-40B4-BE49-F238E27FC236}">
                <a16:creationId xmlns:a16="http://schemas.microsoft.com/office/drawing/2014/main" id="{0E8DDFA0-8931-47BE-BE7C-6B95E4255D95}"/>
              </a:ext>
            </a:extLst>
          </p:cNvPr>
          <p:cNvCxnSpPr>
            <a:stCxn id="27" idx="3"/>
            <a:endCxn id="29" idx="1"/>
          </p:cNvCxnSpPr>
          <p:nvPr/>
        </p:nvCxnSpPr>
        <p:spPr>
          <a:xfrm>
            <a:off x="9191665" y="4122658"/>
            <a:ext cx="71465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Прямая со стрелкой 40">
            <a:extLst>
              <a:ext uri="{FF2B5EF4-FFF2-40B4-BE49-F238E27FC236}">
                <a16:creationId xmlns:a16="http://schemas.microsoft.com/office/drawing/2014/main" id="{FF230B13-BDBA-4386-B198-433E7A77821B}"/>
              </a:ext>
            </a:extLst>
          </p:cNvPr>
          <p:cNvCxnSpPr>
            <a:stCxn id="28" idx="3"/>
          </p:cNvCxnSpPr>
          <p:nvPr/>
        </p:nvCxnSpPr>
        <p:spPr>
          <a:xfrm flipV="1">
            <a:off x="8975641" y="4293096"/>
            <a:ext cx="1008791" cy="148574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94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animBg="1"/>
      <p:bldP spid="18" grpId="0" animBg="1"/>
      <p:bldP spid="19" grpId="0"/>
      <p:bldP spid="21" grpId="0"/>
      <p:bldP spid="22" grpId="0"/>
      <p:bldP spid="23" grpId="0"/>
      <p:bldP spid="27" grpId="0"/>
      <p:bldP spid="28" grpId="0"/>
      <p:bldP spid="2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59</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Stacking</a:t>
            </a:r>
            <a:endParaRPr lang="ru-RU" sz="3200"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9" name="Заголовок 1">
            <a:extLst>
              <a:ext uri="{FF2B5EF4-FFF2-40B4-BE49-F238E27FC236}">
                <a16:creationId xmlns:a16="http://schemas.microsoft.com/office/drawing/2014/main" id="{E6ADAC35-B56A-4779-8BFB-DCA64004F35B}"/>
              </a:ext>
            </a:extLst>
          </p:cNvPr>
          <p:cNvSpPr txBox="1">
            <a:spLocks/>
          </p:cNvSpPr>
          <p:nvPr/>
        </p:nvSpPr>
        <p:spPr>
          <a:xfrm>
            <a:off x="1654184" y="830386"/>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17" name="Заголовок 1">
            <a:extLst>
              <a:ext uri="{FF2B5EF4-FFF2-40B4-BE49-F238E27FC236}">
                <a16:creationId xmlns:a16="http://schemas.microsoft.com/office/drawing/2014/main" id="{E6ADAC35-B56A-4779-8BFB-DCA64004F35B}"/>
              </a:ext>
            </a:extLst>
          </p:cNvPr>
          <p:cNvSpPr txBox="1">
            <a:spLocks/>
          </p:cNvSpPr>
          <p:nvPr/>
        </p:nvSpPr>
        <p:spPr>
          <a:xfrm>
            <a:off x="1773286" y="848845"/>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Реализация </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Python</a:t>
            </a:r>
          </a:p>
        </p:txBody>
      </p:sp>
      <p:sp>
        <p:nvSpPr>
          <p:cNvPr id="3" name="Прямоугольник 2"/>
          <p:cNvSpPr/>
          <p:nvPr/>
        </p:nvSpPr>
        <p:spPr>
          <a:xfrm>
            <a:off x="191344" y="2063718"/>
            <a:ext cx="9421809" cy="3693319"/>
          </a:xfrm>
          <a:prstGeom prst="rect">
            <a:avLst/>
          </a:prstGeom>
        </p:spPr>
        <p:txBody>
          <a:bodyPr wrap="square">
            <a:spAutoFit/>
          </a:bodyPr>
          <a:lstStyle/>
          <a:p>
            <a:r>
              <a:rPr lang="en-US" dirty="0" err="1">
                <a:solidFill>
                  <a:srgbClr val="D4D4D4"/>
                </a:solidFill>
                <a:latin typeface="Courier New" panose="02070309020205020404" pitchFamily="49" charset="0"/>
              </a:rPr>
              <a:t>final_layer_rfr</a:t>
            </a:r>
            <a:r>
              <a:rPr lang="en-US" dirty="0">
                <a:solidFill>
                  <a:srgbClr val="D4D4D4"/>
                </a:solidFill>
                <a:latin typeface="Courier New" panose="02070309020205020404" pitchFamily="49" charset="0"/>
              </a:rPr>
              <a:t> = </a:t>
            </a:r>
            <a:r>
              <a:rPr lang="en-US" dirty="0" err="1">
                <a:solidFill>
                  <a:srgbClr val="D4D4D4"/>
                </a:solidFill>
                <a:latin typeface="Courier New" panose="02070309020205020404" pitchFamily="49" charset="0"/>
              </a:rPr>
              <a:t>RandomForestRegressor</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err="1">
                <a:solidFill>
                  <a:srgbClr val="D4D4D4"/>
                </a:solidFill>
                <a:latin typeface="Courier New" panose="02070309020205020404" pitchFamily="49" charset="0"/>
              </a:rPr>
              <a:t>final_layer_gbr</a:t>
            </a:r>
            <a:r>
              <a:rPr lang="en-US" dirty="0">
                <a:solidFill>
                  <a:srgbClr val="D4D4D4"/>
                </a:solidFill>
                <a:latin typeface="Courier New" panose="02070309020205020404" pitchFamily="49" charset="0"/>
              </a:rPr>
              <a:t> = </a:t>
            </a:r>
            <a:r>
              <a:rPr lang="en-US" dirty="0" err="1">
                <a:solidFill>
                  <a:srgbClr val="D4D4D4"/>
                </a:solidFill>
                <a:latin typeface="Courier New" panose="02070309020205020404" pitchFamily="49" charset="0"/>
              </a:rPr>
              <a:t>DecisionTreeRegressor</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err="1">
                <a:solidFill>
                  <a:srgbClr val="D4D4D4"/>
                </a:solidFill>
                <a:latin typeface="Courier New" panose="02070309020205020404" pitchFamily="49" charset="0"/>
              </a:rPr>
              <a:t>final_layer</a:t>
            </a:r>
            <a:r>
              <a:rPr lang="en-US" dirty="0">
                <a:solidFill>
                  <a:srgbClr val="D4D4D4"/>
                </a:solidFill>
                <a:latin typeface="Courier New" panose="02070309020205020404" pitchFamily="49" charset="0"/>
              </a:rPr>
              <a:t> = </a:t>
            </a:r>
            <a:r>
              <a:rPr lang="en-US" dirty="0" err="1">
                <a:solidFill>
                  <a:srgbClr val="D4D4D4"/>
                </a:solidFill>
                <a:latin typeface="Courier New" panose="02070309020205020404" pitchFamily="49" charset="0"/>
              </a:rPr>
              <a:t>StackingRegressor</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a:solidFill>
                  <a:srgbClr val="D4D4D4"/>
                </a:solidFill>
                <a:latin typeface="Courier New" panose="02070309020205020404" pitchFamily="49" charset="0"/>
              </a:rPr>
              <a:t>    estimators=</a:t>
            </a:r>
            <a:r>
              <a:rPr lang="en-US" dirty="0">
                <a:solidFill>
                  <a:srgbClr val="DCDCDC"/>
                </a:solidFill>
                <a:latin typeface="Courier New" panose="02070309020205020404" pitchFamily="49" charset="0"/>
              </a:rPr>
              <a:t>[(</a:t>
            </a:r>
            <a:r>
              <a:rPr lang="en-US" dirty="0">
                <a:solidFill>
                  <a:srgbClr val="CE9178"/>
                </a:solidFill>
                <a:latin typeface="Courier New" panose="02070309020205020404" pitchFamily="49" charset="0"/>
              </a:rPr>
              <a:t>'</a:t>
            </a:r>
            <a:r>
              <a:rPr lang="en-US" dirty="0" err="1">
                <a:solidFill>
                  <a:srgbClr val="CE9178"/>
                </a:solidFill>
                <a:latin typeface="Courier New" panose="02070309020205020404" pitchFamily="49" charset="0"/>
              </a:rPr>
              <a:t>rf</a:t>
            </a:r>
            <a:r>
              <a:rPr lang="en-US" dirty="0">
                <a:solidFill>
                  <a:srgbClr val="CE9178"/>
                </a:solidFill>
                <a:latin typeface="Courier New" panose="02070309020205020404" pitchFamily="49" charset="0"/>
              </a:rPr>
              <a:t>'</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final_layer_rfr</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a:solidFill>
                  <a:srgbClr val="D4D4D4"/>
                </a:solidFill>
                <a:latin typeface="Courier New" panose="02070309020205020404" pitchFamily="49" charset="0"/>
              </a:rPr>
              <a:t>                </a:t>
            </a:r>
            <a:r>
              <a:rPr lang="en-US" dirty="0">
                <a:solidFill>
                  <a:srgbClr val="DCDCDC"/>
                </a:solidFill>
                <a:latin typeface="Courier New" panose="02070309020205020404" pitchFamily="49" charset="0"/>
              </a:rPr>
              <a:t>(</a:t>
            </a:r>
            <a:r>
              <a:rPr lang="en-US" dirty="0">
                <a:solidFill>
                  <a:srgbClr val="CE9178"/>
                </a:solidFill>
                <a:latin typeface="Courier New" panose="02070309020205020404" pitchFamily="49" charset="0"/>
              </a:rPr>
              <a:t>'</a:t>
            </a:r>
            <a:r>
              <a:rPr lang="en-US" dirty="0" err="1">
                <a:solidFill>
                  <a:srgbClr val="CE9178"/>
                </a:solidFill>
                <a:latin typeface="Courier New" panose="02070309020205020404" pitchFamily="49" charset="0"/>
              </a:rPr>
              <a:t>dt</a:t>
            </a:r>
            <a:r>
              <a:rPr lang="en-US" dirty="0">
                <a:solidFill>
                  <a:srgbClr val="CE9178"/>
                </a:solidFill>
                <a:latin typeface="Courier New" panose="02070309020205020404" pitchFamily="49" charset="0"/>
              </a:rPr>
              <a:t>'</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final_layer_gbr</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final_estimator</a:t>
            </a:r>
            <a:r>
              <a:rPr lang="en-US" dirty="0">
                <a:solidFill>
                  <a:srgbClr val="D4D4D4"/>
                </a:solidFill>
                <a:latin typeface="Courier New" panose="02070309020205020404" pitchFamily="49" charset="0"/>
              </a:rPr>
              <a:t>=</a:t>
            </a:r>
            <a:r>
              <a:rPr lang="en-US" dirty="0" err="1">
                <a:solidFill>
                  <a:srgbClr val="D4D4D4"/>
                </a:solidFill>
                <a:latin typeface="Courier New" panose="02070309020205020404" pitchFamily="49" charset="0"/>
              </a:rPr>
              <a:t>RidgeCV</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a:solidFill>
                  <a:srgbClr val="D4D4D4"/>
                </a:solidFill>
                <a:latin typeface="Courier New" panose="02070309020205020404" pitchFamily="49" charset="0"/>
              </a:rPr>
              <a:t>    </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err="1">
                <a:solidFill>
                  <a:srgbClr val="D4D4D4"/>
                </a:solidFill>
                <a:latin typeface="Courier New" panose="02070309020205020404" pitchFamily="49" charset="0"/>
              </a:rPr>
              <a:t>multi_layer_regressor</a:t>
            </a:r>
            <a:r>
              <a:rPr lang="en-US" dirty="0">
                <a:solidFill>
                  <a:srgbClr val="D4D4D4"/>
                </a:solidFill>
                <a:latin typeface="Courier New" panose="02070309020205020404" pitchFamily="49" charset="0"/>
              </a:rPr>
              <a:t> = </a:t>
            </a:r>
            <a:r>
              <a:rPr lang="en-US" dirty="0" err="1">
                <a:solidFill>
                  <a:srgbClr val="D4D4D4"/>
                </a:solidFill>
                <a:latin typeface="Courier New" panose="02070309020205020404" pitchFamily="49" charset="0"/>
              </a:rPr>
              <a:t>StackingRegressor</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a:solidFill>
                  <a:srgbClr val="D4D4D4"/>
                </a:solidFill>
                <a:latin typeface="Courier New" panose="02070309020205020404" pitchFamily="49" charset="0"/>
              </a:rPr>
              <a:t>    estimators=</a:t>
            </a:r>
            <a:r>
              <a:rPr lang="en-US" dirty="0">
                <a:solidFill>
                  <a:srgbClr val="DCDCDC"/>
                </a:solidFill>
                <a:latin typeface="Courier New" panose="02070309020205020404" pitchFamily="49" charset="0"/>
              </a:rPr>
              <a:t>[(</a:t>
            </a:r>
            <a:r>
              <a:rPr lang="en-US" dirty="0">
                <a:solidFill>
                  <a:srgbClr val="CE9178"/>
                </a:solidFill>
                <a:latin typeface="Courier New" panose="02070309020205020404" pitchFamily="49" charset="0"/>
              </a:rPr>
              <a:t>'ridge'</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RidgeCV</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a:solidFill>
                  <a:srgbClr val="D4D4D4"/>
                </a:solidFill>
                <a:latin typeface="Courier New" panose="02070309020205020404" pitchFamily="49" charset="0"/>
              </a:rPr>
              <a:t>                </a:t>
            </a:r>
            <a:r>
              <a:rPr lang="en-US" dirty="0">
                <a:solidFill>
                  <a:srgbClr val="DCDCDC"/>
                </a:solidFill>
                <a:latin typeface="Courier New" panose="02070309020205020404" pitchFamily="49" charset="0"/>
              </a:rPr>
              <a:t>(</a:t>
            </a:r>
            <a:r>
              <a:rPr lang="en-US" dirty="0">
                <a:solidFill>
                  <a:srgbClr val="CE9178"/>
                </a:solidFill>
                <a:latin typeface="Courier New" panose="02070309020205020404" pitchFamily="49" charset="0"/>
              </a:rPr>
              <a:t>'lasso'</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LassoCV</a:t>
            </a:r>
            <a:r>
              <a:rPr lang="en-US" dirty="0">
                <a:solidFill>
                  <a:srgbClr val="DCDCDC"/>
                </a:solidFill>
                <a:latin typeface="Courier New" panose="02070309020205020404" pitchFamily="49" charset="0"/>
              </a:rPr>
              <a:t>(</a:t>
            </a:r>
            <a:r>
              <a:rPr lang="en-US" dirty="0" err="1">
                <a:solidFill>
                  <a:srgbClr val="D4D4D4"/>
                </a:solidFill>
                <a:latin typeface="Courier New" panose="02070309020205020404" pitchFamily="49" charset="0"/>
              </a:rPr>
              <a:t>random_state</a:t>
            </a:r>
            <a:r>
              <a:rPr lang="en-US" dirty="0">
                <a:solidFill>
                  <a:srgbClr val="D4D4D4"/>
                </a:solidFill>
                <a:latin typeface="Courier New" panose="02070309020205020404" pitchFamily="49" charset="0"/>
              </a:rPr>
              <a:t>=</a:t>
            </a:r>
            <a:r>
              <a:rPr lang="en-US" dirty="0">
                <a:solidFill>
                  <a:srgbClr val="B5CEA8"/>
                </a:solidFill>
                <a:latin typeface="Courier New" panose="02070309020205020404" pitchFamily="49" charset="0"/>
              </a:rPr>
              <a:t>42</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a:solidFill>
                  <a:srgbClr val="D4D4D4"/>
                </a:solidFill>
                <a:latin typeface="Courier New" panose="02070309020205020404" pitchFamily="49" charset="0"/>
              </a:rPr>
              <a:t>                </a:t>
            </a:r>
            <a:r>
              <a:rPr lang="en-US" dirty="0">
                <a:solidFill>
                  <a:srgbClr val="DCDCDC"/>
                </a:solidFill>
                <a:latin typeface="Courier New" panose="02070309020205020404" pitchFamily="49" charset="0"/>
              </a:rPr>
              <a:t>(</a:t>
            </a:r>
            <a:r>
              <a:rPr lang="en-US" dirty="0">
                <a:solidFill>
                  <a:srgbClr val="CE9178"/>
                </a:solidFill>
                <a:latin typeface="Courier New" panose="02070309020205020404" pitchFamily="49" charset="0"/>
              </a:rPr>
              <a:t>'</a:t>
            </a:r>
            <a:r>
              <a:rPr lang="en-US" dirty="0" err="1">
                <a:solidFill>
                  <a:srgbClr val="CE9178"/>
                </a:solidFill>
                <a:latin typeface="Courier New" panose="02070309020205020404" pitchFamily="49" charset="0"/>
              </a:rPr>
              <a:t>knr</a:t>
            </a:r>
            <a:r>
              <a:rPr lang="en-US" dirty="0">
                <a:solidFill>
                  <a:srgbClr val="CE9178"/>
                </a:solidFill>
                <a:latin typeface="Courier New" panose="02070309020205020404" pitchFamily="49" charset="0"/>
              </a:rPr>
              <a:t>'</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KNeighborsRegressor</a:t>
            </a:r>
            <a:r>
              <a:rPr lang="en-US" dirty="0">
                <a:solidFill>
                  <a:srgbClr val="DCDCDC"/>
                </a:solidFill>
                <a:latin typeface="Courier New" panose="02070309020205020404" pitchFamily="49" charset="0"/>
              </a:rPr>
              <a:t>(</a:t>
            </a:r>
            <a:r>
              <a:rPr lang="en-US" dirty="0" err="1">
                <a:solidFill>
                  <a:srgbClr val="D4D4D4"/>
                </a:solidFill>
                <a:latin typeface="Courier New" panose="02070309020205020404" pitchFamily="49" charset="0"/>
              </a:rPr>
              <a:t>n_neighbors</a:t>
            </a:r>
            <a:r>
              <a:rPr lang="en-US" dirty="0">
                <a:solidFill>
                  <a:srgbClr val="D4D4D4"/>
                </a:solidFill>
                <a:latin typeface="Courier New" panose="02070309020205020404" pitchFamily="49" charset="0"/>
              </a:rPr>
              <a:t>=</a:t>
            </a:r>
            <a:r>
              <a:rPr lang="en-US" dirty="0">
                <a:solidFill>
                  <a:srgbClr val="B5CEA8"/>
                </a:solidFill>
                <a:latin typeface="Courier New" panose="02070309020205020404" pitchFamily="49" charset="0"/>
              </a:rPr>
              <a:t>20</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final_estimator</a:t>
            </a:r>
            <a:r>
              <a:rPr lang="en-US" dirty="0">
                <a:solidFill>
                  <a:srgbClr val="D4D4D4"/>
                </a:solidFill>
                <a:latin typeface="Courier New" panose="02070309020205020404" pitchFamily="49" charset="0"/>
              </a:rPr>
              <a:t>=</a:t>
            </a:r>
            <a:r>
              <a:rPr lang="en-US" dirty="0" err="1">
                <a:solidFill>
                  <a:srgbClr val="D4D4D4"/>
                </a:solidFill>
                <a:latin typeface="Courier New" panose="02070309020205020404" pitchFamily="49" charset="0"/>
              </a:rPr>
              <a:t>final_layer</a:t>
            </a:r>
            <a:endParaRPr lang="en-US" dirty="0">
              <a:solidFill>
                <a:srgbClr val="D4D4D4"/>
              </a:solidFill>
              <a:latin typeface="Courier New" panose="02070309020205020404" pitchFamily="49" charset="0"/>
            </a:endParaRPr>
          </a:p>
          <a:p>
            <a:r>
              <a:rPr lang="en-US" dirty="0">
                <a:solidFill>
                  <a:srgbClr val="DCDCDC"/>
                </a:solidFill>
                <a:latin typeface="Courier New" panose="02070309020205020404" pitchFamily="49" charset="0"/>
              </a:rPr>
              <a:t>)</a:t>
            </a:r>
            <a:endParaRPr lang="en-US" b="0" dirty="0">
              <a:solidFill>
                <a:srgbClr val="D4D4D4"/>
              </a:solidFill>
              <a:effectLst/>
              <a:latin typeface="Courier New" panose="02070309020205020404" pitchFamily="49" charset="0"/>
            </a:endParaRPr>
          </a:p>
        </p:txBody>
      </p:sp>
      <p:pic>
        <p:nvPicPr>
          <p:cNvPr id="4" name="Рисунок 3"/>
          <p:cNvPicPr>
            <a:picLocks noChangeAspect="1"/>
          </p:cNvPicPr>
          <p:nvPr/>
        </p:nvPicPr>
        <p:blipFill>
          <a:blip r:embed="rId4"/>
          <a:stretch>
            <a:fillRect/>
          </a:stretch>
        </p:blipFill>
        <p:spPr>
          <a:xfrm>
            <a:off x="6580980" y="1910881"/>
            <a:ext cx="5254202" cy="2594782"/>
          </a:xfrm>
          <a:prstGeom prst="rect">
            <a:avLst/>
          </a:prstGeom>
        </p:spPr>
      </p:pic>
    </p:spTree>
    <p:extLst>
      <p:ext uri="{BB962C8B-B14F-4D97-AF65-F5344CB8AC3E}">
        <p14:creationId xmlns:p14="http://schemas.microsoft.com/office/powerpoint/2010/main" val="315927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6</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Мотивация</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Заголовок 1">
            <a:extLst>
              <a:ext uri="{FF2B5EF4-FFF2-40B4-BE49-F238E27FC236}">
                <a16:creationId xmlns:a16="http://schemas.microsoft.com/office/drawing/2014/main" id="{755FBF45-9908-4919-99FD-12BE263E37F1}"/>
              </a:ext>
            </a:extLst>
          </p:cNvPr>
          <p:cNvSpPr txBox="1">
            <a:spLocks/>
          </p:cNvSpPr>
          <p:nvPr/>
        </p:nvSpPr>
        <p:spPr>
          <a:xfrm>
            <a:off x="160475" y="1184368"/>
            <a:ext cx="1187105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800" dirty="0">
                <a:solidFill>
                  <a:schemeClr val="bg1"/>
                </a:solidFill>
                <a:latin typeface="Verdana" panose="020B0604030504040204" pitchFamily="34" charset="0"/>
                <a:ea typeface="Verdana" panose="020B0604030504040204" pitchFamily="34" charset="0"/>
              </a:rPr>
              <a:t>Команда</a:t>
            </a:r>
            <a:r>
              <a:rPr lang="en-US" sz="2800" dirty="0">
                <a:solidFill>
                  <a:schemeClr val="bg1"/>
                </a:solidFill>
                <a:latin typeface="Verdana" panose="020B0604030504040204" pitchFamily="34" charset="0"/>
                <a:ea typeface="Verdana" panose="020B0604030504040204" pitchFamily="34" charset="0"/>
              </a:rPr>
              <a:t> &gt; </a:t>
            </a:r>
            <a:r>
              <a:rPr lang="ru-RU" sz="2800" dirty="0">
                <a:solidFill>
                  <a:schemeClr val="bg1"/>
                </a:solidFill>
                <a:latin typeface="Verdana" panose="020B0604030504040204" pitchFamily="34" charset="0"/>
                <a:ea typeface="Verdana" panose="020B0604030504040204" pitchFamily="34" charset="0"/>
              </a:rPr>
              <a:t>Отдельные Исполнители </a:t>
            </a:r>
            <a:r>
              <a:rPr lang="en-US" sz="2800" dirty="0">
                <a:solidFill>
                  <a:schemeClr val="bg1"/>
                </a:solidFill>
                <a:latin typeface="Verdana" panose="020B0604030504040204" pitchFamily="34" charset="0"/>
                <a:ea typeface="Verdana" panose="020B0604030504040204" pitchFamily="34" charset="0"/>
              </a:rPr>
              <a:t> </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3BA53C7D-EB95-4818-9896-F4F7C8EA001E}"/>
              </a:ext>
            </a:extLst>
          </p:cNvPr>
          <p:cNvSpPr/>
          <p:nvPr/>
        </p:nvSpPr>
        <p:spPr>
          <a:xfrm>
            <a:off x="623392" y="2105295"/>
            <a:ext cx="10801200" cy="1200329"/>
          </a:xfrm>
          <a:prstGeom prst="rect">
            <a:avLst/>
          </a:prstGeom>
        </p:spPr>
        <p:txBody>
          <a:bodyPr wrap="square">
            <a:spAutoFit/>
          </a:bodyPr>
          <a:lstStyle/>
          <a:p>
            <a:r>
              <a:rPr lang="en-US" sz="2400" i="1" dirty="0">
                <a:solidFill>
                  <a:schemeClr val="bg1"/>
                </a:solidFill>
                <a:latin typeface="Helvetica Neue"/>
              </a:rPr>
              <a:t>And there came a day unlike any other, when earth's mightiest heroes were united against a common threat! On that day the Avengers were born!  </a:t>
            </a:r>
          </a:p>
          <a:p>
            <a:r>
              <a:rPr lang="en-US" sz="2400" i="1" dirty="0">
                <a:solidFill>
                  <a:schemeClr val="bg1"/>
                </a:solidFill>
                <a:latin typeface="Helvetica Neue"/>
              </a:rPr>
              <a:t>To fight the foes no single hero could withstand!</a:t>
            </a:r>
            <a:r>
              <a:rPr lang="en-US" sz="2400" dirty="0">
                <a:solidFill>
                  <a:schemeClr val="bg1"/>
                </a:solidFill>
                <a:latin typeface="Helvetica Neue"/>
              </a:rPr>
              <a:t> </a:t>
            </a:r>
            <a:endParaRPr lang="ru-RU" sz="2400" dirty="0">
              <a:solidFill>
                <a:schemeClr val="bg1"/>
              </a:solidFill>
            </a:endParaRPr>
          </a:p>
        </p:txBody>
      </p:sp>
      <p:pic>
        <p:nvPicPr>
          <p:cNvPr id="1026" name="Picture 2" descr="Then... AVENGERS ASSEMBLE!!! | Marvel wallpaper, Marvel quotes, Avengers  quotes">
            <a:extLst>
              <a:ext uri="{FF2B5EF4-FFF2-40B4-BE49-F238E27FC236}">
                <a16:creationId xmlns:a16="http://schemas.microsoft.com/office/drawing/2014/main" id="{2021A961-06EB-4A66-A433-05DD42A40F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53" t="6845" r="21334" b="8326"/>
          <a:stretch/>
        </p:blipFill>
        <p:spPr bwMode="auto">
          <a:xfrm>
            <a:off x="1916115" y="3320563"/>
            <a:ext cx="230425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vengers Assemble Wallpapers - Wallpaper Cave">
            <a:extLst>
              <a:ext uri="{FF2B5EF4-FFF2-40B4-BE49-F238E27FC236}">
                <a16:creationId xmlns:a16="http://schemas.microsoft.com/office/drawing/2014/main" id="{AA9F9E37-B35B-4303-AF9E-BF54E4ED39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3912" y="3284278"/>
            <a:ext cx="4608512"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23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60</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Multi-level Stacking</a:t>
            </a:r>
            <a:endParaRPr lang="ru-RU" sz="3200" b="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Заголовок 1">
            <a:extLst>
              <a:ext uri="{FF2B5EF4-FFF2-40B4-BE49-F238E27FC236}">
                <a16:creationId xmlns:a16="http://schemas.microsoft.com/office/drawing/2014/main" id="{59827266-F963-4111-BE4E-34034005CF31}"/>
              </a:ext>
            </a:extLst>
          </p:cNvPr>
          <p:cNvSpPr txBox="1">
            <a:spLocks/>
          </p:cNvSpPr>
          <p:nvPr/>
        </p:nvSpPr>
        <p:spPr>
          <a:xfrm>
            <a:off x="983432" y="1359936"/>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b="1" dirty="0">
              <a:solidFill>
                <a:schemeClr val="bg1"/>
              </a:solidFill>
              <a:latin typeface="Verdana" panose="020B0604030504040204" pitchFamily="34" charset="0"/>
              <a:ea typeface="Verdana" panose="020B0604030504040204" pitchFamily="34" charset="0"/>
            </a:endParaRPr>
          </a:p>
        </p:txBody>
      </p:sp>
      <p:sp>
        <p:nvSpPr>
          <p:cNvPr id="11" name="Заголовок 1">
            <a:extLst>
              <a:ext uri="{FF2B5EF4-FFF2-40B4-BE49-F238E27FC236}">
                <a16:creationId xmlns:a16="http://schemas.microsoft.com/office/drawing/2014/main" id="{6717C0A1-ABE9-4DBC-B69D-7D10168BC0B9}"/>
              </a:ext>
            </a:extLst>
          </p:cNvPr>
          <p:cNvSpPr txBox="1">
            <a:spLocks/>
          </p:cNvSpPr>
          <p:nvPr/>
        </p:nvSpPr>
        <p:spPr>
          <a:xfrm>
            <a:off x="1847528" y="980728"/>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b="1"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15" name="Прямоугольник 14">
                <a:extLst>
                  <a:ext uri="{FF2B5EF4-FFF2-40B4-BE49-F238E27FC236}">
                    <a16:creationId xmlns:a16="http://schemas.microsoft.com/office/drawing/2014/main" id="{A8E6C834-0A05-431F-9699-37A14488C38D}"/>
                  </a:ext>
                </a:extLst>
              </p:cNvPr>
              <p:cNvSpPr/>
              <p:nvPr/>
            </p:nvSpPr>
            <p:spPr>
              <a:xfrm>
                <a:off x="5663952" y="2132856"/>
                <a:ext cx="25196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bg1"/>
                          </a:solidFill>
                          <a:latin typeface="Cambria Math" panose="02040503050406030204" pitchFamily="18" charset="0"/>
                          <a:ea typeface="Verdana" panose="020B0604030504040204" pitchFamily="34" charset="0"/>
                        </a:rPr>
                        <m:t>𝑀𝑒𝑡𝑎</m:t>
                      </m:r>
                      <m:r>
                        <a:rPr lang="en-US" sz="2800" i="1" dirty="0" smtClean="0">
                          <a:solidFill>
                            <a:schemeClr val="bg1"/>
                          </a:solidFill>
                          <a:latin typeface="Cambria Math" panose="02040503050406030204" pitchFamily="18" charset="0"/>
                          <a:ea typeface="Verdana" panose="020B0604030504040204" pitchFamily="34" charset="0"/>
                        </a:rPr>
                        <m:t>_</m:t>
                      </m:r>
                      <m:r>
                        <a:rPr lang="en-US" sz="2800" i="1" dirty="0" smtClean="0">
                          <a:solidFill>
                            <a:schemeClr val="bg1"/>
                          </a:solidFill>
                          <a:latin typeface="Cambria Math" panose="02040503050406030204" pitchFamily="18" charset="0"/>
                          <a:ea typeface="Verdana" panose="020B0604030504040204" pitchFamily="34" charset="0"/>
                        </a:rPr>
                        <m:t>𝑀𝑜𝑑𝑒𝑙</m:t>
                      </m:r>
                      <m:r>
                        <a:rPr lang="en-US" sz="2800" i="1" dirty="0">
                          <a:solidFill>
                            <a:schemeClr val="bg1"/>
                          </a:solidFill>
                          <a:latin typeface="Cambria Math" panose="02040503050406030204" pitchFamily="18" charset="0"/>
                          <a:ea typeface="Verdana" panose="020B0604030504040204" pitchFamily="34" charset="0"/>
                        </a:rPr>
                        <m:t> </m:t>
                      </m:r>
                      <m:r>
                        <a:rPr lang="en-US" sz="2800" b="0" i="1" dirty="0" smtClean="0">
                          <a:solidFill>
                            <a:schemeClr val="bg1"/>
                          </a:solidFill>
                          <a:latin typeface="Cambria Math" panose="02040503050406030204" pitchFamily="18" charset="0"/>
                          <a:ea typeface="Verdana" panose="020B0604030504040204" pitchFamily="34" charset="0"/>
                        </a:rPr>
                        <m:t>1</m:t>
                      </m:r>
                    </m:oMath>
                  </m:oMathPara>
                </a14:m>
                <a:endParaRPr lang="ru-RU" sz="2800" dirty="0"/>
              </a:p>
            </p:txBody>
          </p:sp>
        </mc:Choice>
        <mc:Fallback xmlns="">
          <p:sp>
            <p:nvSpPr>
              <p:cNvPr id="15" name="Прямоугольник 14">
                <a:extLst>
                  <a:ext uri="{FF2B5EF4-FFF2-40B4-BE49-F238E27FC236}">
                    <a16:creationId xmlns:a16="http://schemas.microsoft.com/office/drawing/2014/main" id="{A8E6C834-0A05-431F-9699-37A14488C38D}"/>
                  </a:ext>
                </a:extLst>
              </p:cNvPr>
              <p:cNvSpPr>
                <a:spLocks noRot="1" noChangeAspect="1" noMove="1" noResize="1" noEditPoints="1" noAdjustHandles="1" noChangeArrowheads="1" noChangeShapeType="1" noTextEdit="1"/>
              </p:cNvSpPr>
              <p:nvPr/>
            </p:nvSpPr>
            <p:spPr>
              <a:xfrm>
                <a:off x="5663952" y="2132856"/>
                <a:ext cx="2519601" cy="52322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Прямоугольник 15">
                <a:extLst>
                  <a:ext uri="{FF2B5EF4-FFF2-40B4-BE49-F238E27FC236}">
                    <a16:creationId xmlns:a16="http://schemas.microsoft.com/office/drawing/2014/main" id="{92FD907E-7D3D-44C0-BA74-22C8680B70DF}"/>
                  </a:ext>
                </a:extLst>
              </p:cNvPr>
              <p:cNvSpPr/>
              <p:nvPr/>
            </p:nvSpPr>
            <p:spPr>
              <a:xfrm>
                <a:off x="5663952" y="3573016"/>
                <a:ext cx="25196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bg1"/>
                          </a:solidFill>
                          <a:latin typeface="Cambria Math" panose="02040503050406030204" pitchFamily="18" charset="0"/>
                          <a:ea typeface="Verdana" panose="020B0604030504040204" pitchFamily="34" charset="0"/>
                        </a:rPr>
                        <m:t>𝑀𝑒𝑡𝑎</m:t>
                      </m:r>
                      <m:r>
                        <a:rPr lang="en-US" sz="2800" i="1" dirty="0" smtClean="0">
                          <a:solidFill>
                            <a:schemeClr val="bg1"/>
                          </a:solidFill>
                          <a:latin typeface="Cambria Math" panose="02040503050406030204" pitchFamily="18" charset="0"/>
                          <a:ea typeface="Verdana" panose="020B0604030504040204" pitchFamily="34" charset="0"/>
                        </a:rPr>
                        <m:t>_</m:t>
                      </m:r>
                      <m:r>
                        <a:rPr lang="en-US" sz="2800" i="1" dirty="0" smtClean="0">
                          <a:solidFill>
                            <a:schemeClr val="bg1"/>
                          </a:solidFill>
                          <a:latin typeface="Cambria Math" panose="02040503050406030204" pitchFamily="18" charset="0"/>
                          <a:ea typeface="Verdana" panose="020B0604030504040204" pitchFamily="34" charset="0"/>
                        </a:rPr>
                        <m:t>𝑀𝑜𝑑𝑒𝑙</m:t>
                      </m:r>
                      <m:r>
                        <a:rPr lang="en-US" sz="2800" i="1" dirty="0">
                          <a:solidFill>
                            <a:schemeClr val="bg1"/>
                          </a:solidFill>
                          <a:latin typeface="Cambria Math" panose="02040503050406030204" pitchFamily="18" charset="0"/>
                          <a:ea typeface="Verdana" panose="020B0604030504040204" pitchFamily="34" charset="0"/>
                        </a:rPr>
                        <m:t> </m:t>
                      </m:r>
                      <m:r>
                        <a:rPr lang="en-US" sz="2800" b="0" i="1" dirty="0" smtClean="0">
                          <a:solidFill>
                            <a:schemeClr val="bg1"/>
                          </a:solidFill>
                          <a:latin typeface="Cambria Math" panose="02040503050406030204" pitchFamily="18" charset="0"/>
                          <a:ea typeface="Verdana" panose="020B0604030504040204" pitchFamily="34" charset="0"/>
                        </a:rPr>
                        <m:t>2</m:t>
                      </m:r>
                    </m:oMath>
                  </m:oMathPara>
                </a14:m>
                <a:endParaRPr lang="ru-RU" sz="2800" dirty="0"/>
              </a:p>
            </p:txBody>
          </p:sp>
        </mc:Choice>
        <mc:Fallback xmlns="">
          <p:sp>
            <p:nvSpPr>
              <p:cNvPr id="16" name="Прямоугольник 15">
                <a:extLst>
                  <a:ext uri="{FF2B5EF4-FFF2-40B4-BE49-F238E27FC236}">
                    <a16:creationId xmlns:a16="http://schemas.microsoft.com/office/drawing/2014/main" id="{92FD907E-7D3D-44C0-BA74-22C8680B70DF}"/>
                  </a:ext>
                </a:extLst>
              </p:cNvPr>
              <p:cNvSpPr>
                <a:spLocks noRot="1" noChangeAspect="1" noMove="1" noResize="1" noEditPoints="1" noAdjustHandles="1" noChangeArrowheads="1" noChangeShapeType="1" noTextEdit="1"/>
              </p:cNvSpPr>
              <p:nvPr/>
            </p:nvSpPr>
            <p:spPr>
              <a:xfrm>
                <a:off x="5663952" y="3573016"/>
                <a:ext cx="2519601" cy="52322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Прямоугольник 16">
                <a:extLst>
                  <a:ext uri="{FF2B5EF4-FFF2-40B4-BE49-F238E27FC236}">
                    <a16:creationId xmlns:a16="http://schemas.microsoft.com/office/drawing/2014/main" id="{5DE3677F-30CC-4E2A-A82B-ECDA931D044B}"/>
                  </a:ext>
                </a:extLst>
              </p:cNvPr>
              <p:cNvSpPr/>
              <p:nvPr/>
            </p:nvSpPr>
            <p:spPr>
              <a:xfrm>
                <a:off x="5663952" y="5373216"/>
                <a:ext cx="25196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bg1"/>
                          </a:solidFill>
                          <a:latin typeface="Cambria Math" panose="02040503050406030204" pitchFamily="18" charset="0"/>
                          <a:ea typeface="Verdana" panose="020B0604030504040204" pitchFamily="34" charset="0"/>
                        </a:rPr>
                        <m:t>𝑀𝑒𝑡𝑎</m:t>
                      </m:r>
                      <m:r>
                        <a:rPr lang="en-US" sz="2800" i="1" dirty="0" smtClean="0">
                          <a:solidFill>
                            <a:schemeClr val="bg1"/>
                          </a:solidFill>
                          <a:latin typeface="Cambria Math" panose="02040503050406030204" pitchFamily="18" charset="0"/>
                          <a:ea typeface="Verdana" panose="020B0604030504040204" pitchFamily="34" charset="0"/>
                        </a:rPr>
                        <m:t>_</m:t>
                      </m:r>
                      <m:r>
                        <a:rPr lang="en-US" sz="2800" i="1" dirty="0" smtClean="0">
                          <a:solidFill>
                            <a:schemeClr val="bg1"/>
                          </a:solidFill>
                          <a:latin typeface="Cambria Math" panose="02040503050406030204" pitchFamily="18" charset="0"/>
                          <a:ea typeface="Verdana" panose="020B0604030504040204" pitchFamily="34" charset="0"/>
                        </a:rPr>
                        <m:t>𝑀𝑜𝑑𝑒𝑙</m:t>
                      </m:r>
                      <m:r>
                        <a:rPr lang="en-US" sz="2800" i="1" dirty="0">
                          <a:solidFill>
                            <a:schemeClr val="bg1"/>
                          </a:solidFill>
                          <a:latin typeface="Cambria Math" panose="02040503050406030204" pitchFamily="18" charset="0"/>
                          <a:ea typeface="Verdana" panose="020B0604030504040204" pitchFamily="34" charset="0"/>
                        </a:rPr>
                        <m:t> </m:t>
                      </m:r>
                      <m:r>
                        <a:rPr lang="en-US" sz="2800" b="0" i="1" dirty="0" smtClean="0">
                          <a:solidFill>
                            <a:schemeClr val="bg1"/>
                          </a:solidFill>
                          <a:latin typeface="Cambria Math" panose="02040503050406030204" pitchFamily="18" charset="0"/>
                          <a:ea typeface="Verdana" panose="020B0604030504040204" pitchFamily="34" charset="0"/>
                        </a:rPr>
                        <m:t>3</m:t>
                      </m:r>
                    </m:oMath>
                  </m:oMathPara>
                </a14:m>
                <a:endParaRPr lang="ru-RU" sz="2800" dirty="0"/>
              </a:p>
            </p:txBody>
          </p:sp>
        </mc:Choice>
        <mc:Fallback xmlns="">
          <p:sp>
            <p:nvSpPr>
              <p:cNvPr id="17" name="Прямоугольник 16">
                <a:extLst>
                  <a:ext uri="{FF2B5EF4-FFF2-40B4-BE49-F238E27FC236}">
                    <a16:creationId xmlns:a16="http://schemas.microsoft.com/office/drawing/2014/main" id="{5DE3677F-30CC-4E2A-A82B-ECDA931D044B}"/>
                  </a:ext>
                </a:extLst>
              </p:cNvPr>
              <p:cNvSpPr>
                <a:spLocks noRot="1" noChangeAspect="1" noMove="1" noResize="1" noEditPoints="1" noAdjustHandles="1" noChangeArrowheads="1" noChangeShapeType="1" noTextEdit="1"/>
              </p:cNvSpPr>
              <p:nvPr/>
            </p:nvSpPr>
            <p:spPr>
              <a:xfrm>
                <a:off x="5663952" y="5373216"/>
                <a:ext cx="2519601" cy="523220"/>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Прямоугольник 17">
                <a:extLst>
                  <a:ext uri="{FF2B5EF4-FFF2-40B4-BE49-F238E27FC236}">
                    <a16:creationId xmlns:a16="http://schemas.microsoft.com/office/drawing/2014/main" id="{24A6FFEC-B9FE-4060-83E5-FC0C311842C0}"/>
                  </a:ext>
                </a:extLst>
              </p:cNvPr>
              <p:cNvSpPr/>
              <p:nvPr/>
            </p:nvSpPr>
            <p:spPr>
              <a:xfrm>
                <a:off x="9264352" y="3501008"/>
                <a:ext cx="22978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chemeClr val="bg1"/>
                          </a:solidFill>
                          <a:latin typeface="Cambria Math" panose="02040503050406030204" pitchFamily="18" charset="0"/>
                          <a:ea typeface="Verdana" panose="020B0604030504040204" pitchFamily="34" charset="0"/>
                        </a:rPr>
                        <m:t>𝐹𝑖𝑛𝑎𝑙</m:t>
                      </m:r>
                      <m:r>
                        <a:rPr lang="en-US" sz="2800" b="0" i="1" dirty="0" smtClean="0">
                          <a:solidFill>
                            <a:schemeClr val="bg1"/>
                          </a:solidFill>
                          <a:latin typeface="Cambria Math" panose="02040503050406030204" pitchFamily="18" charset="0"/>
                          <a:ea typeface="Verdana" panose="020B0604030504040204" pitchFamily="34" charset="0"/>
                        </a:rPr>
                        <m:t> </m:t>
                      </m:r>
                      <m:r>
                        <a:rPr lang="en-US" sz="2800" i="1" dirty="0" smtClean="0">
                          <a:solidFill>
                            <a:schemeClr val="bg1"/>
                          </a:solidFill>
                          <a:latin typeface="Cambria Math" panose="02040503050406030204" pitchFamily="18" charset="0"/>
                          <a:ea typeface="Verdana" panose="020B0604030504040204" pitchFamily="34" charset="0"/>
                        </a:rPr>
                        <m:t>𝑀𝑜𝑑𝑒𝑙</m:t>
                      </m:r>
                      <m:r>
                        <a:rPr lang="en-US" sz="2800" i="1" dirty="0">
                          <a:solidFill>
                            <a:schemeClr val="bg1"/>
                          </a:solidFill>
                          <a:latin typeface="Cambria Math" panose="02040503050406030204" pitchFamily="18" charset="0"/>
                          <a:ea typeface="Verdana" panose="020B0604030504040204" pitchFamily="34" charset="0"/>
                        </a:rPr>
                        <m:t> </m:t>
                      </m:r>
                    </m:oMath>
                  </m:oMathPara>
                </a14:m>
                <a:endParaRPr lang="ru-RU" sz="2800" dirty="0"/>
              </a:p>
            </p:txBody>
          </p:sp>
        </mc:Choice>
        <mc:Fallback xmlns="">
          <p:sp>
            <p:nvSpPr>
              <p:cNvPr id="18" name="Прямоугольник 17">
                <a:extLst>
                  <a:ext uri="{FF2B5EF4-FFF2-40B4-BE49-F238E27FC236}">
                    <a16:creationId xmlns:a16="http://schemas.microsoft.com/office/drawing/2014/main" id="{24A6FFEC-B9FE-4060-83E5-FC0C311842C0}"/>
                  </a:ext>
                </a:extLst>
              </p:cNvPr>
              <p:cNvSpPr>
                <a:spLocks noRot="1" noChangeAspect="1" noMove="1" noResize="1" noEditPoints="1" noAdjustHandles="1" noChangeArrowheads="1" noChangeShapeType="1" noTextEdit="1"/>
              </p:cNvSpPr>
              <p:nvPr/>
            </p:nvSpPr>
            <p:spPr>
              <a:xfrm>
                <a:off x="9264352" y="3501008"/>
                <a:ext cx="2297809" cy="523220"/>
              </a:xfrm>
              <a:prstGeom prst="rect">
                <a:avLst/>
              </a:prstGeom>
              <a:blipFill>
                <a:blip r:embed="rId7"/>
                <a:stretch>
                  <a:fillRect/>
                </a:stretch>
              </a:blipFill>
            </p:spPr>
            <p:txBody>
              <a:bodyPr/>
              <a:lstStyle/>
              <a:p>
                <a:r>
                  <a:rPr lang="ru-RU">
                    <a:noFill/>
                  </a:rPr>
                  <a:t> </a:t>
                </a:r>
              </a:p>
            </p:txBody>
          </p:sp>
        </mc:Fallback>
      </mc:AlternateContent>
      <p:pic>
        <p:nvPicPr>
          <p:cNvPr id="19" name="Рисунок 18">
            <a:extLst>
              <a:ext uri="{FF2B5EF4-FFF2-40B4-BE49-F238E27FC236}">
                <a16:creationId xmlns:a16="http://schemas.microsoft.com/office/drawing/2014/main" id="{F06AF2D0-C1BE-4C85-9FD1-99DE918B75A1}"/>
              </a:ext>
            </a:extLst>
          </p:cNvPr>
          <p:cNvPicPr>
            <a:picLocks noChangeAspect="1"/>
          </p:cNvPicPr>
          <p:nvPr/>
        </p:nvPicPr>
        <p:blipFill>
          <a:blip r:embed="rId8"/>
          <a:stretch>
            <a:fillRect/>
          </a:stretch>
        </p:blipFill>
        <p:spPr>
          <a:xfrm>
            <a:off x="479376" y="1340768"/>
            <a:ext cx="2040497" cy="1670339"/>
          </a:xfrm>
          <a:prstGeom prst="rect">
            <a:avLst/>
          </a:prstGeom>
        </p:spPr>
      </p:pic>
      <p:pic>
        <p:nvPicPr>
          <p:cNvPr id="20" name="Рисунок 19">
            <a:extLst>
              <a:ext uri="{FF2B5EF4-FFF2-40B4-BE49-F238E27FC236}">
                <a16:creationId xmlns:a16="http://schemas.microsoft.com/office/drawing/2014/main" id="{45B8266E-B153-4461-9669-C515084EAFEE}"/>
              </a:ext>
            </a:extLst>
          </p:cNvPr>
          <p:cNvPicPr>
            <a:picLocks noChangeAspect="1"/>
          </p:cNvPicPr>
          <p:nvPr/>
        </p:nvPicPr>
        <p:blipFill>
          <a:blip r:embed="rId9"/>
          <a:stretch>
            <a:fillRect/>
          </a:stretch>
        </p:blipFill>
        <p:spPr>
          <a:xfrm>
            <a:off x="479376" y="5013176"/>
            <a:ext cx="2023206" cy="1656184"/>
          </a:xfrm>
          <a:prstGeom prst="rect">
            <a:avLst/>
          </a:prstGeom>
        </p:spPr>
      </p:pic>
      <p:pic>
        <p:nvPicPr>
          <p:cNvPr id="21" name="Рисунок 20">
            <a:extLst>
              <a:ext uri="{FF2B5EF4-FFF2-40B4-BE49-F238E27FC236}">
                <a16:creationId xmlns:a16="http://schemas.microsoft.com/office/drawing/2014/main" id="{F485600A-DC77-4025-895C-FF94CFF2AB20}"/>
              </a:ext>
            </a:extLst>
          </p:cNvPr>
          <p:cNvPicPr>
            <a:picLocks noChangeAspect="1"/>
          </p:cNvPicPr>
          <p:nvPr/>
        </p:nvPicPr>
        <p:blipFill>
          <a:blip r:embed="rId10"/>
          <a:stretch>
            <a:fillRect/>
          </a:stretch>
        </p:blipFill>
        <p:spPr>
          <a:xfrm>
            <a:off x="479376" y="3140968"/>
            <a:ext cx="2088232" cy="1710271"/>
          </a:xfrm>
          <a:prstGeom prst="rect">
            <a:avLst/>
          </a:prstGeom>
        </p:spPr>
      </p:pic>
      <mc:AlternateContent xmlns:mc="http://schemas.openxmlformats.org/markup-compatibility/2006" xmlns:a14="http://schemas.microsoft.com/office/drawing/2010/main">
        <mc:Choice Requires="a14">
          <p:sp>
            <p:nvSpPr>
              <p:cNvPr id="22" name="Прямоугольник 21">
                <a:extLst>
                  <a:ext uri="{FF2B5EF4-FFF2-40B4-BE49-F238E27FC236}">
                    <a16:creationId xmlns:a16="http://schemas.microsoft.com/office/drawing/2014/main" id="{FF6272A9-CC58-46B7-802D-3ADDC85356A1}"/>
                  </a:ext>
                </a:extLst>
              </p:cNvPr>
              <p:cNvSpPr/>
              <p:nvPr/>
            </p:nvSpPr>
            <p:spPr>
              <a:xfrm>
                <a:off x="983432" y="6334780"/>
                <a:ext cx="5806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chemeClr val="bg1"/>
                          </a:solidFill>
                          <a:latin typeface="Cambria Math" panose="02040503050406030204" pitchFamily="18" charset="0"/>
                          <a:ea typeface="Verdana" panose="020B0604030504040204" pitchFamily="34" charset="0"/>
                        </a:rPr>
                        <m:t>…</m:t>
                      </m:r>
                    </m:oMath>
                  </m:oMathPara>
                </a14:m>
                <a:endParaRPr lang="ru-RU" sz="2800" dirty="0">
                  <a:solidFill>
                    <a:schemeClr val="bg1"/>
                  </a:solidFill>
                  <a:latin typeface="Verdana" panose="020B0604030504040204" pitchFamily="34" charset="0"/>
                  <a:ea typeface="Verdana" panose="020B0604030504040204" pitchFamily="34" charset="0"/>
                </a:endParaRPr>
              </a:p>
            </p:txBody>
          </p:sp>
        </mc:Choice>
        <mc:Fallback xmlns="">
          <p:sp>
            <p:nvSpPr>
              <p:cNvPr id="22" name="Прямоугольник 21">
                <a:extLst>
                  <a:ext uri="{FF2B5EF4-FFF2-40B4-BE49-F238E27FC236}">
                    <a16:creationId xmlns:a16="http://schemas.microsoft.com/office/drawing/2014/main" id="{FF6272A9-CC58-46B7-802D-3ADDC85356A1}"/>
                  </a:ext>
                </a:extLst>
              </p:cNvPr>
              <p:cNvSpPr>
                <a:spLocks noRot="1" noChangeAspect="1" noMove="1" noResize="1" noEditPoints="1" noAdjustHandles="1" noChangeArrowheads="1" noChangeShapeType="1" noTextEdit="1"/>
              </p:cNvSpPr>
              <p:nvPr/>
            </p:nvSpPr>
            <p:spPr>
              <a:xfrm>
                <a:off x="983432" y="6334780"/>
                <a:ext cx="580607" cy="523220"/>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Прямоугольник 22">
                <a:extLst>
                  <a:ext uri="{FF2B5EF4-FFF2-40B4-BE49-F238E27FC236}">
                    <a16:creationId xmlns:a16="http://schemas.microsoft.com/office/drawing/2014/main" id="{64908CA1-BCCB-4343-9DBF-D74E1BDC8FBB}"/>
                  </a:ext>
                </a:extLst>
              </p:cNvPr>
              <p:cNvSpPr/>
              <p:nvPr/>
            </p:nvSpPr>
            <p:spPr>
              <a:xfrm>
                <a:off x="3071664" y="3501008"/>
                <a:ext cx="5806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chemeClr val="bg1"/>
                          </a:solidFill>
                          <a:latin typeface="Cambria Math" panose="02040503050406030204" pitchFamily="18" charset="0"/>
                          <a:ea typeface="Verdana" panose="020B0604030504040204" pitchFamily="34" charset="0"/>
                        </a:rPr>
                        <m:t>…</m:t>
                      </m:r>
                    </m:oMath>
                  </m:oMathPara>
                </a14:m>
                <a:endParaRPr lang="ru-RU" sz="2800" dirty="0">
                  <a:solidFill>
                    <a:schemeClr val="bg1"/>
                  </a:solidFill>
                  <a:latin typeface="Verdana" panose="020B0604030504040204" pitchFamily="34" charset="0"/>
                  <a:ea typeface="Verdana" panose="020B0604030504040204" pitchFamily="34" charset="0"/>
                </a:endParaRPr>
              </a:p>
            </p:txBody>
          </p:sp>
        </mc:Choice>
        <mc:Fallback xmlns="">
          <p:sp>
            <p:nvSpPr>
              <p:cNvPr id="23" name="Прямоугольник 22">
                <a:extLst>
                  <a:ext uri="{FF2B5EF4-FFF2-40B4-BE49-F238E27FC236}">
                    <a16:creationId xmlns:a16="http://schemas.microsoft.com/office/drawing/2014/main" id="{64908CA1-BCCB-4343-9DBF-D74E1BDC8FBB}"/>
                  </a:ext>
                </a:extLst>
              </p:cNvPr>
              <p:cNvSpPr>
                <a:spLocks noRot="1" noChangeAspect="1" noMove="1" noResize="1" noEditPoints="1" noAdjustHandles="1" noChangeArrowheads="1" noChangeShapeType="1" noTextEdit="1"/>
              </p:cNvSpPr>
              <p:nvPr/>
            </p:nvSpPr>
            <p:spPr>
              <a:xfrm>
                <a:off x="3071664" y="3501008"/>
                <a:ext cx="580607" cy="523220"/>
              </a:xfrm>
              <a:prstGeom prst="rect">
                <a:avLst/>
              </a:prstGeom>
              <a:blipFill>
                <a:blip r:embed="rId1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Прямоугольник 23">
                <a:extLst>
                  <a:ext uri="{FF2B5EF4-FFF2-40B4-BE49-F238E27FC236}">
                    <a16:creationId xmlns:a16="http://schemas.microsoft.com/office/drawing/2014/main" id="{746E0401-D9BC-4626-AF56-B9CD5D5E7778}"/>
                  </a:ext>
                </a:extLst>
              </p:cNvPr>
              <p:cNvSpPr/>
              <p:nvPr/>
            </p:nvSpPr>
            <p:spPr>
              <a:xfrm>
                <a:off x="3071664" y="5373216"/>
                <a:ext cx="5806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chemeClr val="bg1"/>
                          </a:solidFill>
                          <a:latin typeface="Cambria Math" panose="02040503050406030204" pitchFamily="18" charset="0"/>
                          <a:ea typeface="Verdana" panose="020B0604030504040204" pitchFamily="34" charset="0"/>
                        </a:rPr>
                        <m:t>…</m:t>
                      </m:r>
                    </m:oMath>
                  </m:oMathPara>
                </a14:m>
                <a:endParaRPr lang="ru-RU" sz="2800" dirty="0">
                  <a:solidFill>
                    <a:schemeClr val="bg1"/>
                  </a:solidFill>
                  <a:latin typeface="Verdana" panose="020B0604030504040204" pitchFamily="34" charset="0"/>
                  <a:ea typeface="Verdana" panose="020B0604030504040204" pitchFamily="34" charset="0"/>
                </a:endParaRPr>
              </a:p>
            </p:txBody>
          </p:sp>
        </mc:Choice>
        <mc:Fallback xmlns="">
          <p:sp>
            <p:nvSpPr>
              <p:cNvPr id="24" name="Прямоугольник 23">
                <a:extLst>
                  <a:ext uri="{FF2B5EF4-FFF2-40B4-BE49-F238E27FC236}">
                    <a16:creationId xmlns:a16="http://schemas.microsoft.com/office/drawing/2014/main" id="{746E0401-D9BC-4626-AF56-B9CD5D5E7778}"/>
                  </a:ext>
                </a:extLst>
              </p:cNvPr>
              <p:cNvSpPr>
                <a:spLocks noRot="1" noChangeAspect="1" noMove="1" noResize="1" noEditPoints="1" noAdjustHandles="1" noChangeArrowheads="1" noChangeShapeType="1" noTextEdit="1"/>
              </p:cNvSpPr>
              <p:nvPr/>
            </p:nvSpPr>
            <p:spPr>
              <a:xfrm>
                <a:off x="3071664" y="5373216"/>
                <a:ext cx="580607" cy="523220"/>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Прямоугольник 24">
                <a:extLst>
                  <a:ext uri="{FF2B5EF4-FFF2-40B4-BE49-F238E27FC236}">
                    <a16:creationId xmlns:a16="http://schemas.microsoft.com/office/drawing/2014/main" id="{74BEC22E-F30D-46E2-B461-B22289765F6F}"/>
                  </a:ext>
                </a:extLst>
              </p:cNvPr>
              <p:cNvSpPr/>
              <p:nvPr/>
            </p:nvSpPr>
            <p:spPr>
              <a:xfrm>
                <a:off x="3143672" y="2132856"/>
                <a:ext cx="5806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chemeClr val="bg1"/>
                          </a:solidFill>
                          <a:latin typeface="Cambria Math" panose="02040503050406030204" pitchFamily="18" charset="0"/>
                          <a:ea typeface="Verdana" panose="020B0604030504040204" pitchFamily="34" charset="0"/>
                        </a:rPr>
                        <m:t>…</m:t>
                      </m:r>
                    </m:oMath>
                  </m:oMathPara>
                </a14:m>
                <a:endParaRPr lang="ru-RU" sz="2800" dirty="0">
                  <a:solidFill>
                    <a:schemeClr val="bg1"/>
                  </a:solidFill>
                  <a:latin typeface="Verdana" panose="020B0604030504040204" pitchFamily="34" charset="0"/>
                  <a:ea typeface="Verdana" panose="020B0604030504040204" pitchFamily="34" charset="0"/>
                </a:endParaRPr>
              </a:p>
            </p:txBody>
          </p:sp>
        </mc:Choice>
        <mc:Fallback xmlns="">
          <p:sp>
            <p:nvSpPr>
              <p:cNvPr id="25" name="Прямоугольник 24">
                <a:extLst>
                  <a:ext uri="{FF2B5EF4-FFF2-40B4-BE49-F238E27FC236}">
                    <a16:creationId xmlns:a16="http://schemas.microsoft.com/office/drawing/2014/main" id="{74BEC22E-F30D-46E2-B461-B22289765F6F}"/>
                  </a:ext>
                </a:extLst>
              </p:cNvPr>
              <p:cNvSpPr>
                <a:spLocks noRot="1" noChangeAspect="1" noMove="1" noResize="1" noEditPoints="1" noAdjustHandles="1" noChangeArrowheads="1" noChangeShapeType="1" noTextEdit="1"/>
              </p:cNvSpPr>
              <p:nvPr/>
            </p:nvSpPr>
            <p:spPr>
              <a:xfrm>
                <a:off x="3143672" y="2132856"/>
                <a:ext cx="580607" cy="523220"/>
              </a:xfrm>
              <a:prstGeom prst="rect">
                <a:avLst/>
              </a:prstGeom>
              <a:blipFill>
                <a:blip r:embed="rId14"/>
                <a:stretch>
                  <a:fillRect/>
                </a:stretch>
              </a:blipFill>
            </p:spPr>
            <p:txBody>
              <a:bodyPr/>
              <a:lstStyle/>
              <a:p>
                <a:r>
                  <a:rPr lang="ru-RU">
                    <a:noFill/>
                  </a:rPr>
                  <a:t> </a:t>
                </a:r>
              </a:p>
            </p:txBody>
          </p:sp>
        </mc:Fallback>
      </mc:AlternateContent>
      <p:cxnSp>
        <p:nvCxnSpPr>
          <p:cNvPr id="26" name="Прямая со стрелкой 25">
            <a:extLst>
              <a:ext uri="{FF2B5EF4-FFF2-40B4-BE49-F238E27FC236}">
                <a16:creationId xmlns:a16="http://schemas.microsoft.com/office/drawing/2014/main" id="{453D823B-9316-4DF1-A8D2-3853DA94C555}"/>
              </a:ext>
            </a:extLst>
          </p:cNvPr>
          <p:cNvCxnSpPr/>
          <p:nvPr/>
        </p:nvCxnSpPr>
        <p:spPr>
          <a:xfrm>
            <a:off x="4439816" y="2420888"/>
            <a:ext cx="108012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a:extLst>
              <a:ext uri="{FF2B5EF4-FFF2-40B4-BE49-F238E27FC236}">
                <a16:creationId xmlns:a16="http://schemas.microsoft.com/office/drawing/2014/main" id="{2A0E16C4-15DE-4F85-91DD-4B78954D5F69}"/>
              </a:ext>
            </a:extLst>
          </p:cNvPr>
          <p:cNvCxnSpPr/>
          <p:nvPr/>
        </p:nvCxnSpPr>
        <p:spPr>
          <a:xfrm>
            <a:off x="4655840" y="3861048"/>
            <a:ext cx="71465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Прямая со стрелкой 27">
            <a:extLst>
              <a:ext uri="{FF2B5EF4-FFF2-40B4-BE49-F238E27FC236}">
                <a16:creationId xmlns:a16="http://schemas.microsoft.com/office/drawing/2014/main" id="{A53E1F05-6D81-4EE1-9775-B27397BE7679}"/>
              </a:ext>
            </a:extLst>
          </p:cNvPr>
          <p:cNvCxnSpPr/>
          <p:nvPr/>
        </p:nvCxnSpPr>
        <p:spPr>
          <a:xfrm>
            <a:off x="4151784" y="5634826"/>
            <a:ext cx="1224136" cy="2642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a:extLst>
              <a:ext uri="{FF2B5EF4-FFF2-40B4-BE49-F238E27FC236}">
                <a16:creationId xmlns:a16="http://schemas.microsoft.com/office/drawing/2014/main" id="{EC9F4B87-94B8-45C9-84C1-108F9FFEE4E7}"/>
              </a:ext>
            </a:extLst>
          </p:cNvPr>
          <p:cNvCxnSpPr/>
          <p:nvPr/>
        </p:nvCxnSpPr>
        <p:spPr>
          <a:xfrm>
            <a:off x="8328248" y="2276872"/>
            <a:ext cx="784383" cy="139457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Прямая со стрелкой 29">
            <a:extLst>
              <a:ext uri="{FF2B5EF4-FFF2-40B4-BE49-F238E27FC236}">
                <a16:creationId xmlns:a16="http://schemas.microsoft.com/office/drawing/2014/main" id="{764E9C3A-1662-4499-8BD6-0F5DAC3A4506}"/>
              </a:ext>
            </a:extLst>
          </p:cNvPr>
          <p:cNvCxnSpPr/>
          <p:nvPr/>
        </p:nvCxnSpPr>
        <p:spPr>
          <a:xfrm>
            <a:off x="8328248" y="3789040"/>
            <a:ext cx="71465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AF850B4B-DC29-47F5-87BE-61727E845F51}"/>
              </a:ext>
            </a:extLst>
          </p:cNvPr>
          <p:cNvCxnSpPr/>
          <p:nvPr/>
        </p:nvCxnSpPr>
        <p:spPr>
          <a:xfrm flipV="1">
            <a:off x="8112224" y="3959478"/>
            <a:ext cx="1008791" cy="148574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36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2" grpId="0"/>
      <p:bldP spid="23" grpId="0"/>
      <p:bldP spid="24" grpId="0"/>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61</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Multi-level Stacking</a:t>
            </a:r>
            <a:endParaRPr lang="ru-RU" sz="3200" b="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Заголовок 1">
            <a:extLst>
              <a:ext uri="{FF2B5EF4-FFF2-40B4-BE49-F238E27FC236}">
                <a16:creationId xmlns:a16="http://schemas.microsoft.com/office/drawing/2014/main" id="{59827266-F963-4111-BE4E-34034005CF31}"/>
              </a:ext>
            </a:extLst>
          </p:cNvPr>
          <p:cNvSpPr txBox="1">
            <a:spLocks/>
          </p:cNvSpPr>
          <p:nvPr/>
        </p:nvSpPr>
        <p:spPr>
          <a:xfrm>
            <a:off x="983432" y="1359936"/>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b="1" dirty="0">
              <a:solidFill>
                <a:schemeClr val="bg1"/>
              </a:solidFill>
              <a:latin typeface="Verdana" panose="020B0604030504040204" pitchFamily="34" charset="0"/>
              <a:ea typeface="Verdana" panose="020B0604030504040204" pitchFamily="34" charset="0"/>
            </a:endParaRPr>
          </a:p>
        </p:txBody>
      </p:sp>
      <p:sp>
        <p:nvSpPr>
          <p:cNvPr id="11" name="Заголовок 1">
            <a:extLst>
              <a:ext uri="{FF2B5EF4-FFF2-40B4-BE49-F238E27FC236}">
                <a16:creationId xmlns:a16="http://schemas.microsoft.com/office/drawing/2014/main" id="{AA793F37-CDAD-4C95-A705-3D0136CADB75}"/>
              </a:ext>
            </a:extLst>
          </p:cNvPr>
          <p:cNvSpPr txBox="1">
            <a:spLocks/>
          </p:cNvSpPr>
          <p:nvPr/>
        </p:nvSpPr>
        <p:spPr>
          <a:xfrm>
            <a:off x="1847528" y="980728"/>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b="1"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15" name="Прямоугольник 14">
                <a:extLst>
                  <a:ext uri="{FF2B5EF4-FFF2-40B4-BE49-F238E27FC236}">
                    <a16:creationId xmlns:a16="http://schemas.microsoft.com/office/drawing/2014/main" id="{0696DACC-0FFB-44FE-9859-CC6F29D8B087}"/>
                  </a:ext>
                </a:extLst>
              </p:cNvPr>
              <p:cNvSpPr/>
              <p:nvPr/>
            </p:nvSpPr>
            <p:spPr>
              <a:xfrm>
                <a:off x="6888088" y="3573016"/>
                <a:ext cx="22422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smtClean="0">
                          <a:solidFill>
                            <a:schemeClr val="bg1"/>
                          </a:solidFill>
                          <a:latin typeface="Cambria Math" panose="02040503050406030204" pitchFamily="18" charset="0"/>
                          <a:ea typeface="Verdana" panose="020B0604030504040204" pitchFamily="34" charset="0"/>
                        </a:rPr>
                        <m:t>𝑀𝑒𝑡𝑎</m:t>
                      </m:r>
                      <m:r>
                        <a:rPr lang="en-US" sz="2800" i="1" dirty="0" smtClean="0">
                          <a:solidFill>
                            <a:schemeClr val="bg1"/>
                          </a:solidFill>
                          <a:latin typeface="Cambria Math" panose="02040503050406030204" pitchFamily="18" charset="0"/>
                          <a:ea typeface="Verdana" panose="020B0604030504040204" pitchFamily="34" charset="0"/>
                        </a:rPr>
                        <m:t>_</m:t>
                      </m:r>
                      <m:r>
                        <a:rPr lang="en-US" sz="2800" i="1" dirty="0" smtClean="0">
                          <a:solidFill>
                            <a:schemeClr val="bg1"/>
                          </a:solidFill>
                          <a:latin typeface="Cambria Math" panose="02040503050406030204" pitchFamily="18" charset="0"/>
                          <a:ea typeface="Verdana" panose="020B0604030504040204" pitchFamily="34" charset="0"/>
                        </a:rPr>
                        <m:t>𝑀𝑜𝑑𝑒𝑙</m:t>
                      </m:r>
                    </m:oMath>
                  </m:oMathPara>
                </a14:m>
                <a:endParaRPr lang="ru-RU" sz="2800" dirty="0"/>
              </a:p>
            </p:txBody>
          </p:sp>
        </mc:Choice>
        <mc:Fallback xmlns="">
          <p:sp>
            <p:nvSpPr>
              <p:cNvPr id="15" name="Прямоугольник 14">
                <a:extLst>
                  <a:ext uri="{FF2B5EF4-FFF2-40B4-BE49-F238E27FC236}">
                    <a16:creationId xmlns:a16="http://schemas.microsoft.com/office/drawing/2014/main" id="{0696DACC-0FFB-44FE-9859-CC6F29D8B087}"/>
                  </a:ext>
                </a:extLst>
              </p:cNvPr>
              <p:cNvSpPr>
                <a:spLocks noRot="1" noChangeAspect="1" noMove="1" noResize="1" noEditPoints="1" noAdjustHandles="1" noChangeArrowheads="1" noChangeShapeType="1" noTextEdit="1"/>
              </p:cNvSpPr>
              <p:nvPr/>
            </p:nvSpPr>
            <p:spPr>
              <a:xfrm>
                <a:off x="6888088" y="3573016"/>
                <a:ext cx="2242280" cy="523220"/>
              </a:xfrm>
              <a:prstGeom prst="rect">
                <a:avLst/>
              </a:prstGeom>
              <a:blipFill>
                <a:blip r:embed="rId4"/>
                <a:stretch>
                  <a:fillRect/>
                </a:stretch>
              </a:blipFill>
            </p:spPr>
            <p:txBody>
              <a:bodyPr/>
              <a:lstStyle/>
              <a:p>
                <a:r>
                  <a:rPr lang="ru-RU">
                    <a:noFill/>
                  </a:rPr>
                  <a:t> </a:t>
                </a:r>
              </a:p>
            </p:txBody>
          </p:sp>
        </mc:Fallback>
      </mc:AlternateContent>
      <p:pic>
        <p:nvPicPr>
          <p:cNvPr id="16" name="Рисунок 15">
            <a:extLst>
              <a:ext uri="{FF2B5EF4-FFF2-40B4-BE49-F238E27FC236}">
                <a16:creationId xmlns:a16="http://schemas.microsoft.com/office/drawing/2014/main" id="{2CFA7C0C-B1D9-49AE-A34F-23507EFC7E5F}"/>
              </a:ext>
            </a:extLst>
          </p:cNvPr>
          <p:cNvPicPr>
            <a:picLocks noChangeAspect="1"/>
          </p:cNvPicPr>
          <p:nvPr/>
        </p:nvPicPr>
        <p:blipFill>
          <a:blip r:embed="rId5"/>
          <a:stretch>
            <a:fillRect/>
          </a:stretch>
        </p:blipFill>
        <p:spPr>
          <a:xfrm>
            <a:off x="1487488" y="2564904"/>
            <a:ext cx="1414639" cy="2880320"/>
          </a:xfrm>
          <a:prstGeom prst="rect">
            <a:avLst/>
          </a:prstGeom>
        </p:spPr>
      </p:pic>
      <p:pic>
        <p:nvPicPr>
          <p:cNvPr id="17" name="Рисунок 16">
            <a:extLst>
              <a:ext uri="{FF2B5EF4-FFF2-40B4-BE49-F238E27FC236}">
                <a16:creationId xmlns:a16="http://schemas.microsoft.com/office/drawing/2014/main" id="{416AA085-3659-4F29-A262-798AE8DF74BA}"/>
              </a:ext>
            </a:extLst>
          </p:cNvPr>
          <p:cNvPicPr>
            <a:picLocks noChangeAspect="1"/>
          </p:cNvPicPr>
          <p:nvPr/>
        </p:nvPicPr>
        <p:blipFill>
          <a:blip r:embed="rId6"/>
          <a:stretch>
            <a:fillRect/>
          </a:stretch>
        </p:blipFill>
        <p:spPr>
          <a:xfrm>
            <a:off x="3575720" y="2708920"/>
            <a:ext cx="1512168" cy="2662892"/>
          </a:xfrm>
          <a:prstGeom prst="rect">
            <a:avLst/>
          </a:prstGeom>
        </p:spPr>
      </p:pic>
      <p:cxnSp>
        <p:nvCxnSpPr>
          <p:cNvPr id="18" name="Прямая со стрелкой 17">
            <a:extLst>
              <a:ext uri="{FF2B5EF4-FFF2-40B4-BE49-F238E27FC236}">
                <a16:creationId xmlns:a16="http://schemas.microsoft.com/office/drawing/2014/main" id="{C6CE3BA5-DECD-41F2-8B49-12D644FEB660}"/>
              </a:ext>
            </a:extLst>
          </p:cNvPr>
          <p:cNvCxnSpPr/>
          <p:nvPr/>
        </p:nvCxnSpPr>
        <p:spPr>
          <a:xfrm>
            <a:off x="5519936" y="3933056"/>
            <a:ext cx="71465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17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62</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Stacking</a:t>
            </a:r>
            <a:endParaRPr lang="ru-RU" sz="3200"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9" name="Заголовок 1">
            <a:extLst>
              <a:ext uri="{FF2B5EF4-FFF2-40B4-BE49-F238E27FC236}">
                <a16:creationId xmlns:a16="http://schemas.microsoft.com/office/drawing/2014/main" id="{E6ADAC35-B56A-4779-8BFB-DCA64004F35B}"/>
              </a:ext>
            </a:extLst>
          </p:cNvPr>
          <p:cNvSpPr txBox="1">
            <a:spLocks/>
          </p:cNvSpPr>
          <p:nvPr/>
        </p:nvSpPr>
        <p:spPr>
          <a:xfrm>
            <a:off x="1654184" y="830386"/>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17" name="Заголовок 1">
            <a:extLst>
              <a:ext uri="{FF2B5EF4-FFF2-40B4-BE49-F238E27FC236}">
                <a16:creationId xmlns:a16="http://schemas.microsoft.com/office/drawing/2014/main" id="{E6ADAC35-B56A-4779-8BFB-DCA64004F35B}"/>
              </a:ext>
            </a:extLst>
          </p:cNvPr>
          <p:cNvSpPr txBox="1">
            <a:spLocks/>
          </p:cNvSpPr>
          <p:nvPr/>
        </p:nvSpPr>
        <p:spPr>
          <a:xfrm>
            <a:off x="1773286" y="848845"/>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Реализация </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Python</a:t>
            </a:r>
          </a:p>
        </p:txBody>
      </p:sp>
      <p:pic>
        <p:nvPicPr>
          <p:cNvPr id="2" name="Рисунок 1"/>
          <p:cNvPicPr>
            <a:picLocks noChangeAspect="1"/>
          </p:cNvPicPr>
          <p:nvPr/>
        </p:nvPicPr>
        <p:blipFill>
          <a:blip r:embed="rId4"/>
          <a:stretch>
            <a:fillRect/>
          </a:stretch>
        </p:blipFill>
        <p:spPr>
          <a:xfrm>
            <a:off x="3431704" y="4991478"/>
            <a:ext cx="4901478" cy="1675084"/>
          </a:xfrm>
          <a:prstGeom prst="rect">
            <a:avLst/>
          </a:prstGeom>
        </p:spPr>
      </p:pic>
      <p:sp>
        <p:nvSpPr>
          <p:cNvPr id="5" name="Прямоугольник 4"/>
          <p:cNvSpPr/>
          <p:nvPr/>
        </p:nvSpPr>
        <p:spPr>
          <a:xfrm>
            <a:off x="956141" y="1436563"/>
            <a:ext cx="9439483" cy="646331"/>
          </a:xfrm>
          <a:prstGeom prst="rect">
            <a:avLst/>
          </a:prstGeom>
        </p:spPr>
        <p:txBody>
          <a:bodyPr wrap="square">
            <a:spAutoFit/>
          </a:bodyPr>
          <a:lstStyle/>
          <a:p>
            <a:r>
              <a:rPr lang="en-US" dirty="0">
                <a:solidFill>
                  <a:srgbClr val="D4D4D4"/>
                </a:solidFill>
                <a:latin typeface="Courier New" panose="02070309020205020404" pitchFamily="49" charset="0"/>
              </a:rPr>
              <a:t>imputer = </a:t>
            </a:r>
            <a:r>
              <a:rPr lang="en-US" dirty="0" err="1">
                <a:solidFill>
                  <a:srgbClr val="D4D4D4"/>
                </a:solidFill>
                <a:latin typeface="Courier New" panose="02070309020205020404" pitchFamily="49" charset="0"/>
              </a:rPr>
              <a:t>SimpleImputer</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strategy=</a:t>
            </a:r>
            <a:r>
              <a:rPr lang="en-US" dirty="0">
                <a:solidFill>
                  <a:srgbClr val="CE9178"/>
                </a:solidFill>
                <a:latin typeface="Courier New" panose="02070309020205020404" pitchFamily="49" charset="0"/>
              </a:rPr>
              <a:t>"mean"</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err="1">
                <a:solidFill>
                  <a:srgbClr val="D4D4D4"/>
                </a:solidFill>
                <a:latin typeface="Courier New" panose="02070309020205020404" pitchFamily="49" charset="0"/>
              </a:rPr>
              <a:t>lasso_pipeline</a:t>
            </a:r>
            <a:r>
              <a:rPr lang="en-US" dirty="0">
                <a:solidFill>
                  <a:srgbClr val="D4D4D4"/>
                </a:solidFill>
                <a:latin typeface="Courier New" panose="02070309020205020404" pitchFamily="49" charset="0"/>
              </a:rPr>
              <a:t> = </a:t>
            </a:r>
            <a:r>
              <a:rPr lang="en-US" dirty="0" err="1">
                <a:solidFill>
                  <a:srgbClr val="D4D4D4"/>
                </a:solidFill>
                <a:latin typeface="Courier New" panose="02070309020205020404" pitchFamily="49" charset="0"/>
              </a:rPr>
              <a:t>make_pipeline</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imputer</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LassoCV</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p:txBody>
      </p:sp>
      <p:sp>
        <p:nvSpPr>
          <p:cNvPr id="6" name="Прямоугольник 5"/>
          <p:cNvSpPr/>
          <p:nvPr/>
        </p:nvSpPr>
        <p:spPr>
          <a:xfrm>
            <a:off x="944342" y="2149409"/>
            <a:ext cx="11247658" cy="646331"/>
          </a:xfrm>
          <a:prstGeom prst="rect">
            <a:avLst/>
          </a:prstGeom>
        </p:spPr>
        <p:txBody>
          <a:bodyPr wrap="square">
            <a:spAutoFit/>
          </a:bodyPr>
          <a:lstStyle/>
          <a:p>
            <a:r>
              <a:rPr lang="en-US" dirty="0">
                <a:solidFill>
                  <a:srgbClr val="D4D4D4"/>
                </a:solidFill>
                <a:latin typeface="Courier New" panose="02070309020205020404" pitchFamily="49" charset="0"/>
              </a:rPr>
              <a:t>pipe = Pipeline</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steps=</a:t>
            </a:r>
            <a:r>
              <a:rPr lang="en-US" dirty="0">
                <a:solidFill>
                  <a:srgbClr val="DCDCDC"/>
                </a:solidFill>
                <a:latin typeface="Courier New" panose="02070309020205020404" pitchFamily="49" charset="0"/>
              </a:rPr>
              <a:t>[(</a:t>
            </a:r>
            <a:r>
              <a:rPr lang="en-US" dirty="0">
                <a:solidFill>
                  <a:srgbClr val="CE9178"/>
                </a:solidFill>
                <a:latin typeface="Courier New" panose="02070309020205020404" pitchFamily="49" charset="0"/>
              </a:rPr>
              <a:t>"</a:t>
            </a:r>
            <a:r>
              <a:rPr lang="en-US" dirty="0" err="1">
                <a:solidFill>
                  <a:srgbClr val="CE9178"/>
                </a:solidFill>
                <a:latin typeface="Courier New" panose="02070309020205020404" pitchFamily="49" charset="0"/>
              </a:rPr>
              <a:t>use_custom_transformer</a:t>
            </a:r>
            <a:r>
              <a:rPr lang="en-US" dirty="0">
                <a:solidFill>
                  <a:srgbClr val="CE9178"/>
                </a:solidFill>
                <a:latin typeface="Courier New" panose="02070309020205020404" pitchFamily="49" charset="0"/>
              </a:rPr>
              <a:t>"</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CustomTransformer</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err="1">
                <a:solidFill>
                  <a:srgbClr val="D4D4D4"/>
                </a:solidFill>
                <a:latin typeface="Courier New" panose="02070309020205020404" pitchFamily="49" charset="0"/>
              </a:rPr>
              <a:t>rf_pipeline</a:t>
            </a:r>
            <a:r>
              <a:rPr lang="en-US" dirty="0">
                <a:solidFill>
                  <a:srgbClr val="D4D4D4"/>
                </a:solidFill>
                <a:latin typeface="Courier New" panose="02070309020205020404" pitchFamily="49" charset="0"/>
              </a:rPr>
              <a:t> = </a:t>
            </a:r>
            <a:r>
              <a:rPr lang="en-US" dirty="0" err="1">
                <a:solidFill>
                  <a:srgbClr val="D4D4D4"/>
                </a:solidFill>
                <a:latin typeface="Courier New" panose="02070309020205020404" pitchFamily="49" charset="0"/>
              </a:rPr>
              <a:t>make_pipeline</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pipe</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RandomForestRegressor</a:t>
            </a:r>
            <a:r>
              <a:rPr lang="en-US" dirty="0">
                <a:solidFill>
                  <a:srgbClr val="DCDCDC"/>
                </a:solidFill>
                <a:latin typeface="Courier New" panose="02070309020205020404" pitchFamily="49" charset="0"/>
              </a:rPr>
              <a:t>(</a:t>
            </a:r>
            <a:r>
              <a:rPr lang="en-US" dirty="0" err="1">
                <a:solidFill>
                  <a:srgbClr val="D4D4D4"/>
                </a:solidFill>
                <a:latin typeface="Courier New" panose="02070309020205020404" pitchFamily="49" charset="0"/>
              </a:rPr>
              <a:t>random_state</a:t>
            </a:r>
            <a:r>
              <a:rPr lang="en-US" dirty="0">
                <a:solidFill>
                  <a:srgbClr val="D4D4D4"/>
                </a:solidFill>
                <a:latin typeface="Courier New" panose="02070309020205020404" pitchFamily="49" charset="0"/>
              </a:rPr>
              <a:t>=</a:t>
            </a:r>
            <a:r>
              <a:rPr lang="en-US" dirty="0">
                <a:solidFill>
                  <a:srgbClr val="B5CEA8"/>
                </a:solidFill>
                <a:latin typeface="Courier New" panose="02070309020205020404" pitchFamily="49" charset="0"/>
              </a:rPr>
              <a:t>42</a:t>
            </a:r>
            <a:r>
              <a:rPr lang="en-US" dirty="0">
                <a:solidFill>
                  <a:srgbClr val="DCDCDC"/>
                </a:solidFill>
                <a:latin typeface="Courier New" panose="02070309020205020404" pitchFamily="49" charset="0"/>
              </a:rPr>
              <a:t>))</a:t>
            </a:r>
            <a:endParaRPr lang="en-US" b="0" dirty="0">
              <a:solidFill>
                <a:srgbClr val="D4D4D4"/>
              </a:solidFill>
              <a:effectLst/>
              <a:latin typeface="Courier New" panose="02070309020205020404" pitchFamily="49" charset="0"/>
            </a:endParaRPr>
          </a:p>
        </p:txBody>
      </p:sp>
      <p:sp>
        <p:nvSpPr>
          <p:cNvPr id="7" name="Прямоугольник 6"/>
          <p:cNvSpPr/>
          <p:nvPr/>
        </p:nvSpPr>
        <p:spPr>
          <a:xfrm>
            <a:off x="923904" y="2777612"/>
            <a:ext cx="11476919" cy="1477328"/>
          </a:xfrm>
          <a:prstGeom prst="rect">
            <a:avLst/>
          </a:prstGeom>
        </p:spPr>
        <p:txBody>
          <a:bodyPr wrap="square">
            <a:spAutoFit/>
          </a:bodyPr>
          <a:lstStyle/>
          <a:p>
            <a:r>
              <a:rPr lang="en-US" dirty="0">
                <a:solidFill>
                  <a:srgbClr val="D4D4D4"/>
                </a:solidFill>
                <a:latin typeface="Courier New" panose="02070309020205020404" pitchFamily="49" charset="0"/>
              </a:rPr>
              <a:t>estimators = </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a:solidFill>
                  <a:srgbClr val="D4D4D4"/>
                </a:solidFill>
                <a:latin typeface="Courier New" panose="02070309020205020404" pitchFamily="49" charset="0"/>
              </a:rPr>
              <a:t>    </a:t>
            </a:r>
            <a:r>
              <a:rPr lang="en-US" dirty="0">
                <a:solidFill>
                  <a:srgbClr val="DCDCDC"/>
                </a:solidFill>
                <a:latin typeface="Courier New" panose="02070309020205020404" pitchFamily="49" charset="0"/>
              </a:rPr>
              <a:t>(</a:t>
            </a:r>
            <a:r>
              <a:rPr lang="en-US" dirty="0">
                <a:solidFill>
                  <a:srgbClr val="CE9178"/>
                </a:solidFill>
                <a:latin typeface="Courier New" panose="02070309020205020404" pitchFamily="49" charset="0"/>
              </a:rPr>
              <a:t>"</a:t>
            </a:r>
            <a:r>
              <a:rPr lang="ru-RU" dirty="0">
                <a:solidFill>
                  <a:srgbClr val="CE9178"/>
                </a:solidFill>
                <a:latin typeface="Courier New" panose="02070309020205020404" pitchFamily="49" charset="0"/>
              </a:rPr>
              <a:t>Ничего не делай"</a:t>
            </a:r>
            <a:r>
              <a:rPr lang="ru-RU" dirty="0">
                <a:solidFill>
                  <a:srgbClr val="DCDCDC"/>
                </a:solidFill>
                <a:latin typeface="Courier New" panose="02070309020205020404" pitchFamily="49" charset="0"/>
              </a:rPr>
              <a:t>,</a:t>
            </a:r>
            <a:r>
              <a:rPr lang="ru-RU"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HistGradientBoostingRegressor</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a:solidFill>
                  <a:srgbClr val="D4D4D4"/>
                </a:solidFill>
                <a:latin typeface="Courier New" panose="02070309020205020404" pitchFamily="49" charset="0"/>
              </a:rPr>
              <a:t>    </a:t>
            </a:r>
            <a:r>
              <a:rPr lang="en-US" dirty="0">
                <a:solidFill>
                  <a:srgbClr val="DCDCDC"/>
                </a:solidFill>
                <a:latin typeface="Courier New" panose="02070309020205020404" pitchFamily="49" charset="0"/>
              </a:rPr>
              <a:t>(</a:t>
            </a:r>
            <a:r>
              <a:rPr lang="en-US" dirty="0">
                <a:solidFill>
                  <a:srgbClr val="CE9178"/>
                </a:solidFill>
                <a:latin typeface="Courier New" panose="02070309020205020404" pitchFamily="49" charset="0"/>
              </a:rPr>
              <a:t>"</a:t>
            </a:r>
            <a:r>
              <a:rPr lang="ru-RU" dirty="0">
                <a:solidFill>
                  <a:srgbClr val="CE9178"/>
                </a:solidFill>
                <a:latin typeface="Courier New" panose="02070309020205020404" pitchFamily="49" charset="0"/>
              </a:rPr>
              <a:t>Заменяй пропуски"</a:t>
            </a:r>
            <a:r>
              <a:rPr lang="ru-RU" dirty="0">
                <a:solidFill>
                  <a:srgbClr val="DCDCDC"/>
                </a:solidFill>
                <a:latin typeface="Courier New" panose="02070309020205020404" pitchFamily="49" charset="0"/>
              </a:rPr>
              <a:t>,</a:t>
            </a:r>
            <a:r>
              <a:rPr lang="ru-RU"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lasso_pipeline</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a:solidFill>
                  <a:srgbClr val="D4D4D4"/>
                </a:solidFill>
                <a:latin typeface="Courier New" panose="02070309020205020404" pitchFamily="49" charset="0"/>
              </a:rPr>
              <a:t>    </a:t>
            </a:r>
            <a:r>
              <a:rPr lang="en-US" dirty="0">
                <a:solidFill>
                  <a:srgbClr val="DCDCDC"/>
                </a:solidFill>
                <a:latin typeface="Courier New" panose="02070309020205020404" pitchFamily="49" charset="0"/>
              </a:rPr>
              <a:t>(</a:t>
            </a:r>
            <a:r>
              <a:rPr lang="en-US" dirty="0">
                <a:solidFill>
                  <a:srgbClr val="CE9178"/>
                </a:solidFill>
                <a:latin typeface="Courier New" panose="02070309020205020404" pitchFamily="49" charset="0"/>
              </a:rPr>
              <a:t>"</a:t>
            </a:r>
            <a:r>
              <a:rPr lang="ru-RU" dirty="0" err="1">
                <a:solidFill>
                  <a:srgbClr val="CE9178"/>
                </a:solidFill>
                <a:latin typeface="Courier New" panose="02070309020205020404" pitchFamily="49" charset="0"/>
              </a:rPr>
              <a:t>Скукожь</a:t>
            </a:r>
            <a:r>
              <a:rPr lang="ru-RU" dirty="0">
                <a:solidFill>
                  <a:srgbClr val="CE9178"/>
                </a:solidFill>
                <a:latin typeface="Courier New" panose="02070309020205020404" pitchFamily="49" charset="0"/>
              </a:rPr>
              <a:t> в 1 столбец"</a:t>
            </a:r>
            <a:r>
              <a:rPr lang="ru-RU" dirty="0">
                <a:solidFill>
                  <a:srgbClr val="DCDCDC"/>
                </a:solidFill>
                <a:latin typeface="Courier New" panose="02070309020205020404" pitchFamily="49" charset="0"/>
              </a:rPr>
              <a:t>,</a:t>
            </a:r>
            <a:r>
              <a:rPr lang="ru-RU"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rf_pipeline</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a:solidFill>
                  <a:srgbClr val="DCDCDC"/>
                </a:solidFill>
                <a:latin typeface="Courier New" panose="02070309020205020404" pitchFamily="49" charset="0"/>
              </a:rPr>
              <a:t>]</a:t>
            </a:r>
            <a:endParaRPr lang="en-US" b="0" dirty="0">
              <a:solidFill>
                <a:srgbClr val="D4D4D4"/>
              </a:solidFill>
              <a:effectLst/>
              <a:latin typeface="Courier New" panose="02070309020205020404" pitchFamily="49" charset="0"/>
            </a:endParaRPr>
          </a:p>
        </p:txBody>
      </p:sp>
      <p:sp>
        <p:nvSpPr>
          <p:cNvPr id="10" name="Прямоугольник 9"/>
          <p:cNvSpPr/>
          <p:nvPr/>
        </p:nvSpPr>
        <p:spPr>
          <a:xfrm>
            <a:off x="956141" y="4303079"/>
            <a:ext cx="10559200" cy="646331"/>
          </a:xfrm>
          <a:prstGeom prst="rect">
            <a:avLst/>
          </a:prstGeom>
        </p:spPr>
        <p:txBody>
          <a:bodyPr wrap="square">
            <a:spAutoFit/>
          </a:bodyPr>
          <a:lstStyle/>
          <a:p>
            <a:r>
              <a:rPr lang="en-US" dirty="0" err="1">
                <a:solidFill>
                  <a:srgbClr val="D4D4D4"/>
                </a:solidFill>
                <a:latin typeface="Courier New" panose="02070309020205020404" pitchFamily="49" charset="0"/>
              </a:rPr>
              <a:t>stacking_regressor</a:t>
            </a:r>
            <a:r>
              <a:rPr lang="en-US" dirty="0">
                <a:solidFill>
                  <a:srgbClr val="D4D4D4"/>
                </a:solidFill>
                <a:latin typeface="Courier New" panose="02070309020205020404" pitchFamily="49" charset="0"/>
              </a:rPr>
              <a:t> = </a:t>
            </a:r>
            <a:r>
              <a:rPr lang="en-US" dirty="0" err="1">
                <a:solidFill>
                  <a:srgbClr val="D4D4D4"/>
                </a:solidFill>
                <a:latin typeface="Courier New" panose="02070309020205020404" pitchFamily="49" charset="0"/>
              </a:rPr>
              <a:t>StackingRegressor</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estimators=estimators</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p>
          <a:p>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final_estimator</a:t>
            </a:r>
            <a:r>
              <a:rPr lang="en-US" dirty="0">
                <a:solidFill>
                  <a:srgbClr val="D4D4D4"/>
                </a:solidFill>
                <a:latin typeface="Courier New" panose="02070309020205020404" pitchFamily="49" charset="0"/>
              </a:rPr>
              <a:t>=</a:t>
            </a:r>
            <a:r>
              <a:rPr lang="en-US" dirty="0" err="1">
                <a:solidFill>
                  <a:srgbClr val="D4D4D4"/>
                </a:solidFill>
                <a:latin typeface="Courier New" panose="02070309020205020404" pitchFamily="49" charset="0"/>
              </a:rPr>
              <a:t>RidgeCV</a:t>
            </a:r>
            <a:r>
              <a:rPr lang="en-US" dirty="0">
                <a:solidFill>
                  <a:srgbClr val="DCDCDC"/>
                </a:solidFill>
                <a:latin typeface="Courier New" panose="02070309020205020404" pitchFamily="49" charset="0"/>
              </a:rPr>
              <a:t>())</a:t>
            </a:r>
            <a:endParaRPr lang="en-US"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288313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63</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2063552" y="176904"/>
            <a:ext cx="8260850" cy="484915"/>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Как взрослые дяди это делают</a:t>
            </a: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9" name="Заголовок 1">
            <a:extLst>
              <a:ext uri="{FF2B5EF4-FFF2-40B4-BE49-F238E27FC236}">
                <a16:creationId xmlns:a16="http://schemas.microsoft.com/office/drawing/2014/main" id="{A928D0BB-1268-4C8E-9B16-11F18DAEFA6D}"/>
              </a:ext>
            </a:extLst>
          </p:cNvPr>
          <p:cNvSpPr txBox="1">
            <a:spLocks/>
          </p:cNvSpPr>
          <p:nvPr/>
        </p:nvSpPr>
        <p:spPr>
          <a:xfrm>
            <a:off x="1847528" y="1093153"/>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b="1" dirty="0">
              <a:solidFill>
                <a:schemeClr val="bg1"/>
              </a:solidFill>
              <a:latin typeface="Verdana" panose="020B0604030504040204" pitchFamily="34" charset="0"/>
              <a:ea typeface="Verdana" panose="020B0604030504040204" pitchFamily="34" charset="0"/>
            </a:endParaRPr>
          </a:p>
        </p:txBody>
      </p:sp>
      <p:pic>
        <p:nvPicPr>
          <p:cNvPr id="11" name="Рисунок 10">
            <a:extLst>
              <a:ext uri="{FF2B5EF4-FFF2-40B4-BE49-F238E27FC236}">
                <a16:creationId xmlns:a16="http://schemas.microsoft.com/office/drawing/2014/main" id="{B24A0ED3-F762-4DE6-AF3D-66DF0165FA06}"/>
              </a:ext>
            </a:extLst>
          </p:cNvPr>
          <p:cNvPicPr>
            <a:picLocks noChangeAspect="1"/>
          </p:cNvPicPr>
          <p:nvPr/>
        </p:nvPicPr>
        <p:blipFill>
          <a:blip r:embed="rId4"/>
          <a:stretch>
            <a:fillRect/>
          </a:stretch>
        </p:blipFill>
        <p:spPr>
          <a:xfrm>
            <a:off x="-30460" y="1535264"/>
            <a:ext cx="5944873" cy="4316967"/>
          </a:xfrm>
          <a:prstGeom prst="rect">
            <a:avLst/>
          </a:prstGeom>
        </p:spPr>
      </p:pic>
      <p:sp>
        <p:nvSpPr>
          <p:cNvPr id="4" name="Прямоугольник 3"/>
          <p:cNvSpPr/>
          <p:nvPr/>
        </p:nvSpPr>
        <p:spPr>
          <a:xfrm>
            <a:off x="3503712" y="6309064"/>
            <a:ext cx="3939668" cy="369332"/>
          </a:xfrm>
          <a:prstGeom prst="rect">
            <a:avLst/>
          </a:prstGeom>
        </p:spPr>
        <p:txBody>
          <a:bodyPr wrap="none">
            <a:spAutoFit/>
          </a:bodyPr>
          <a:lstStyle/>
          <a:p>
            <a:r>
              <a:rPr lang="ru-RU" dirty="0">
                <a:solidFill>
                  <a:schemeClr val="bg1"/>
                </a:solidFill>
              </a:rPr>
              <a:t>https://github.com/kaz-Anova/StackNet</a:t>
            </a:r>
          </a:p>
        </p:txBody>
      </p:sp>
      <p:pic>
        <p:nvPicPr>
          <p:cNvPr id="5" name="Рисунок 4"/>
          <p:cNvPicPr>
            <a:picLocks noChangeAspect="1"/>
          </p:cNvPicPr>
          <p:nvPr/>
        </p:nvPicPr>
        <p:blipFill>
          <a:blip r:embed="rId5"/>
          <a:stretch>
            <a:fillRect/>
          </a:stretch>
        </p:blipFill>
        <p:spPr>
          <a:xfrm>
            <a:off x="6338137" y="1507022"/>
            <a:ext cx="5532913" cy="4316967"/>
          </a:xfrm>
          <a:prstGeom prst="rect">
            <a:avLst/>
          </a:prstGeom>
        </p:spPr>
      </p:pic>
    </p:spTree>
    <p:extLst>
      <p:ext uri="{BB962C8B-B14F-4D97-AF65-F5344CB8AC3E}">
        <p14:creationId xmlns:p14="http://schemas.microsoft.com/office/powerpoint/2010/main" val="239770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64</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Немного Скептицизма</a:t>
            </a: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9" name="Заголовок 1">
            <a:extLst>
              <a:ext uri="{FF2B5EF4-FFF2-40B4-BE49-F238E27FC236}">
                <a16:creationId xmlns:a16="http://schemas.microsoft.com/office/drawing/2014/main" id="{A928D0BB-1268-4C8E-9B16-11F18DAEFA6D}"/>
              </a:ext>
            </a:extLst>
          </p:cNvPr>
          <p:cNvSpPr txBox="1">
            <a:spLocks/>
          </p:cNvSpPr>
          <p:nvPr/>
        </p:nvSpPr>
        <p:spPr>
          <a:xfrm>
            <a:off x="1847528" y="1093153"/>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b="1" dirty="0">
              <a:solidFill>
                <a:schemeClr val="bg1"/>
              </a:solidFill>
              <a:latin typeface="Verdana" panose="020B0604030504040204" pitchFamily="34" charset="0"/>
              <a:ea typeface="Verdana" panose="020B0604030504040204" pitchFamily="34" charset="0"/>
            </a:endParaRPr>
          </a:p>
        </p:txBody>
      </p:sp>
      <p:sp>
        <p:nvSpPr>
          <p:cNvPr id="20" name="TextBox 19">
            <a:extLst>
              <a:ext uri="{FF2B5EF4-FFF2-40B4-BE49-F238E27FC236}">
                <a16:creationId xmlns:a16="http://schemas.microsoft.com/office/drawing/2014/main" id="{90E2058C-C420-48DD-8DF6-EFB51CBA7DB9}"/>
              </a:ext>
            </a:extLst>
          </p:cNvPr>
          <p:cNvSpPr txBox="1"/>
          <p:nvPr/>
        </p:nvSpPr>
        <p:spPr>
          <a:xfrm>
            <a:off x="884919" y="1744490"/>
            <a:ext cx="10959626" cy="523220"/>
          </a:xfrm>
          <a:prstGeom prst="rect">
            <a:avLst/>
          </a:prstGeom>
          <a:noFill/>
        </p:spPr>
        <p:txBody>
          <a:bodyPr wrap="square" rtlCol="0">
            <a:spAutoFit/>
          </a:bodyPr>
          <a:lstStyle/>
          <a:p>
            <a:pPr lvl="1"/>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Теоретически очень хорошо для метрик соревнований</a:t>
            </a:r>
            <a:endPar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1" name="TextBox 20">
            <a:extLst>
              <a:ext uri="{FF2B5EF4-FFF2-40B4-BE49-F238E27FC236}">
                <a16:creationId xmlns:a16="http://schemas.microsoft.com/office/drawing/2014/main" id="{EEB6711B-85E1-44C1-9AD3-19ADE221D90A}"/>
              </a:ext>
            </a:extLst>
          </p:cNvPr>
          <p:cNvSpPr txBox="1"/>
          <p:nvPr/>
        </p:nvSpPr>
        <p:spPr>
          <a:xfrm>
            <a:off x="911424" y="3105815"/>
            <a:ext cx="10513168" cy="954107"/>
          </a:xfrm>
          <a:prstGeom prst="rect">
            <a:avLst/>
          </a:prstGeom>
          <a:noFill/>
        </p:spPr>
        <p:txBody>
          <a:bodyPr wrap="square" rtlCol="0">
            <a:spAutoFit/>
          </a:bodyPr>
          <a:lstStyle/>
          <a:p>
            <a:pPr lvl="1"/>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На практике очень плохо для производительности (</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inference)</a:t>
            </a:r>
            <a:endPar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a:extLst>
              <a:ext uri="{FF2B5EF4-FFF2-40B4-BE49-F238E27FC236}">
                <a16:creationId xmlns:a16="http://schemas.microsoft.com/office/drawing/2014/main" id="{D655B211-6231-42AA-97B5-F2EBF1D0E2F7}"/>
              </a:ext>
            </a:extLst>
          </p:cNvPr>
          <p:cNvSpPr txBox="1"/>
          <p:nvPr/>
        </p:nvSpPr>
        <p:spPr>
          <a:xfrm>
            <a:off x="911424" y="4909577"/>
            <a:ext cx="10441160" cy="523220"/>
          </a:xfrm>
          <a:prstGeom prst="rect">
            <a:avLst/>
          </a:prstGeom>
          <a:noFill/>
        </p:spPr>
        <p:txBody>
          <a:bodyPr wrap="square" rtlCol="0">
            <a:spAutoFit/>
          </a:bodyPr>
          <a:lstStyle/>
          <a:p>
            <a:pPr lvl="1"/>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В реальном применении нужно делать «разумно»</a:t>
            </a:r>
            <a:endPar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6542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1" grpId="0"/>
      <p:bldP spid="2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65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A764042A-EC52-463E-A7A7-164C646B1A2A}"/>
              </a:ext>
            </a:extLst>
          </p:cNvPr>
          <p:cNvSpPr/>
          <p:nvPr/>
        </p:nvSpPr>
        <p:spPr>
          <a:xfrm>
            <a:off x="301697" y="979468"/>
            <a:ext cx="11856640" cy="5878532"/>
          </a:xfrm>
          <a:prstGeom prst="rect">
            <a:avLst/>
          </a:prstGeom>
        </p:spPr>
        <p:txBody>
          <a:bodyPr wrap="square">
            <a:spAutoFit/>
          </a:bodyPr>
          <a:lstStyle/>
          <a:p>
            <a:r>
              <a:rPr lang="ru-RU" sz="3200" b="1" spc="-1" dirty="0">
                <a:solidFill>
                  <a:schemeClr val="bg1"/>
                </a:solidFill>
                <a:latin typeface="Verdana" panose="020B0604030504040204" pitchFamily="34" charset="0"/>
                <a:ea typeface="Verdana" panose="020B0604030504040204" pitchFamily="34" charset="0"/>
              </a:rPr>
              <a:t>Ансамблевые Методы </a:t>
            </a:r>
          </a:p>
          <a:p>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a:t>
            </a:r>
            <a:r>
              <a:rPr lang="ru-RU" sz="2400" b="1" dirty="0" err="1">
                <a:solidFill>
                  <a:schemeClr val="bg1"/>
                </a:solidFill>
                <a:latin typeface="Verdana" panose="020B0604030504040204" pitchFamily="34" charset="0"/>
                <a:ea typeface="Verdana" panose="020B0604030504040204" pitchFamily="34" charset="0"/>
                <a:cs typeface="Verdana" panose="020B0604030504040204" pitchFamily="34" charset="0"/>
              </a:rPr>
              <a:t>Бустинга</a:t>
            </a:r>
            <a:endPar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AdaBoost</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800100" lvl="1" indent="-342900">
              <a:buFont typeface="Wingdings" panose="05000000000000000000" pitchFamily="2" charset="2"/>
              <a:buChar char="Ø"/>
            </a:pP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Слабые модели</a:t>
            </a: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Обновление весов при ошибках</a:t>
            </a:r>
            <a:endPar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Gradient Boosting</a:t>
            </a:r>
          </a:p>
          <a:p>
            <a:pPr marL="800100" lvl="1" indent="-342900">
              <a:buFont typeface="Wingdings" panose="05000000000000000000" pitchFamily="2" charset="2"/>
              <a:buChar char="Ø"/>
            </a:pP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Слабые модели</a:t>
            </a: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Прогноз остатков</a:t>
            </a: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Функция ошибки</a:t>
            </a:r>
            <a:endParaRPr lang="tr-TR"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800100" lvl="1" indent="-342900">
              <a:buFont typeface="Wingdings" panose="05000000000000000000" pitchFamily="2" charset="2"/>
              <a:buChar char="Ø"/>
            </a:pP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Есть </a:t>
            </a:r>
            <a:r>
              <a:rPr lang="en-US" sz="2000" dirty="0" err="1">
                <a:solidFill>
                  <a:schemeClr val="bg1"/>
                </a:solidFill>
                <a:latin typeface="Verdana" panose="020B0604030504040204" pitchFamily="34" charset="0"/>
                <a:ea typeface="Verdana" panose="020B0604030504040204" pitchFamily="34" charset="0"/>
                <a:cs typeface="Verdana" panose="020B0604030504040204" pitchFamily="34" charset="0"/>
              </a:rPr>
              <a:t>XGBoost</a:t>
            </a: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000" dirty="0" err="1">
                <a:solidFill>
                  <a:schemeClr val="bg1"/>
                </a:solidFill>
                <a:latin typeface="Verdana" panose="020B0604030504040204" pitchFamily="34" charset="0"/>
                <a:ea typeface="Verdana" panose="020B0604030504040204" pitchFamily="34" charset="0"/>
                <a:cs typeface="Verdana" panose="020B0604030504040204" pitchFamily="34" charset="0"/>
              </a:rPr>
              <a:t>LightGBM</a:t>
            </a: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 boost, </a:t>
            </a:r>
            <a:r>
              <a:rPr lang="en-US" sz="2000" dirty="0" err="1">
                <a:solidFill>
                  <a:schemeClr val="bg1"/>
                </a:solidFill>
                <a:latin typeface="Verdana" panose="020B0604030504040204" pitchFamily="34" charset="0"/>
                <a:ea typeface="Verdana" panose="020B0604030504040204" pitchFamily="34" charset="0"/>
                <a:cs typeface="Verdana" panose="020B0604030504040204" pitchFamily="34" charset="0"/>
              </a:rPr>
              <a:t>CatBoost</a:t>
            </a: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ну и </a:t>
            </a:r>
            <a:r>
              <a:rPr lang="en-US" sz="2000" dirty="0" err="1">
                <a:solidFill>
                  <a:schemeClr val="bg1"/>
                </a:solidFill>
                <a:latin typeface="Verdana" panose="020B0604030504040204" pitchFamily="34" charset="0"/>
                <a:ea typeface="Verdana" panose="020B0604030504040204" pitchFamily="34" charset="0"/>
                <a:cs typeface="Verdana" panose="020B0604030504040204" pitchFamily="34" charset="0"/>
              </a:rPr>
              <a:t>scikit</a:t>
            </a: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-learn)</a:t>
            </a:r>
          </a:p>
          <a:p>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Усреднения</a:t>
            </a:r>
            <a:endPar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голосования</a:t>
            </a:r>
          </a:p>
          <a:p>
            <a:pPr marL="342900" indent="-34290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Bagging</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 берем разные данные</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800100" lvl="1" indent="-342900">
              <a:buFont typeface="Wingdings" panose="05000000000000000000" pitchFamily="2" charset="2"/>
              <a:buChar char="Ø"/>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Bootstrapping: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данные</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параметры</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p>
          <a:p>
            <a:pPr marL="342900" indent="-34290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Random Forest</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(много деревьев)</a:t>
            </a:r>
          </a:p>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Дичь для </a:t>
            </a:r>
            <a:r>
              <a:rPr lang="en-US" sz="2400" b="1" dirty="0" err="1">
                <a:solidFill>
                  <a:schemeClr val="bg1"/>
                </a:solidFill>
                <a:latin typeface="Verdana" panose="020B0604030504040204" pitchFamily="34" charset="0"/>
                <a:ea typeface="Verdana" panose="020B0604030504040204" pitchFamily="34" charset="0"/>
                <a:cs typeface="Verdana" panose="020B0604030504040204" pitchFamily="34" charset="0"/>
              </a:rPr>
              <a:t>Kaggle</a:t>
            </a:r>
            <a:endPar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Blending</a:t>
            </a:r>
          </a:p>
          <a:p>
            <a:pPr marL="342900" indent="-34290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Stacking</a:t>
            </a: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Заголовок 1"/>
          <p:cNvSpPr txBox="1">
            <a:spLocks/>
          </p:cNvSpPr>
          <p:nvPr/>
        </p:nvSpPr>
        <p:spPr>
          <a:xfrm>
            <a:off x="2063552" y="2847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Резюме</a:t>
            </a:r>
          </a:p>
        </p:txBody>
      </p:sp>
    </p:spTree>
    <p:extLst>
      <p:ext uri="{BB962C8B-B14F-4D97-AF65-F5344CB8AC3E}">
        <p14:creationId xmlns:p14="http://schemas.microsoft.com/office/powerpoint/2010/main" val="100488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66</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88640"/>
            <a:ext cx="7180730" cy="484915"/>
          </a:xfrm>
          <a:prstGeom prst="rect">
            <a:avLst/>
          </a:prstGeom>
        </p:spPr>
        <p:txBody>
          <a:bodyPr/>
          <a:lstStyle/>
          <a:p>
            <a:r>
              <a:rPr lang="ru-RU" sz="2400" spc="-1" dirty="0">
                <a:solidFill>
                  <a:schemeClr val="bg1"/>
                </a:solidFill>
                <a:latin typeface="Verdana" panose="020B0604030504040204" pitchFamily="34" charset="0"/>
                <a:ea typeface="Verdana" panose="020B0604030504040204" pitchFamily="34" charset="0"/>
              </a:rPr>
              <a:t>Ансамблевые Методы. Антон Долганов</a:t>
            </a: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EBBE2865-C550-491F-BD64-B31C7A88213A}"/>
              </a:ext>
            </a:extLst>
          </p:cNvPr>
          <p:cNvSpPr txBox="1"/>
          <p:nvPr/>
        </p:nvSpPr>
        <p:spPr>
          <a:xfrm>
            <a:off x="2567608" y="4010997"/>
            <a:ext cx="7299434" cy="1862048"/>
          </a:xfrm>
          <a:prstGeom prst="rect">
            <a:avLst/>
          </a:prstGeom>
          <a:noFill/>
        </p:spPr>
        <p:txBody>
          <a:bodyPr wrap="square" rtlCol="0">
            <a:spAutoFit/>
          </a:bodyPr>
          <a:lstStyle/>
          <a:p>
            <a:pPr lvl="1"/>
            <a:r>
              <a:rPr lang="en-US" sz="72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80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88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96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115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96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88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80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72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endParaRPr lang="ru-RU" sz="6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Заголовок 1">
            <a:extLst>
              <a:ext uri="{FF2B5EF4-FFF2-40B4-BE49-F238E27FC236}">
                <a16:creationId xmlns:a16="http://schemas.microsoft.com/office/drawing/2014/main" id="{3EA569C7-0387-4145-9D9C-1711F780F398}"/>
              </a:ext>
            </a:extLst>
          </p:cNvPr>
          <p:cNvSpPr txBox="1">
            <a:spLocks/>
          </p:cNvSpPr>
          <p:nvPr/>
        </p:nvSpPr>
        <p:spPr>
          <a:xfrm>
            <a:off x="2063552" y="2188876"/>
            <a:ext cx="8568952" cy="82773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6600" dirty="0">
                <a:solidFill>
                  <a:schemeClr val="bg1"/>
                </a:solidFill>
                <a:latin typeface="Verdana" panose="020B0604030504040204" pitchFamily="34" charset="0"/>
                <a:ea typeface="Verdana" panose="020B0604030504040204" pitchFamily="34" charset="0"/>
              </a:rPr>
              <a:t>Вопросы, пожелания, предложения</a:t>
            </a:r>
          </a:p>
        </p:txBody>
      </p:sp>
    </p:spTree>
    <p:extLst>
      <p:ext uri="{BB962C8B-B14F-4D97-AF65-F5344CB8AC3E}">
        <p14:creationId xmlns:p14="http://schemas.microsoft.com/office/powerpoint/2010/main" val="330933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7</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Методы </a:t>
            </a:r>
            <a:r>
              <a:rPr lang="ru-RU" sz="3200" b="1" dirty="0" err="1">
                <a:solidFill>
                  <a:schemeClr val="bg1"/>
                </a:solidFill>
                <a:latin typeface="Verdana" panose="020B0604030504040204" pitchFamily="34" charset="0"/>
                <a:ea typeface="Verdana" panose="020B0604030504040204" pitchFamily="34" charset="0"/>
              </a:rPr>
              <a:t>Бустинга</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3" name="Прямоугольник 2">
            <a:extLst>
              <a:ext uri="{FF2B5EF4-FFF2-40B4-BE49-F238E27FC236}">
                <a16:creationId xmlns:a16="http://schemas.microsoft.com/office/drawing/2014/main" id="{536078ED-0667-4456-A3A8-1FD5FE54584A}"/>
              </a:ext>
            </a:extLst>
          </p:cNvPr>
          <p:cNvSpPr/>
          <p:nvPr/>
        </p:nvSpPr>
        <p:spPr>
          <a:xfrm>
            <a:off x="859569" y="1510150"/>
            <a:ext cx="10376021" cy="3108543"/>
          </a:xfrm>
          <a:prstGeom prst="rect">
            <a:avLst/>
          </a:prstGeom>
        </p:spPr>
        <p:txBody>
          <a:bodyPr wrap="square">
            <a:spAutoFit/>
          </a:body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Базовые</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 «предсказатели» (простые модели, с большим смещением) строятся последовательно</a:t>
            </a:r>
          </a:p>
          <a:p>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Мы пытаемся уменьшить систематическую ошибку (</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underfitting</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комбинированного</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 «предсказателя»</a:t>
            </a:r>
          </a:p>
          <a:p>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Прямоугольник 3">
            <a:extLst>
              <a:ext uri="{FF2B5EF4-FFF2-40B4-BE49-F238E27FC236}">
                <a16:creationId xmlns:a16="http://schemas.microsoft.com/office/drawing/2014/main" id="{601BDA1F-EB0E-4D36-A589-6143BD40A9F3}"/>
              </a:ext>
            </a:extLst>
          </p:cNvPr>
          <p:cNvSpPr/>
          <p:nvPr/>
        </p:nvSpPr>
        <p:spPr>
          <a:xfrm>
            <a:off x="335360" y="4647406"/>
            <a:ext cx="11535690" cy="954107"/>
          </a:xfrm>
          <a:prstGeom prst="rect">
            <a:avLst/>
          </a:prstGeom>
        </p:spPr>
        <p:txBody>
          <a:bodyPr wrap="square">
            <a:spAutoFit/>
          </a:bodyPr>
          <a:lstStyle/>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Мотивация состоит в том, чтобы объединить несколько </a:t>
            </a:r>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слабых</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 предсказателей для создания </a:t>
            </a:r>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мощного ансамбля</a:t>
            </a:r>
          </a:p>
        </p:txBody>
      </p:sp>
    </p:spTree>
    <p:extLst>
      <p:ext uri="{BB962C8B-B14F-4D97-AF65-F5344CB8AC3E}">
        <p14:creationId xmlns:p14="http://schemas.microsoft.com/office/powerpoint/2010/main" val="227681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A764042A-EC52-463E-A7A7-164C646B1A2A}"/>
              </a:ext>
            </a:extLst>
          </p:cNvPr>
          <p:cNvSpPr/>
          <p:nvPr/>
        </p:nvSpPr>
        <p:spPr>
          <a:xfrm>
            <a:off x="884919" y="1700808"/>
            <a:ext cx="7632848" cy="4278094"/>
          </a:xfrm>
          <a:prstGeom prst="rect">
            <a:avLst/>
          </a:prstGeom>
        </p:spPr>
        <p:txBody>
          <a:bodyPr wrap="square">
            <a:spAutoFit/>
          </a:bodyPr>
          <a:lstStyle/>
          <a:p>
            <a:r>
              <a:rPr lang="ru-RU" sz="3200" b="1" dirty="0">
                <a:solidFill>
                  <a:schemeClr val="bg1"/>
                </a:solidFill>
                <a:latin typeface="Verdana" panose="020B0604030504040204" pitchFamily="34" charset="0"/>
                <a:ea typeface="Verdana" panose="020B0604030504040204" pitchFamily="34" charset="0"/>
              </a:rPr>
              <a:t>Ансамблевые Методы</a:t>
            </a:r>
          </a:p>
          <a:p>
            <a:endPar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a:t>
            </a:r>
            <a:r>
              <a:rPr lang="ru-RU" sz="3200" b="1" dirty="0" err="1">
                <a:solidFill>
                  <a:schemeClr val="bg1"/>
                </a:solidFill>
                <a:latin typeface="Verdana" panose="020B0604030504040204" pitchFamily="34" charset="0"/>
                <a:ea typeface="Verdana" panose="020B0604030504040204" pitchFamily="34" charset="0"/>
                <a:cs typeface="Verdana" panose="020B0604030504040204" pitchFamily="34" charset="0"/>
              </a:rPr>
              <a:t>бустинга</a:t>
            </a:r>
            <a:endPar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Адаптивный </a:t>
            </a:r>
            <a:r>
              <a:rPr lang="ru-RU" sz="3200" dirty="0" err="1">
                <a:solidFill>
                  <a:schemeClr val="bg1"/>
                </a:solidFill>
                <a:latin typeface="Verdana" panose="020B0604030504040204" pitchFamily="34" charset="0"/>
                <a:ea typeface="Verdana" panose="020B0604030504040204" pitchFamily="34" charset="0"/>
                <a:cs typeface="Verdana" panose="020B0604030504040204" pitchFamily="34" charset="0"/>
              </a:rPr>
              <a:t>Бустинг</a:t>
            </a:r>
            <a:endPar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Методы усреднения </a:t>
            </a:r>
            <a:endParaRPr lang="en-US"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a:p>
            <a:endParaRPr lang="en-US"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Дичь для </a:t>
            </a:r>
            <a:r>
              <a:rPr lang="en-US" sz="3200" dirty="0" err="1">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Kaggle</a:t>
            </a:r>
            <a:r>
              <a:rPr lang="en-US"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endParaRPr lang="tr-TR" sz="3200"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 name="Заголовок 1">
            <a:extLst>
              <a:ext uri="{FF2B5EF4-FFF2-40B4-BE49-F238E27FC236}">
                <a16:creationId xmlns:a16="http://schemas.microsoft.com/office/drawing/2014/main" id="{11E3F2A8-4ABB-1287-37B3-0E1B37CE8ECA}"/>
              </a:ext>
            </a:extLst>
          </p:cNvPr>
          <p:cNvSpPr txBox="1">
            <a:spLocks/>
          </p:cNvSpPr>
          <p:nvPr/>
        </p:nvSpPr>
        <p:spPr>
          <a:xfrm>
            <a:off x="1919536" y="2847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Содержание</a:t>
            </a:r>
          </a:p>
        </p:txBody>
      </p:sp>
    </p:spTree>
    <p:extLst>
      <p:ext uri="{BB962C8B-B14F-4D97-AF65-F5344CB8AC3E}">
        <p14:creationId xmlns:p14="http://schemas.microsoft.com/office/powerpoint/2010/main" val="190335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29741" y="6475125"/>
            <a:ext cx="962260" cy="411230"/>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9</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099744" y="176904"/>
            <a:ext cx="7224658" cy="520826"/>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AdaBoost: </a:t>
            </a:r>
            <a:r>
              <a:rPr lang="en-US" sz="3200" dirty="0">
                <a:solidFill>
                  <a:schemeClr val="bg1"/>
                </a:solidFill>
                <a:latin typeface="Verdana" panose="020B0604030504040204" pitchFamily="34" charset="0"/>
                <a:ea typeface="Verdana" panose="020B0604030504040204" pitchFamily="34" charset="0"/>
              </a:rPr>
              <a:t>Adaptive Boosting</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069" y="0"/>
            <a:ext cx="1900907" cy="120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4616" y="138599"/>
            <a:ext cx="316434" cy="523220"/>
          </a:xfrm>
          <a:prstGeom prst="rect">
            <a:avLst/>
          </a:prstGeom>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45" name="Прямоугольник 44">
                <a:extLst>
                  <a:ext uri="{FF2B5EF4-FFF2-40B4-BE49-F238E27FC236}">
                    <a16:creationId xmlns:a16="http://schemas.microsoft.com/office/drawing/2014/main" id="{DB7D9F6A-A4B4-4512-A935-CBE9AAA02B35}"/>
                  </a:ext>
                </a:extLst>
              </p:cNvPr>
              <p:cNvSpPr/>
              <p:nvPr/>
            </p:nvSpPr>
            <p:spPr>
              <a:xfrm>
                <a:off x="794368" y="1084585"/>
                <a:ext cx="4811914" cy="6227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panose="02040503050406030204" pitchFamily="18" charset="0"/>
                        </a:rPr>
                        <m:t>𝑿</m:t>
                      </m:r>
                      <m:r>
                        <a:rPr lang="en-US" sz="3200" b="1"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1</m:t>
                          </m:r>
                        </m:sub>
                      </m:sSub>
                      <m:r>
                        <a:rPr lang="en-US" sz="3200" b="0"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2</m:t>
                          </m:r>
                        </m:sub>
                      </m:sSub>
                      <m:r>
                        <a:rPr lang="en-US" sz="3200" b="0"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𝑝</m:t>
                          </m:r>
                        </m:sub>
                      </m:sSub>
                      <m:r>
                        <a:rPr lang="en-US" sz="3200" b="0" i="1" smtClean="0">
                          <a:solidFill>
                            <a:schemeClr val="bg1"/>
                          </a:solidFill>
                          <a:latin typeface="Cambria Math" panose="02040503050406030204" pitchFamily="18" charset="0"/>
                        </a:rPr>
                        <m:t>]</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dirty="0">
                              <a:solidFill>
                                <a:schemeClr val="bg1"/>
                              </a:solidFill>
                              <a:latin typeface="Times New Roman" panose="02020603050405020304" pitchFamily="18" charset="0"/>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b="1" dirty="0">
                              <a:solidFill>
                                <a:schemeClr val="bg1"/>
                              </a:solidFill>
                              <a:latin typeface="IBM Plex Mono" panose="020B0509050203000203" pitchFamily="49" charset="-52"/>
                              <a:cs typeface="Times New Roman" panose="02020603050405020304" pitchFamily="18" charset="0"/>
                            </a:rPr>
                            <m:t>ℝ</m:t>
                          </m:r>
                        </m:e>
                        <m:sup>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𝑝</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𝑛</m:t>
                          </m:r>
                        </m:sup>
                      </m:sSup>
                    </m:oMath>
                  </m:oMathPara>
                </a14:m>
                <a:endParaRPr lang="ru-RU" sz="2800" dirty="0"/>
              </a:p>
            </p:txBody>
          </p:sp>
        </mc:Choice>
        <mc:Fallback xmlns="">
          <p:sp>
            <p:nvSpPr>
              <p:cNvPr id="45" name="Прямоугольник 44">
                <a:extLst>
                  <a:ext uri="{FF2B5EF4-FFF2-40B4-BE49-F238E27FC236}">
                    <a16:creationId xmlns:a16="http://schemas.microsoft.com/office/drawing/2014/main" id="{DB7D9F6A-A4B4-4512-A935-CBE9AAA02B35}"/>
                  </a:ext>
                </a:extLst>
              </p:cNvPr>
              <p:cNvSpPr>
                <a:spLocks noRot="1" noChangeAspect="1" noMove="1" noResize="1" noEditPoints="1" noAdjustHandles="1" noChangeArrowheads="1" noChangeShapeType="1" noTextEdit="1"/>
              </p:cNvSpPr>
              <p:nvPr/>
            </p:nvSpPr>
            <p:spPr>
              <a:xfrm>
                <a:off x="794368" y="1084585"/>
                <a:ext cx="4811914" cy="622735"/>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6" name="Прямоугольник 45">
                <a:extLst>
                  <a:ext uri="{FF2B5EF4-FFF2-40B4-BE49-F238E27FC236}">
                    <a16:creationId xmlns:a16="http://schemas.microsoft.com/office/drawing/2014/main" id="{17ADFB9C-6F02-40A0-A80A-9DFFAC5B57E3}"/>
                  </a:ext>
                </a:extLst>
              </p:cNvPr>
              <p:cNvSpPr/>
              <p:nvPr/>
            </p:nvSpPr>
            <p:spPr>
              <a:xfrm>
                <a:off x="5791408" y="1040470"/>
                <a:ext cx="179596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panose="02040503050406030204" pitchFamily="18" charset="0"/>
                        </a:rPr>
                        <m:t>𝒚</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dirty="0">
                              <a:solidFill>
                                <a:schemeClr val="bg1"/>
                              </a:solidFill>
                              <a:latin typeface="Times New Roman" panose="02020603050405020304" pitchFamily="18" charset="0"/>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b="1" dirty="0">
                              <a:solidFill>
                                <a:schemeClr val="bg1"/>
                              </a:solidFill>
                              <a:latin typeface="IBM Plex Mono" panose="020B0509050203000203" pitchFamily="49" charset="-52"/>
                              <a:cs typeface="Times New Roman" panose="02020603050405020304" pitchFamily="18" charset="0"/>
                            </a:rPr>
                            <m:t>ℕ</m:t>
                          </m:r>
                        </m:e>
                        <m:sup>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𝑛</m:t>
                          </m:r>
                        </m:sup>
                      </m:sSup>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:(−1,1)</m:t>
                      </m:r>
                    </m:oMath>
                  </m:oMathPara>
                </a14:m>
                <a:endParaRPr lang="ru-RU" sz="2800" dirty="0"/>
              </a:p>
            </p:txBody>
          </p:sp>
        </mc:Choice>
        <mc:Fallback xmlns="">
          <p:sp>
            <p:nvSpPr>
              <p:cNvPr id="46" name="Прямоугольник 45">
                <a:extLst>
                  <a:ext uri="{FF2B5EF4-FFF2-40B4-BE49-F238E27FC236}">
                    <a16:creationId xmlns:a16="http://schemas.microsoft.com/office/drawing/2014/main" id="{17ADFB9C-6F02-40A0-A80A-9DFFAC5B57E3}"/>
                  </a:ext>
                </a:extLst>
              </p:cNvPr>
              <p:cNvSpPr>
                <a:spLocks noRot="1" noChangeAspect="1" noMove="1" noResize="1" noEditPoints="1" noAdjustHandles="1" noChangeArrowheads="1" noChangeShapeType="1" noTextEdit="1"/>
              </p:cNvSpPr>
              <p:nvPr/>
            </p:nvSpPr>
            <p:spPr>
              <a:xfrm>
                <a:off x="5791408" y="1040470"/>
                <a:ext cx="1795960" cy="584775"/>
              </a:xfrm>
              <a:prstGeom prst="rect">
                <a:avLst/>
              </a:prstGeom>
              <a:blipFill>
                <a:blip r:embed="rId5"/>
                <a:stretch>
                  <a:fillRect r="-5559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Прямоугольник 2">
                <a:extLst>
                  <a:ext uri="{FF2B5EF4-FFF2-40B4-BE49-F238E27FC236}">
                    <a16:creationId xmlns:a16="http://schemas.microsoft.com/office/drawing/2014/main" id="{E75F22B6-5BFF-4B3F-99B9-177B67A98137}"/>
                  </a:ext>
                </a:extLst>
              </p:cNvPr>
              <p:cNvSpPr/>
              <p:nvPr/>
            </p:nvSpPr>
            <p:spPr>
              <a:xfrm>
                <a:off x="859166" y="1673559"/>
                <a:ext cx="5778051" cy="461665"/>
              </a:xfrm>
              <a:prstGeom prst="rect">
                <a:avLst/>
              </a:prstGeom>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Зададим начальные веса</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sSub>
                      <m:sSubPr>
                        <m:ctrlPr>
                          <a:rPr lang="en-US" sz="2400" i="1" dirty="0" smtClean="0">
                            <a:solidFill>
                              <a:schemeClr val="bg1"/>
                            </a:solidFill>
                            <a:latin typeface="Cambria Math" panose="02040503050406030204" pitchFamily="18" charset="0"/>
                          </a:rPr>
                        </m:ctrlPr>
                      </m:sSubPr>
                      <m:e>
                        <m:r>
                          <m:rPr>
                            <m:sty m:val="p"/>
                          </m:rPr>
                          <a:rPr lang="en-US" sz="2400" i="1" dirty="0">
                            <a:solidFill>
                              <a:schemeClr val="bg1"/>
                            </a:solidFill>
                            <a:latin typeface="Cambria Math" panose="02040503050406030204" pitchFamily="18" charset="0"/>
                          </a:rPr>
                          <m:t>w</m:t>
                        </m:r>
                      </m:e>
                      <m:sub>
                        <m:r>
                          <a:rPr lang="en-US" sz="2400" b="0" i="1" dirty="0" smtClean="0">
                            <a:solidFill>
                              <a:schemeClr val="bg1"/>
                            </a:solidFill>
                            <a:latin typeface="Cambria Math" panose="02040503050406030204" pitchFamily="18" charset="0"/>
                          </a:rPr>
                          <m:t>0</m:t>
                        </m:r>
                      </m:sub>
                    </m:sSub>
                    <m:sSup>
                      <m:sSupPr>
                        <m:ctrlPr>
                          <a:rPr lang="en-US" sz="240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m:t> </m:t>
                        </m:r>
                        <m:r>
                          <m:rPr>
                            <m:nor/>
                          </m:rPr>
                          <a:rPr lang="el-GR" sz="2400" dirty="0">
                            <a:solidFill>
                              <a:schemeClr val="bg1"/>
                            </a:solidFill>
                            <a:latin typeface="Verdana" panose="020B0604030504040204" pitchFamily="34" charset="0"/>
                            <a:ea typeface="Verdana" panose="020B0604030504040204" pitchFamily="34" charset="0"/>
                            <a:cs typeface="Verdana" panose="020B0604030504040204" pitchFamily="34" charset="0"/>
                          </a:rPr>
                          <m:t>ϵ</m:t>
                        </m:r>
                        <m:r>
                          <m:rPr>
                            <m:nor/>
                          </m:rPr>
                          <a:rPr lang="en-US" sz="2400" b="1" dirty="0">
                            <a:solidFill>
                              <a:schemeClr val="bg1"/>
                            </a:solidFill>
                            <a:latin typeface="IBM Plex Mono" panose="020B0509050203000203" pitchFamily="49" charset="-52"/>
                            <a:cs typeface="Times New Roman" panose="02020603050405020304" pitchFamily="18" charset="0"/>
                          </a:rPr>
                          <m:t>ℝ</m:t>
                        </m:r>
                      </m:e>
                      <m:sup>
                        <m:r>
                          <a:rPr lang="en-US"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r>
                          <a:rPr lang="en-US"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3" name="Прямоугольник 2">
                <a:extLst>
                  <a:ext uri="{FF2B5EF4-FFF2-40B4-BE49-F238E27FC236}">
                    <a16:creationId xmlns:a16="http://schemas.microsoft.com/office/drawing/2014/main" id="{E75F22B6-5BFF-4B3F-99B9-177B67A98137}"/>
                  </a:ext>
                </a:extLst>
              </p:cNvPr>
              <p:cNvSpPr>
                <a:spLocks noRot="1" noChangeAspect="1" noMove="1" noResize="1" noEditPoints="1" noAdjustHandles="1" noChangeArrowheads="1" noChangeShapeType="1" noTextEdit="1"/>
              </p:cNvSpPr>
              <p:nvPr/>
            </p:nvSpPr>
            <p:spPr>
              <a:xfrm>
                <a:off x="859166" y="1673559"/>
                <a:ext cx="5778051" cy="461665"/>
              </a:xfrm>
              <a:prstGeom prst="rect">
                <a:avLst/>
              </a:prstGeom>
              <a:blipFill>
                <a:blip r:embed="rId6"/>
                <a:stretch>
                  <a:fillRect l="-1688" t="-12000" b="-29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Прямоугольник 4">
                <a:extLst>
                  <a:ext uri="{FF2B5EF4-FFF2-40B4-BE49-F238E27FC236}">
                    <a16:creationId xmlns:a16="http://schemas.microsoft.com/office/drawing/2014/main" id="{261513D6-BF08-4706-A8EE-21914ED5EA62}"/>
                  </a:ext>
                </a:extLst>
              </p:cNvPr>
              <p:cNvSpPr/>
              <p:nvPr/>
            </p:nvSpPr>
            <p:spPr>
              <a:xfrm>
                <a:off x="957097" y="2108314"/>
                <a:ext cx="7659072" cy="615874"/>
              </a:xfrm>
              <a:prstGeom prst="rect">
                <a:avLst/>
              </a:prstGeom>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Пусть веса будут равны </a:t>
                </a:r>
                <a14:m>
                  <m:oMath xmlns:m="http://schemas.openxmlformats.org/officeDocument/2006/math">
                    <m:sSub>
                      <m:sSubPr>
                        <m:ctrlPr>
                          <a:rPr lang="en-US" sz="2400" i="1" dirty="0">
                            <a:solidFill>
                              <a:schemeClr val="bg1"/>
                            </a:solidFill>
                            <a:latin typeface="Cambria Math" panose="02040503050406030204" pitchFamily="18" charset="0"/>
                          </a:rPr>
                        </m:ctrlPr>
                      </m:sSubPr>
                      <m:e>
                        <m:r>
                          <m:rPr>
                            <m:sty m:val="p"/>
                          </m:rPr>
                          <a:rPr lang="en-US" sz="2400" i="1" dirty="0">
                            <a:solidFill>
                              <a:schemeClr val="bg1"/>
                            </a:solidFill>
                            <a:latin typeface="Cambria Math" panose="02040503050406030204" pitchFamily="18" charset="0"/>
                          </a:rPr>
                          <m:t>w</m:t>
                        </m:r>
                      </m:e>
                      <m:sub>
                        <m:r>
                          <a:rPr lang="en-US" sz="2400" b="0" i="1" dirty="0" smtClean="0">
                            <a:solidFill>
                              <a:schemeClr val="bg1"/>
                            </a:solidFill>
                            <a:latin typeface="Cambria Math" panose="02040503050406030204" pitchFamily="18" charset="0"/>
                          </a:rPr>
                          <m:t>0</m:t>
                        </m:r>
                      </m:sub>
                    </m:sSub>
                    <m:d>
                      <m:dPr>
                        <m:ctrlPr>
                          <a:rPr lang="en-US" sz="2400" b="0" i="1" dirty="0" smtClean="0">
                            <a:solidFill>
                              <a:schemeClr val="bg1"/>
                            </a:solidFill>
                            <a:latin typeface="Cambria Math" panose="02040503050406030204" pitchFamily="18" charset="0"/>
                          </a:rPr>
                        </m:ctrlPr>
                      </m:dPr>
                      <m:e>
                        <m:r>
                          <a:rPr lang="en-US" sz="2400" b="0" i="1" dirty="0" smtClean="0">
                            <a:solidFill>
                              <a:schemeClr val="bg1"/>
                            </a:solidFill>
                            <a:latin typeface="Cambria Math" panose="02040503050406030204" pitchFamily="18" charset="0"/>
                          </a:rPr>
                          <m:t>𝑖</m:t>
                        </m:r>
                      </m:e>
                    </m:d>
                    <m:r>
                      <a:rPr lang="en-US" sz="2400" i="1" dirty="0">
                        <a:solidFill>
                          <a:schemeClr val="bg1"/>
                        </a:solidFill>
                        <a:latin typeface="Cambria Math" panose="02040503050406030204" pitchFamily="18" charset="0"/>
                      </a:rPr>
                      <m:t>=</m:t>
                    </m:r>
                    <m:f>
                      <m:fPr>
                        <m:ctrlPr>
                          <a:rPr lang="en-US" sz="2400" i="1" dirty="0">
                            <a:solidFill>
                              <a:schemeClr val="bg1"/>
                            </a:solidFill>
                            <a:latin typeface="Cambria Math" panose="02040503050406030204" pitchFamily="18" charset="0"/>
                          </a:rPr>
                        </m:ctrlPr>
                      </m:fPr>
                      <m:num>
                        <m:r>
                          <a:rPr lang="en-US" sz="2400" i="1" dirty="0">
                            <a:solidFill>
                              <a:schemeClr val="bg1"/>
                            </a:solidFill>
                            <a:latin typeface="Cambria Math" panose="02040503050406030204" pitchFamily="18" charset="0"/>
                          </a:rPr>
                          <m:t>1</m:t>
                        </m:r>
                      </m:num>
                      <m:den>
                        <m:r>
                          <a:rPr lang="en-US" sz="2400" i="1" dirty="0">
                            <a:solidFill>
                              <a:schemeClr val="bg1"/>
                            </a:solidFill>
                            <a:latin typeface="Cambria Math" panose="02040503050406030204" pitchFamily="18" charset="0"/>
                          </a:rPr>
                          <m:t>𝑛</m:t>
                        </m:r>
                      </m:den>
                    </m:f>
                    <m:r>
                      <a:rPr lang="en-US" sz="2400" b="0" i="1" dirty="0" smtClean="0">
                        <a:solidFill>
                          <a:schemeClr val="bg1"/>
                        </a:solidFill>
                        <a:latin typeface="Cambria Math" panose="02040503050406030204" pitchFamily="18" charset="0"/>
                      </a:rPr>
                      <m:t>, </m:t>
                    </m:r>
                    <m:r>
                      <a:rPr lang="en-US" sz="2400" b="0" i="1" dirty="0" smtClean="0">
                        <a:solidFill>
                          <a:schemeClr val="bg1"/>
                        </a:solidFill>
                        <a:latin typeface="Cambria Math" panose="02040503050406030204" pitchFamily="18" charset="0"/>
                      </a:rPr>
                      <m:t>𝑖</m:t>
                    </m:r>
                    <m:r>
                      <a:rPr lang="en-US" sz="2400" b="0" i="1" dirty="0" smtClean="0">
                        <a:solidFill>
                          <a:schemeClr val="bg1"/>
                        </a:solidFill>
                        <a:latin typeface="Cambria Math" panose="02040503050406030204" pitchFamily="18" charset="0"/>
                      </a:rPr>
                      <m:t>=1…</m:t>
                    </m:r>
                    <m:r>
                      <a:rPr lang="en-US" sz="2400" b="0" i="1" dirty="0" smtClean="0">
                        <a:solidFill>
                          <a:schemeClr val="bg1"/>
                        </a:solidFill>
                        <a:latin typeface="Cambria Math" panose="02040503050406030204" pitchFamily="18" charset="0"/>
                      </a:rPr>
                      <m:t>𝑛</m:t>
                    </m:r>
                  </m:oMath>
                </a14:m>
                <a:endParaRPr lang="ru-RU" sz="24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5" name="Прямоугольник 4">
                <a:extLst>
                  <a:ext uri="{FF2B5EF4-FFF2-40B4-BE49-F238E27FC236}">
                    <a16:creationId xmlns:a16="http://schemas.microsoft.com/office/drawing/2014/main" id="{261513D6-BF08-4706-A8EE-21914ED5EA62}"/>
                  </a:ext>
                </a:extLst>
              </p:cNvPr>
              <p:cNvSpPr>
                <a:spLocks noRot="1" noChangeAspect="1" noMove="1" noResize="1" noEditPoints="1" noAdjustHandles="1" noChangeArrowheads="1" noChangeShapeType="1" noTextEdit="1"/>
              </p:cNvSpPr>
              <p:nvPr/>
            </p:nvSpPr>
            <p:spPr>
              <a:xfrm>
                <a:off x="957097" y="2108314"/>
                <a:ext cx="7659072" cy="615874"/>
              </a:xfrm>
              <a:prstGeom prst="rect">
                <a:avLst/>
              </a:prstGeom>
              <a:blipFill>
                <a:blip r:embed="rId7"/>
                <a:stretch>
                  <a:fillRect l="-1194" b="-693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9" name="Прямоугольник 58">
                <a:extLst>
                  <a:ext uri="{FF2B5EF4-FFF2-40B4-BE49-F238E27FC236}">
                    <a16:creationId xmlns:a16="http://schemas.microsoft.com/office/drawing/2014/main" id="{104C42D6-816F-4447-9779-B8BF8101E78F}"/>
                  </a:ext>
                </a:extLst>
              </p:cNvPr>
              <p:cNvSpPr/>
              <p:nvPr/>
            </p:nvSpPr>
            <p:spPr>
              <a:xfrm>
                <a:off x="6765080" y="1614196"/>
                <a:ext cx="2292254" cy="462947"/>
              </a:xfrm>
              <a:prstGeom prst="rect">
                <a:avLst/>
              </a:prstGeom>
            </p:spPr>
            <p:txBody>
              <a:bodyPr wrap="square">
                <a:spAutoFit/>
              </a:bodyPr>
              <a:lstStyle/>
              <a:p>
                <a14:m>
                  <m:oMath xmlns:m="http://schemas.openxmlformats.org/officeDocument/2006/math">
                    <m:nary>
                      <m:naryPr>
                        <m:chr m:val="∑"/>
                        <m:ctrlPr>
                          <a:rPr lang="en-US" sz="2400" i="1" smtClean="0">
                            <a:solidFill>
                              <a:schemeClr val="bg1"/>
                            </a:solidFill>
                            <a:latin typeface="Cambria Math" panose="02040503050406030204" pitchFamily="18" charset="0"/>
                          </a:rPr>
                        </m:ctrlPr>
                      </m:naryPr>
                      <m:sub>
                        <m:r>
                          <m:rPr>
                            <m:brk m:alnAt="23"/>
                          </m:rP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𝑛</m:t>
                        </m:r>
                      </m:sup>
                      <m:e>
                        <m:sSub>
                          <m:sSubPr>
                            <m:ctrlPr>
                              <a:rPr lang="en-US" sz="2400" i="1" dirty="0">
                                <a:solidFill>
                                  <a:schemeClr val="bg1"/>
                                </a:solidFill>
                                <a:latin typeface="Cambria Math" panose="02040503050406030204" pitchFamily="18" charset="0"/>
                              </a:rPr>
                            </m:ctrlPr>
                          </m:sSubPr>
                          <m:e>
                            <m:r>
                              <m:rPr>
                                <m:sty m:val="p"/>
                              </m:rPr>
                              <a:rPr lang="en-US" sz="2400" i="1" dirty="0">
                                <a:solidFill>
                                  <a:schemeClr val="bg1"/>
                                </a:solidFill>
                                <a:latin typeface="Cambria Math" panose="02040503050406030204" pitchFamily="18" charset="0"/>
                              </a:rPr>
                              <m:t>w</m:t>
                            </m:r>
                          </m:e>
                          <m:sub>
                            <m:r>
                              <a:rPr lang="en-US" sz="2400" b="0" i="1" dirty="0" smtClean="0">
                                <a:solidFill>
                                  <a:schemeClr val="bg1"/>
                                </a:solidFill>
                                <a:latin typeface="Cambria Math" panose="02040503050406030204" pitchFamily="18" charset="0"/>
                              </a:rPr>
                              <m:t>0</m:t>
                            </m:r>
                          </m:sub>
                        </m:sSub>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rPr>
                          <m:t>𝑖</m:t>
                        </m:r>
                        <m:r>
                          <a:rPr lang="en-US" sz="2400" b="0" i="1" dirty="0" smtClean="0">
                            <a:solidFill>
                              <a:schemeClr val="bg1"/>
                            </a:solidFill>
                            <a:latin typeface="Cambria Math" panose="02040503050406030204" pitchFamily="18" charset="0"/>
                          </a:rPr>
                          <m:t>)</m:t>
                        </m:r>
                      </m:e>
                    </m:nary>
                    <m:r>
                      <a:rPr lang="ru-RU" sz="2400" b="0" i="1" dirty="0" smtClean="0">
                        <a:solidFill>
                          <a:schemeClr val="bg1"/>
                        </a:solidFill>
                        <a:latin typeface="Cambria Math" panose="02040503050406030204" pitchFamily="18" charset="0"/>
                      </a:rPr>
                      <m:t>=1 </m:t>
                    </m:r>
                  </m:oMath>
                </a14:m>
                <a:r>
                  <a:rPr lang="en-US" sz="2400" dirty="0"/>
                  <a:t> </a:t>
                </a:r>
                <a:endParaRPr lang="ru-RU" sz="2400" dirty="0"/>
              </a:p>
            </p:txBody>
          </p:sp>
        </mc:Choice>
        <mc:Fallback xmlns="">
          <p:sp>
            <p:nvSpPr>
              <p:cNvPr id="59" name="Прямоугольник 58">
                <a:extLst>
                  <a:ext uri="{FF2B5EF4-FFF2-40B4-BE49-F238E27FC236}">
                    <a16:creationId xmlns:a16="http://schemas.microsoft.com/office/drawing/2014/main" id="{104C42D6-816F-4447-9779-B8BF8101E78F}"/>
                  </a:ext>
                </a:extLst>
              </p:cNvPr>
              <p:cNvSpPr>
                <a:spLocks noRot="1" noChangeAspect="1" noMove="1" noResize="1" noEditPoints="1" noAdjustHandles="1" noChangeArrowheads="1" noChangeShapeType="1" noTextEdit="1"/>
              </p:cNvSpPr>
              <p:nvPr/>
            </p:nvSpPr>
            <p:spPr>
              <a:xfrm>
                <a:off x="6765080" y="1614196"/>
                <a:ext cx="2292254" cy="462947"/>
              </a:xfrm>
              <a:prstGeom prst="rect">
                <a:avLst/>
              </a:prstGeom>
              <a:blipFill>
                <a:blip r:embed="rId8"/>
                <a:stretch>
                  <a:fillRect l="-20745" t="-130263" b="-19473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Прямоугольник 5">
                <a:extLst>
                  <a:ext uri="{FF2B5EF4-FFF2-40B4-BE49-F238E27FC236}">
                    <a16:creationId xmlns:a16="http://schemas.microsoft.com/office/drawing/2014/main" id="{BEA3A327-5178-4BB2-8753-DA0BCA51B4F6}"/>
                  </a:ext>
                </a:extLst>
              </p:cNvPr>
              <p:cNvSpPr/>
              <p:nvPr/>
            </p:nvSpPr>
            <p:spPr>
              <a:xfrm>
                <a:off x="1715373" y="2567827"/>
                <a:ext cx="6700175" cy="1569660"/>
              </a:xfrm>
              <a:prstGeom prst="rect">
                <a:avLst/>
              </a:prstGeom>
            </p:spPr>
            <p:txBody>
              <a:bodyPr wrap="square">
                <a:spAutoFit/>
              </a:bodyPr>
              <a:lstStyle/>
              <a:p>
                <a14:m>
                  <m:oMath xmlns:m="http://schemas.openxmlformats.org/officeDocument/2006/math">
                    <m:sSub>
                      <m:sSubPr>
                        <m:ctrlPr>
                          <a:rPr lang="ru-RU" sz="2400" i="1" smtClean="0">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r>
                      <a:rPr lang="en-US" sz="2400" b="1" i="1" smtClean="0">
                        <a:solidFill>
                          <a:schemeClr val="bg1"/>
                        </a:solidFill>
                        <a:latin typeface="Cambria Math" panose="02040503050406030204" pitchFamily="18" charset="0"/>
                      </a:rPr>
                      <m:t> </m:t>
                    </m:r>
                  </m:oMath>
                </a14:m>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простой классификатор</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Порог по одному параметру</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вертикальный или горизонтальный</a:t>
                </a:r>
              </a:p>
              <a:p>
                <a:r>
                  <a:rPr lang="ru-RU"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а.к.а</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Дерево Решений глубиной 1</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6" name="Прямоугольник 5">
                <a:extLst>
                  <a:ext uri="{FF2B5EF4-FFF2-40B4-BE49-F238E27FC236}">
                    <a16:creationId xmlns:a16="http://schemas.microsoft.com/office/drawing/2014/main" id="{BEA3A327-5178-4BB2-8753-DA0BCA51B4F6}"/>
                  </a:ext>
                </a:extLst>
              </p:cNvPr>
              <p:cNvSpPr>
                <a:spLocks noRot="1" noChangeAspect="1" noMove="1" noResize="1" noEditPoints="1" noAdjustHandles="1" noChangeArrowheads="1" noChangeShapeType="1" noTextEdit="1"/>
              </p:cNvSpPr>
              <p:nvPr/>
            </p:nvSpPr>
            <p:spPr>
              <a:xfrm>
                <a:off x="1715373" y="2567827"/>
                <a:ext cx="6700175" cy="1569660"/>
              </a:xfrm>
              <a:prstGeom prst="rect">
                <a:avLst/>
              </a:prstGeom>
              <a:blipFill>
                <a:blip r:embed="rId9"/>
                <a:stretch>
                  <a:fillRect l="-1364" t="-3488" b="-7752"/>
                </a:stretch>
              </a:blipFill>
            </p:spPr>
            <p:txBody>
              <a:bodyPr/>
              <a:lstStyle/>
              <a:p>
                <a:r>
                  <a:rPr lang="ru-RU">
                    <a:noFill/>
                  </a:rPr>
                  <a:t> </a:t>
                </a:r>
              </a:p>
            </p:txBody>
          </p:sp>
        </mc:Fallback>
      </mc:AlternateContent>
      <p:sp>
        <p:nvSpPr>
          <p:cNvPr id="60" name="Прямоугольник 59">
            <a:extLst>
              <a:ext uri="{FF2B5EF4-FFF2-40B4-BE49-F238E27FC236}">
                <a16:creationId xmlns:a16="http://schemas.microsoft.com/office/drawing/2014/main" id="{BB265055-5614-478D-B41B-D16057382085}"/>
              </a:ext>
            </a:extLst>
          </p:cNvPr>
          <p:cNvSpPr/>
          <p:nvPr/>
        </p:nvSpPr>
        <p:spPr>
          <a:xfrm>
            <a:off x="762728" y="4505632"/>
            <a:ext cx="3901709" cy="461665"/>
          </a:xfrm>
          <a:prstGeom prst="rect">
            <a:avLst/>
          </a:prstGeom>
        </p:spPr>
        <p:txBody>
          <a:bodyPr wrap="square">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for t in range (T):</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p>
        </p:txBody>
      </p:sp>
      <mc:AlternateContent xmlns:mc="http://schemas.openxmlformats.org/markup-compatibility/2006" xmlns:a14="http://schemas.microsoft.com/office/drawing/2010/main">
        <mc:Choice Requires="a14">
          <p:sp>
            <p:nvSpPr>
              <p:cNvPr id="7" name="Прямоугольник 6">
                <a:extLst>
                  <a:ext uri="{FF2B5EF4-FFF2-40B4-BE49-F238E27FC236}">
                    <a16:creationId xmlns:a16="http://schemas.microsoft.com/office/drawing/2014/main" id="{AFE5810E-67D9-484A-9BD5-E54039CFCBE6}"/>
                  </a:ext>
                </a:extLst>
              </p:cNvPr>
              <p:cNvSpPr/>
              <p:nvPr/>
            </p:nvSpPr>
            <p:spPr>
              <a:xfrm>
                <a:off x="1381891" y="5012514"/>
                <a:ext cx="7101944" cy="503792"/>
              </a:xfrm>
              <a:prstGeom prst="rect">
                <a:avLst/>
              </a:prstGeom>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найти </a:t>
                </a:r>
                <a14:m>
                  <m:oMath xmlns:m="http://schemas.openxmlformats.org/officeDocument/2006/math">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oMath>
                </a14:m>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такой что </a:t>
                </a:r>
                <a14:m>
                  <m:oMath xmlns:m="http://schemas.openxmlformats.org/officeDocument/2006/math">
                    <m:sSub>
                      <m:sSubPr>
                        <m:ctrlPr>
                          <a:rPr lang="ru-RU" sz="2400" i="1">
                            <a:solidFill>
                              <a:schemeClr val="bg1"/>
                            </a:solidFill>
                            <a:latin typeface="Cambria Math" panose="02040503050406030204" pitchFamily="18" charset="0"/>
                          </a:rPr>
                        </m:ctrlPr>
                      </m:sSubPr>
                      <m:e>
                        <m:r>
                          <m:rPr>
                            <m:sty m:val="p"/>
                          </m:rPr>
                          <a:rPr lang="el-GR" sz="2400" i="1">
                            <a:solidFill>
                              <a:schemeClr val="bg1"/>
                            </a:solidFill>
                            <a:latin typeface="Cambria Math" panose="02040503050406030204" pitchFamily="18" charset="0"/>
                          </a:rPr>
                          <m:t>ϵ</m:t>
                        </m:r>
                      </m:e>
                      <m:sub>
                        <m:r>
                          <a:rPr lang="en-US" sz="2400" i="1">
                            <a:solidFill>
                              <a:schemeClr val="bg1"/>
                            </a:solidFill>
                            <a:latin typeface="Cambria Math" panose="02040503050406030204" pitchFamily="18" charset="0"/>
                          </a:rPr>
                          <m:t>𝑡</m:t>
                        </m:r>
                      </m:sub>
                    </m:sSub>
                    <m:r>
                      <a:rPr lang="en-US" sz="2400" i="1">
                        <a:solidFill>
                          <a:schemeClr val="bg1"/>
                        </a:solidFill>
                        <a:latin typeface="Cambria Math" panose="02040503050406030204" pitchFamily="18" charset="0"/>
                      </a:rPr>
                      <m:t>=</m:t>
                    </m:r>
                    <m:nary>
                      <m:naryPr>
                        <m:chr m:val="∑"/>
                        <m:supHide m:val="on"/>
                        <m:ctrlPr>
                          <a:rPr lang="en-US" sz="2400" i="1">
                            <a:solidFill>
                              <a:schemeClr val="bg1"/>
                            </a:solidFill>
                            <a:latin typeface="Cambria Math" panose="02040503050406030204" pitchFamily="18" charset="0"/>
                          </a:rPr>
                        </m:ctrlPr>
                      </m:naryPr>
                      <m:sub>
                        <m:r>
                          <a:rPr lang="en-US" sz="2400" b="0" i="1" smtClean="0">
                            <a:solidFill>
                              <a:schemeClr val="bg1"/>
                            </a:solidFill>
                            <a:latin typeface="Cambria Math" panose="02040503050406030204" pitchFamily="18" charset="0"/>
                          </a:rPr>
                          <m:t>𝑗</m:t>
                        </m:r>
                      </m:sub>
                      <m:sup/>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𝑤</m:t>
                            </m:r>
                          </m:e>
                          <m:sub>
                            <m:r>
                              <a:rPr lang="en-US" sz="2400" b="0" i="1" smtClean="0">
                                <a:solidFill>
                                  <a:schemeClr val="bg1"/>
                                </a:solidFill>
                                <a:latin typeface="Cambria Math" panose="02040503050406030204" pitchFamily="18" charset="0"/>
                              </a:rPr>
                              <m:t>𝑡</m:t>
                            </m:r>
                          </m:sub>
                        </m:sSub>
                      </m:e>
                    </m:nary>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rPr>
                      <m:t>𝑗</m:t>
                    </m:r>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𝑚𝑖𝑛</m:t>
                    </m:r>
                  </m:oMath>
                </a14:m>
                <a:endParaRPr lang="ru-RU" sz="24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7" name="Прямоугольник 6">
                <a:extLst>
                  <a:ext uri="{FF2B5EF4-FFF2-40B4-BE49-F238E27FC236}">
                    <a16:creationId xmlns:a16="http://schemas.microsoft.com/office/drawing/2014/main" id="{AFE5810E-67D9-484A-9BD5-E54039CFCBE6}"/>
                  </a:ext>
                </a:extLst>
              </p:cNvPr>
              <p:cNvSpPr>
                <a:spLocks noRot="1" noChangeAspect="1" noMove="1" noResize="1" noEditPoints="1" noAdjustHandles="1" noChangeArrowheads="1" noChangeShapeType="1" noTextEdit="1"/>
              </p:cNvSpPr>
              <p:nvPr/>
            </p:nvSpPr>
            <p:spPr>
              <a:xfrm>
                <a:off x="1381891" y="5012514"/>
                <a:ext cx="7101944" cy="503792"/>
              </a:xfrm>
              <a:prstGeom prst="rect">
                <a:avLst/>
              </a:prstGeom>
              <a:blipFill>
                <a:blip r:embed="rId10"/>
                <a:stretch>
                  <a:fillRect l="-1373" t="-118072" b="-17108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EF5F950-DF69-4E0D-A7C0-FE0292C853CE}"/>
                  </a:ext>
                </a:extLst>
              </p:cNvPr>
              <p:cNvSpPr txBox="1"/>
              <p:nvPr/>
            </p:nvSpPr>
            <p:spPr>
              <a:xfrm>
                <a:off x="8577087" y="5003410"/>
                <a:ext cx="1695708" cy="4255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ru-RU"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h</m:t>
                          </m:r>
                        </m:e>
                        <m:sub>
                          <m:r>
                            <a:rPr lang="en-US" sz="2400" b="0" i="1" smtClean="0">
                              <a:solidFill>
                                <a:schemeClr val="bg1"/>
                              </a:solidFill>
                              <a:latin typeface="Cambria Math" panose="02040503050406030204" pitchFamily="18" charset="0"/>
                            </a:rPr>
                            <m:t>𝑡</m:t>
                          </m:r>
                        </m:sub>
                      </m:sSub>
                      <m:d>
                        <m:dPr>
                          <m:ctrlPr>
                            <a:rPr lang="en-US" sz="2400" b="0" i="1" smtClean="0">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1" i="1" smtClean="0">
                                  <a:solidFill>
                                    <a:schemeClr val="bg1"/>
                                  </a:solidFill>
                                  <a:latin typeface="Cambria Math" panose="02040503050406030204" pitchFamily="18" charset="0"/>
                                </a:rPr>
                                <m:t>𝑿</m:t>
                              </m:r>
                            </m:e>
                            <m:sub>
                              <m:r>
                                <a:rPr lang="en-US" sz="2400" b="0" i="1" smtClean="0">
                                  <a:solidFill>
                                    <a:schemeClr val="bg1"/>
                                  </a:solidFill>
                                  <a:latin typeface="Cambria Math" panose="02040503050406030204" pitchFamily="18" charset="0"/>
                                </a:rPr>
                                <m:t>𝑗</m:t>
                              </m:r>
                            </m:sub>
                          </m:sSub>
                        </m:e>
                      </m:d>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𝑗</m:t>
                          </m:r>
                        </m:sub>
                      </m:sSub>
                      <m:r>
                        <a:rPr lang="en-US" sz="2400" b="0" i="1" smtClean="0">
                          <a:solidFill>
                            <a:schemeClr val="bg1"/>
                          </a:solidFill>
                          <a:latin typeface="Cambria Math" panose="02040503050406030204" pitchFamily="18" charset="0"/>
                        </a:rPr>
                        <m:t> </m:t>
                      </m:r>
                    </m:oMath>
                  </m:oMathPara>
                </a14:m>
                <a:endParaRPr lang="ru-RU" sz="2400" dirty="0">
                  <a:solidFill>
                    <a:schemeClr val="bg1"/>
                  </a:solidFill>
                </a:endParaRPr>
              </a:p>
            </p:txBody>
          </p:sp>
        </mc:Choice>
        <mc:Fallback xmlns="">
          <p:sp>
            <p:nvSpPr>
              <p:cNvPr id="61" name="TextBox 60">
                <a:extLst>
                  <a:ext uri="{FF2B5EF4-FFF2-40B4-BE49-F238E27FC236}">
                    <a16:creationId xmlns:a16="http://schemas.microsoft.com/office/drawing/2014/main" id="{6EF5F950-DF69-4E0D-A7C0-FE0292C853CE}"/>
                  </a:ext>
                </a:extLst>
              </p:cNvPr>
              <p:cNvSpPr txBox="1">
                <a:spLocks noRot="1" noChangeAspect="1" noMove="1" noResize="1" noEditPoints="1" noAdjustHandles="1" noChangeArrowheads="1" noChangeShapeType="1" noTextEdit="1"/>
              </p:cNvSpPr>
              <p:nvPr/>
            </p:nvSpPr>
            <p:spPr>
              <a:xfrm>
                <a:off x="8577087" y="5003410"/>
                <a:ext cx="1695708" cy="425501"/>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2" name="Прямоугольник 61">
                <a:extLst>
                  <a:ext uri="{FF2B5EF4-FFF2-40B4-BE49-F238E27FC236}">
                    <a16:creationId xmlns:a16="http://schemas.microsoft.com/office/drawing/2014/main" id="{0CDAE2BF-FB44-488F-9715-87DC11303EF7}"/>
                  </a:ext>
                </a:extLst>
              </p:cNvPr>
              <p:cNvSpPr/>
              <p:nvPr/>
            </p:nvSpPr>
            <p:spPr>
              <a:xfrm>
                <a:off x="1375981" y="5550787"/>
                <a:ext cx="7236259" cy="461665"/>
              </a:xfrm>
              <a:prstGeom prst="rect">
                <a:avLst/>
              </a:prstGeom>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добавить в решение </a:t>
                </a:r>
                <a14:m>
                  <m:oMath xmlns:m="http://schemas.openxmlformats.org/officeDocument/2006/math">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𝐻</m:t>
                        </m:r>
                      </m:e>
                      <m:sub>
                        <m:r>
                          <a:rPr lang="en-US" sz="2400" i="1">
                            <a:solidFill>
                              <a:schemeClr val="bg1"/>
                            </a:solidFill>
                            <a:latin typeface="Cambria Math" panose="02040503050406030204" pitchFamily="18" charset="0"/>
                          </a:rPr>
                          <m:t>𝑡</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r>
                      <a:rPr lang="en-US" sz="2400" b="1" i="1" smtClean="0">
                        <a:solidFill>
                          <a:schemeClr val="bg1"/>
                        </a:solidFill>
                        <a:latin typeface="Cambria Math" panose="02040503050406030204" pitchFamily="18" charset="0"/>
                      </a:rPr>
                      <m:t>=</m:t>
                    </m:r>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𝐻</m:t>
                        </m:r>
                      </m:e>
                      <m:sub>
                        <m:r>
                          <a:rPr lang="en-US" sz="2400" i="1">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r>
                      <a:rPr lang="en-US" sz="2400" b="1" i="1" smtClean="0">
                        <a:solidFill>
                          <a:schemeClr val="bg1"/>
                        </a:solidFill>
                        <a:latin typeface="Cambria Math" panose="02040503050406030204" pitchFamily="18" charset="0"/>
                      </a:rPr>
                      <m:t>+</m:t>
                    </m:r>
                    <m:sSub>
                      <m:sSubPr>
                        <m:ctrlPr>
                          <a:rPr lang="en-US" sz="2400" b="1" i="1" smtClean="0">
                            <a:solidFill>
                              <a:schemeClr val="bg1"/>
                            </a:solidFill>
                            <a:latin typeface="Cambria Math" panose="02040503050406030204" pitchFamily="18" charset="0"/>
                          </a:rPr>
                        </m:ctrlPr>
                      </m:sSubPr>
                      <m:e>
                        <m:r>
                          <m:rPr>
                            <m:sty m:val="p"/>
                          </m:rPr>
                          <a:rPr lang="el-GR" sz="2400" b="1" i="1" smtClean="0">
                            <a:solidFill>
                              <a:schemeClr val="bg1"/>
                            </a:solidFill>
                            <a:latin typeface="Cambria Math" panose="02040503050406030204" pitchFamily="18" charset="0"/>
                          </a:rPr>
                          <m:t>α</m:t>
                        </m:r>
                      </m:e>
                      <m:sub>
                        <m:r>
                          <a:rPr lang="en-US" sz="2400" b="1" i="1" smtClean="0">
                            <a:solidFill>
                              <a:schemeClr val="bg1"/>
                            </a:solidFill>
                            <a:latin typeface="Cambria Math" panose="02040503050406030204" pitchFamily="18" charset="0"/>
                          </a:rPr>
                          <m:t>𝒕</m:t>
                        </m:r>
                      </m:sub>
                    </m:sSub>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oMath>
                </a14:m>
                <a:endParaRPr lang="ru-RU" sz="24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62" name="Прямоугольник 61">
                <a:extLst>
                  <a:ext uri="{FF2B5EF4-FFF2-40B4-BE49-F238E27FC236}">
                    <a16:creationId xmlns:a16="http://schemas.microsoft.com/office/drawing/2014/main" id="{0CDAE2BF-FB44-488F-9715-87DC11303EF7}"/>
                  </a:ext>
                </a:extLst>
              </p:cNvPr>
              <p:cNvSpPr>
                <a:spLocks noRot="1" noChangeAspect="1" noMove="1" noResize="1" noEditPoints="1" noAdjustHandles="1" noChangeArrowheads="1" noChangeShapeType="1" noTextEdit="1"/>
              </p:cNvSpPr>
              <p:nvPr/>
            </p:nvSpPr>
            <p:spPr>
              <a:xfrm>
                <a:off x="1375981" y="5550787"/>
                <a:ext cx="7236259" cy="461665"/>
              </a:xfrm>
              <a:prstGeom prst="rect">
                <a:avLst/>
              </a:prstGeom>
              <a:blipFill>
                <a:blip r:embed="rId12"/>
                <a:stretch>
                  <a:fillRect l="-1348" t="-12000" b="-29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Прямоугольник 62">
                <a:extLst>
                  <a:ext uri="{FF2B5EF4-FFF2-40B4-BE49-F238E27FC236}">
                    <a16:creationId xmlns:a16="http://schemas.microsoft.com/office/drawing/2014/main" id="{88D70AA1-017D-4F2C-92EB-F8C051AF8C02}"/>
                  </a:ext>
                </a:extLst>
              </p:cNvPr>
              <p:cNvSpPr/>
              <p:nvPr/>
            </p:nvSpPr>
            <p:spPr>
              <a:xfrm>
                <a:off x="8577087" y="5424173"/>
                <a:ext cx="3054681" cy="681597"/>
              </a:xfrm>
              <a:prstGeom prst="rect">
                <a:avLst/>
              </a:prstGeom>
            </p:spPr>
            <p:txBody>
              <a:bodyPr wrap="square">
                <a:spAutoFit/>
              </a:bodyPr>
              <a:lstStyle/>
              <a:p>
                <a14:m>
                  <m:oMath xmlns:m="http://schemas.openxmlformats.org/officeDocument/2006/math">
                    <m:sSub>
                      <m:sSubPr>
                        <m:ctrlPr>
                          <a:rPr lang="en-US" sz="2400" b="1" i="1" smtClean="0">
                            <a:solidFill>
                              <a:schemeClr val="bg1"/>
                            </a:solidFill>
                            <a:latin typeface="Cambria Math" panose="02040503050406030204" pitchFamily="18" charset="0"/>
                          </a:rPr>
                        </m:ctrlPr>
                      </m:sSubPr>
                      <m:e>
                        <m:r>
                          <m:rPr>
                            <m:sty m:val="p"/>
                          </m:rPr>
                          <a:rPr lang="el-GR" sz="2400" b="1" i="1" smtClean="0">
                            <a:solidFill>
                              <a:schemeClr val="bg1"/>
                            </a:solidFill>
                            <a:latin typeface="Cambria Math" panose="02040503050406030204" pitchFamily="18" charset="0"/>
                          </a:rPr>
                          <m:t>α</m:t>
                        </m:r>
                      </m:e>
                      <m:sub>
                        <m:r>
                          <a:rPr lang="en-US" sz="2400" b="1" i="1" smtClean="0">
                            <a:solidFill>
                              <a:schemeClr val="bg1"/>
                            </a:solidFill>
                            <a:latin typeface="Cambria Math" panose="02040503050406030204" pitchFamily="18" charset="0"/>
                          </a:rPr>
                          <m:t>𝒕</m:t>
                        </m:r>
                      </m:sub>
                    </m:sSub>
                    <m:r>
                      <a:rPr lang="ru-RU" sz="2400" b="1" i="1" smtClean="0">
                        <a:solidFill>
                          <a:schemeClr val="bg1"/>
                        </a:solidFill>
                        <a:latin typeface="Cambria Math" panose="02040503050406030204" pitchFamily="18" charset="0"/>
                      </a:rPr>
                      <m:t>=</m:t>
                    </m:r>
                    <m:f>
                      <m:fPr>
                        <m:ctrlPr>
                          <a:rPr lang="ru-RU" sz="2400" i="1" smtClean="0">
                            <a:solidFill>
                              <a:schemeClr val="bg1"/>
                            </a:solidFill>
                            <a:latin typeface="Cambria Math" panose="02040503050406030204" pitchFamily="18" charset="0"/>
                          </a:rPr>
                        </m:ctrlPr>
                      </m:fPr>
                      <m:num>
                        <m:r>
                          <a:rPr lang="ru-RU" sz="2400" b="0" i="1" smtClean="0">
                            <a:solidFill>
                              <a:schemeClr val="bg1"/>
                            </a:solidFill>
                            <a:latin typeface="Cambria Math" panose="02040503050406030204" pitchFamily="18" charset="0"/>
                          </a:rPr>
                          <m:t>1</m:t>
                        </m:r>
                      </m:num>
                      <m:den>
                        <m:r>
                          <a:rPr lang="ru-RU" sz="2400" b="0" i="1" smtClean="0">
                            <a:solidFill>
                              <a:schemeClr val="bg1"/>
                            </a:solidFill>
                            <a:latin typeface="Cambria Math" panose="02040503050406030204" pitchFamily="18" charset="0"/>
                          </a:rPr>
                          <m:t>2</m:t>
                        </m:r>
                      </m:den>
                    </m:f>
                    <m:r>
                      <m:rPr>
                        <m:sty m:val="p"/>
                      </m:rPr>
                      <a:rPr lang="el-GR" sz="2400" b="0" i="1" smtClean="0">
                        <a:solidFill>
                          <a:schemeClr val="bg1"/>
                        </a:solidFill>
                        <a:latin typeface="Cambria Math" panose="02040503050406030204" pitchFamily="18" charset="0"/>
                      </a:rPr>
                      <m:t>η</m:t>
                    </m:r>
                    <m:r>
                      <a:rPr lang="en-US" sz="2400" b="0" i="1" smtClean="0">
                        <a:solidFill>
                          <a:schemeClr val="bg1"/>
                        </a:solidFill>
                        <a:latin typeface="Cambria Math" panose="02040503050406030204" pitchFamily="18" charset="0"/>
                      </a:rPr>
                      <m:t>𝑙𝑛</m:t>
                    </m:r>
                    <m:d>
                      <m:dPr>
                        <m:ctrlPr>
                          <a:rPr lang="en-US" sz="2400" b="1" i="1" smtClean="0">
                            <a:solidFill>
                              <a:schemeClr val="bg1"/>
                            </a:solidFill>
                            <a:latin typeface="Cambria Math" panose="02040503050406030204" pitchFamily="18" charset="0"/>
                          </a:rPr>
                        </m:ctrlPr>
                      </m:dPr>
                      <m:e>
                        <m:f>
                          <m:fPr>
                            <m:ctrlPr>
                              <a:rPr lang="en-US" sz="2400" b="0" i="1" smtClean="0">
                                <a:solidFill>
                                  <a:schemeClr val="bg1"/>
                                </a:solidFill>
                                <a:latin typeface="Cambria Math" panose="02040503050406030204" pitchFamily="18" charset="0"/>
                              </a:rPr>
                            </m:ctrlPr>
                          </m:fPr>
                          <m:num>
                            <m:sSub>
                              <m:sSubPr>
                                <m:ctrlPr>
                                  <a:rPr lang="ru-RU" sz="2400" i="1">
                                    <a:solidFill>
                                      <a:schemeClr val="bg1"/>
                                    </a:solidFill>
                                    <a:latin typeface="Cambria Math" panose="02040503050406030204" pitchFamily="18" charset="0"/>
                                  </a:rPr>
                                </m:ctrlPr>
                              </m:sSubPr>
                              <m:e>
                                <m:r>
                                  <a:rPr lang="en-US" sz="2400" b="0" i="1">
                                    <a:solidFill>
                                      <a:schemeClr val="bg1"/>
                                    </a:solidFill>
                                    <a:latin typeface="Cambria Math" panose="02040503050406030204" pitchFamily="18" charset="0"/>
                                  </a:rPr>
                                  <m:t>1−</m:t>
                                </m:r>
                                <m:r>
                                  <a:rPr lang="el-GR" sz="2400" b="0" i="1">
                                    <a:solidFill>
                                      <a:schemeClr val="bg1"/>
                                    </a:solidFill>
                                    <a:latin typeface="Cambria Math" panose="02040503050406030204" pitchFamily="18" charset="0"/>
                                  </a:rPr>
                                  <m:t>𝜖</m:t>
                                </m:r>
                              </m:e>
                              <m:sub>
                                <m:r>
                                  <a:rPr lang="en-US" sz="2400" b="0" i="1">
                                    <a:solidFill>
                                      <a:schemeClr val="bg1"/>
                                    </a:solidFill>
                                    <a:latin typeface="Cambria Math" panose="02040503050406030204" pitchFamily="18" charset="0"/>
                                  </a:rPr>
                                  <m:t>𝑡</m:t>
                                </m:r>
                              </m:sub>
                            </m:sSub>
                          </m:num>
                          <m:den>
                            <m:sSub>
                              <m:sSubPr>
                                <m:ctrlPr>
                                  <a:rPr lang="ru-RU" sz="2400" i="1">
                                    <a:solidFill>
                                      <a:schemeClr val="bg1"/>
                                    </a:solidFill>
                                    <a:latin typeface="Cambria Math" panose="02040503050406030204" pitchFamily="18" charset="0"/>
                                  </a:rPr>
                                </m:ctrlPr>
                              </m:sSubPr>
                              <m:e>
                                <m:r>
                                  <m:rPr>
                                    <m:sty m:val="p"/>
                                  </m:rPr>
                                  <a:rPr lang="el-GR" sz="2400" i="1">
                                    <a:solidFill>
                                      <a:schemeClr val="bg1"/>
                                    </a:solidFill>
                                    <a:latin typeface="Cambria Math" panose="02040503050406030204" pitchFamily="18" charset="0"/>
                                  </a:rPr>
                                  <m:t>ϵ</m:t>
                                </m:r>
                              </m:e>
                              <m:sub>
                                <m:r>
                                  <a:rPr lang="en-US" sz="2400" i="1">
                                    <a:solidFill>
                                      <a:schemeClr val="bg1"/>
                                    </a:solidFill>
                                    <a:latin typeface="Cambria Math" panose="02040503050406030204" pitchFamily="18" charset="0"/>
                                  </a:rPr>
                                  <m:t>𝑡</m:t>
                                </m:r>
                              </m:sub>
                            </m:sSub>
                          </m:den>
                        </m:f>
                      </m:e>
                    </m:d>
                    <m:r>
                      <a:rPr lang="en-US" sz="2400" b="1" i="1" smtClean="0">
                        <a:solidFill>
                          <a:schemeClr val="bg1"/>
                        </a:solidFill>
                        <a:latin typeface="Cambria Math" panose="02040503050406030204" pitchFamily="18" charset="0"/>
                      </a:rPr>
                      <m:t> </m:t>
                    </m:r>
                  </m:oMath>
                </a14:m>
                <a:r>
                  <a:rPr lang="en-US" sz="2400" dirty="0"/>
                  <a:t> </a:t>
                </a:r>
                <a:endParaRPr lang="ru-RU" sz="2400" dirty="0"/>
              </a:p>
            </p:txBody>
          </p:sp>
        </mc:Choice>
        <mc:Fallback xmlns="">
          <p:sp>
            <p:nvSpPr>
              <p:cNvPr id="63" name="Прямоугольник 62">
                <a:extLst>
                  <a:ext uri="{FF2B5EF4-FFF2-40B4-BE49-F238E27FC236}">
                    <a16:creationId xmlns:a16="http://schemas.microsoft.com/office/drawing/2014/main" id="{88D70AA1-017D-4F2C-92EB-F8C051AF8C02}"/>
                  </a:ext>
                </a:extLst>
              </p:cNvPr>
              <p:cNvSpPr>
                <a:spLocks noRot="1" noChangeAspect="1" noMove="1" noResize="1" noEditPoints="1" noAdjustHandles="1" noChangeArrowheads="1" noChangeShapeType="1" noTextEdit="1"/>
              </p:cNvSpPr>
              <p:nvPr/>
            </p:nvSpPr>
            <p:spPr>
              <a:xfrm>
                <a:off x="8577087" y="5424173"/>
                <a:ext cx="3054681" cy="68159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4" name="Прямоугольник 63">
                <a:extLst>
                  <a:ext uri="{FF2B5EF4-FFF2-40B4-BE49-F238E27FC236}">
                    <a16:creationId xmlns:a16="http://schemas.microsoft.com/office/drawing/2014/main" id="{6EBAE85E-6933-4CE1-B737-BA562AF71576}"/>
                  </a:ext>
                </a:extLst>
              </p:cNvPr>
              <p:cNvSpPr/>
              <p:nvPr/>
            </p:nvSpPr>
            <p:spPr>
              <a:xfrm>
                <a:off x="1369200" y="6077014"/>
                <a:ext cx="7162195" cy="486672"/>
              </a:xfrm>
              <a:prstGeom prst="rect">
                <a:avLst/>
              </a:prstGeom>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обновить веса </a:t>
                </a:r>
                <a14:m>
                  <m:oMath xmlns:m="http://schemas.openxmlformats.org/officeDocument/2006/math">
                    <m:sSub>
                      <m:sSubPr>
                        <m:ctrlPr>
                          <a:rPr lang="en-US" sz="2400" i="1" dirty="0" smtClean="0">
                            <a:solidFill>
                              <a:schemeClr val="bg1"/>
                            </a:solidFill>
                            <a:latin typeface="Cambria Math" panose="02040503050406030204" pitchFamily="18" charset="0"/>
                          </a:rPr>
                        </m:ctrlPr>
                      </m:sSubPr>
                      <m:e>
                        <m:r>
                          <m:rPr>
                            <m:sty m:val="p"/>
                          </m:rPr>
                          <a:rPr lang="en-US" sz="2400" i="1" dirty="0">
                            <a:solidFill>
                              <a:schemeClr val="bg1"/>
                            </a:solidFill>
                            <a:latin typeface="Cambria Math" panose="02040503050406030204" pitchFamily="18" charset="0"/>
                          </a:rPr>
                          <m:t>w</m:t>
                        </m:r>
                      </m:e>
                      <m:sub>
                        <m:r>
                          <a:rPr lang="en-US" sz="2400" b="0" i="1" dirty="0" smtClean="0">
                            <a:solidFill>
                              <a:schemeClr val="bg1"/>
                            </a:solidFill>
                            <a:latin typeface="Cambria Math" panose="02040503050406030204" pitchFamily="18" charset="0"/>
                          </a:rPr>
                          <m:t>𝑡</m:t>
                        </m:r>
                        <m:r>
                          <a:rPr lang="en-US" sz="2400" b="0" i="1" dirty="0" smtClean="0">
                            <a:solidFill>
                              <a:schemeClr val="bg1"/>
                            </a:solidFill>
                            <a:latin typeface="Cambria Math" panose="02040503050406030204" pitchFamily="18" charset="0"/>
                          </a:rPr>
                          <m:t>+1</m:t>
                        </m:r>
                      </m:sub>
                    </m:sSub>
                    <m:d>
                      <m:dPr>
                        <m:ctrlPr>
                          <a:rPr lang="en-US" sz="2400" b="0" i="1" dirty="0" smtClean="0">
                            <a:solidFill>
                              <a:schemeClr val="bg1"/>
                            </a:solidFill>
                            <a:latin typeface="Cambria Math" panose="02040503050406030204" pitchFamily="18" charset="0"/>
                          </a:rPr>
                        </m:ctrlPr>
                      </m:dPr>
                      <m:e>
                        <m:r>
                          <a:rPr lang="en-US" sz="2400" b="0" i="1" dirty="0" smtClean="0">
                            <a:solidFill>
                              <a:schemeClr val="bg1"/>
                            </a:solidFill>
                            <a:latin typeface="Cambria Math" panose="02040503050406030204" pitchFamily="18" charset="0"/>
                          </a:rPr>
                          <m:t>𝑖</m:t>
                        </m:r>
                      </m:e>
                    </m:d>
                    <m:r>
                      <a:rPr lang="en-US" sz="2400" b="0" i="1" dirty="0" smtClean="0">
                        <a:solidFill>
                          <a:schemeClr val="bg1"/>
                        </a:solidFill>
                        <a:latin typeface="Cambria Math" panose="02040503050406030204" pitchFamily="18" charset="0"/>
                      </a:rPr>
                      <m:t>=</m:t>
                    </m:r>
                    <m:sSub>
                      <m:sSubPr>
                        <m:ctrlPr>
                          <a:rPr lang="en-US" sz="2400" b="0" i="1" dirty="0" smtClean="0">
                            <a:solidFill>
                              <a:schemeClr val="bg1"/>
                            </a:solidFill>
                            <a:latin typeface="Cambria Math" panose="02040503050406030204" pitchFamily="18" charset="0"/>
                          </a:rPr>
                        </m:ctrlPr>
                      </m:sSubPr>
                      <m:e>
                        <m:r>
                          <m:rPr>
                            <m:sty m:val="p"/>
                          </m:rPr>
                          <a:rPr lang="en-US" sz="2400" b="0" i="0" dirty="0" smtClean="0">
                            <a:solidFill>
                              <a:schemeClr val="bg1"/>
                            </a:solidFill>
                            <a:latin typeface="Cambria Math" panose="02040503050406030204" pitchFamily="18" charset="0"/>
                          </a:rPr>
                          <m:t>w</m:t>
                        </m:r>
                      </m:e>
                      <m:sub>
                        <m:r>
                          <m:rPr>
                            <m:sty m:val="p"/>
                          </m:rPr>
                          <a:rPr lang="en-US" sz="2400" b="0" i="0" dirty="0" smtClean="0">
                            <a:solidFill>
                              <a:schemeClr val="bg1"/>
                            </a:solidFill>
                            <a:latin typeface="Cambria Math" panose="02040503050406030204" pitchFamily="18" charset="0"/>
                          </a:rPr>
                          <m:t>t</m:t>
                        </m:r>
                      </m:sub>
                    </m:sSub>
                    <m:d>
                      <m:dPr>
                        <m:ctrlPr>
                          <a:rPr lang="en-US" sz="2400" b="0" i="1" dirty="0" smtClean="0">
                            <a:solidFill>
                              <a:schemeClr val="bg1"/>
                            </a:solidFill>
                            <a:latin typeface="Cambria Math" panose="02040503050406030204" pitchFamily="18" charset="0"/>
                          </a:rPr>
                        </m:ctrlPr>
                      </m:dPr>
                      <m:e>
                        <m:r>
                          <m:rPr>
                            <m:sty m:val="p"/>
                          </m:rPr>
                          <a:rPr lang="en-US" sz="2400" b="0" i="0" dirty="0" smtClean="0">
                            <a:solidFill>
                              <a:schemeClr val="bg1"/>
                            </a:solidFill>
                            <a:latin typeface="Cambria Math" panose="02040503050406030204" pitchFamily="18" charset="0"/>
                          </a:rPr>
                          <m:t>i</m:t>
                        </m:r>
                      </m:e>
                    </m:d>
                    <m:r>
                      <a:rPr lang="en-US" sz="2400" b="0" i="0" dirty="0" smtClean="0">
                        <a:solidFill>
                          <a:schemeClr val="bg1"/>
                        </a:solidFill>
                        <a:latin typeface="Cambria Math" panose="02040503050406030204" pitchFamily="18" charset="0"/>
                      </a:rPr>
                      <m:t>∗</m:t>
                    </m:r>
                    <m:sSup>
                      <m:sSupPr>
                        <m:ctrlPr>
                          <a:rPr lang="en-US" sz="2400" i="1" dirty="0" smtClean="0">
                            <a:solidFill>
                              <a:schemeClr val="bg1"/>
                            </a:solidFill>
                            <a:latin typeface="Cambria Math" panose="02040503050406030204" pitchFamily="18" charset="0"/>
                          </a:rPr>
                        </m:ctrlPr>
                      </m:sSupPr>
                      <m:e>
                        <m:r>
                          <a:rPr lang="en-US" sz="2400" b="0" i="1" dirty="0" smtClean="0">
                            <a:solidFill>
                              <a:schemeClr val="bg1"/>
                            </a:solidFill>
                            <a:latin typeface="Cambria Math" panose="02040503050406030204" pitchFamily="18" charset="0"/>
                          </a:rPr>
                          <m:t>𝑒</m:t>
                        </m:r>
                      </m:e>
                      <m:sup>
                        <m:r>
                          <a:rPr lang="en-US" sz="2400" b="0" i="1" dirty="0" smtClean="0">
                            <a:solidFill>
                              <a:schemeClr val="bg1"/>
                            </a:solidFill>
                            <a:latin typeface="Cambria Math" panose="02040503050406030204" pitchFamily="18" charset="0"/>
                          </a:rPr>
                          <m:t>−</m:t>
                        </m:r>
                        <m:sSub>
                          <m:sSubPr>
                            <m:ctrlPr>
                              <a:rPr lang="en-US" sz="2400" b="0" i="1" dirty="0" smtClean="0">
                                <a:solidFill>
                                  <a:schemeClr val="bg1"/>
                                </a:solidFill>
                                <a:latin typeface="Cambria Math" panose="02040503050406030204" pitchFamily="18" charset="0"/>
                              </a:rPr>
                            </m:ctrlPr>
                          </m:sSubPr>
                          <m:e>
                            <m:r>
                              <a:rPr lang="en-US" sz="2400" b="0" i="1" dirty="0" smtClean="0">
                                <a:solidFill>
                                  <a:schemeClr val="bg1"/>
                                </a:solidFill>
                                <a:latin typeface="Cambria Math" panose="02040503050406030204" pitchFamily="18" charset="0"/>
                              </a:rPr>
                              <m:t>𝑦</m:t>
                            </m:r>
                          </m:e>
                          <m:sub>
                            <m:r>
                              <a:rPr lang="en-US" sz="2400" b="0" i="1" dirty="0" smtClean="0">
                                <a:solidFill>
                                  <a:schemeClr val="bg1"/>
                                </a:solidFill>
                                <a:latin typeface="Cambria Math" panose="02040503050406030204" pitchFamily="18" charset="0"/>
                              </a:rPr>
                              <m:t>𝑖</m:t>
                            </m:r>
                          </m:sub>
                        </m:sSub>
                        <m:sSub>
                          <m:sSubPr>
                            <m:ctrlPr>
                              <a:rPr lang="en-US" sz="2400" b="1" i="1">
                                <a:solidFill>
                                  <a:schemeClr val="bg1"/>
                                </a:solidFill>
                                <a:latin typeface="Cambria Math" panose="02040503050406030204" pitchFamily="18" charset="0"/>
                              </a:rPr>
                            </m:ctrlPr>
                          </m:sSubPr>
                          <m:e>
                            <m:r>
                              <m:rPr>
                                <m:sty m:val="p"/>
                              </m:rPr>
                              <a:rPr lang="el-GR" sz="2400" b="1" i="1">
                                <a:solidFill>
                                  <a:schemeClr val="bg1"/>
                                </a:solidFill>
                                <a:latin typeface="Cambria Math" panose="02040503050406030204" pitchFamily="18" charset="0"/>
                              </a:rPr>
                              <m:t>α</m:t>
                            </m:r>
                          </m:e>
                          <m:sub>
                            <m:r>
                              <a:rPr lang="en-US" sz="2400" b="1" i="1">
                                <a:solidFill>
                                  <a:schemeClr val="bg1"/>
                                </a:solidFill>
                                <a:latin typeface="Cambria Math" panose="02040503050406030204" pitchFamily="18" charset="0"/>
                              </a:rPr>
                              <m:t>𝒕</m:t>
                            </m:r>
                          </m:sub>
                        </m:sSub>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Sub>
                        <m:d>
                          <m:dPr>
                            <m:ctrlPr>
                              <a:rPr lang="en-US" sz="2400" i="1">
                                <a:solidFill>
                                  <a:schemeClr val="bg1"/>
                                </a:solidFill>
                                <a:latin typeface="Cambria Math" panose="02040503050406030204" pitchFamily="18" charset="0"/>
                              </a:rPr>
                            </m:ctrlPr>
                          </m:dPr>
                          <m:e>
                            <m:r>
                              <a:rPr lang="en-US" sz="2400" b="1" i="1">
                                <a:solidFill>
                                  <a:schemeClr val="bg1"/>
                                </a:solidFill>
                                <a:latin typeface="Cambria Math" panose="02040503050406030204" pitchFamily="18" charset="0"/>
                              </a:rPr>
                              <m:t>𝒙</m:t>
                            </m:r>
                            <m:r>
                              <a:rPr lang="en-US" sz="2400" i="1" baseline="-25000">
                                <a:solidFill>
                                  <a:schemeClr val="bg1"/>
                                </a:solidFill>
                                <a:latin typeface="Cambria Math" panose="02040503050406030204" pitchFamily="18" charset="0"/>
                              </a:rPr>
                              <m:t>𝑖</m:t>
                            </m:r>
                          </m:e>
                        </m:d>
                      </m:sup>
                    </m:sSup>
                  </m:oMath>
                </a14:m>
                <a:endParaRPr lang="ru-RU" sz="24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64" name="Прямоугольник 63">
                <a:extLst>
                  <a:ext uri="{FF2B5EF4-FFF2-40B4-BE49-F238E27FC236}">
                    <a16:creationId xmlns:a16="http://schemas.microsoft.com/office/drawing/2014/main" id="{6EBAE85E-6933-4CE1-B737-BA562AF71576}"/>
                  </a:ext>
                </a:extLst>
              </p:cNvPr>
              <p:cNvSpPr>
                <a:spLocks noRot="1" noChangeAspect="1" noMove="1" noResize="1" noEditPoints="1" noAdjustHandles="1" noChangeArrowheads="1" noChangeShapeType="1" noTextEdit="1"/>
              </p:cNvSpPr>
              <p:nvPr/>
            </p:nvSpPr>
            <p:spPr>
              <a:xfrm>
                <a:off x="1369200" y="6077014"/>
                <a:ext cx="7162195" cy="486672"/>
              </a:xfrm>
              <a:prstGeom prst="rect">
                <a:avLst/>
              </a:prstGeom>
              <a:blipFill>
                <a:blip r:embed="rId14"/>
                <a:stretch>
                  <a:fillRect l="-1362" t="-6250" b="-262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5" name="Прямоугольник 64">
                <a:extLst>
                  <a:ext uri="{FF2B5EF4-FFF2-40B4-BE49-F238E27FC236}">
                    <a16:creationId xmlns:a16="http://schemas.microsoft.com/office/drawing/2014/main" id="{3FF8179E-6D06-4617-8E7A-47A66C778BBA}"/>
                  </a:ext>
                </a:extLst>
              </p:cNvPr>
              <p:cNvSpPr/>
              <p:nvPr/>
            </p:nvSpPr>
            <p:spPr>
              <a:xfrm>
                <a:off x="8588198" y="6048396"/>
                <a:ext cx="2569980" cy="462947"/>
              </a:xfrm>
              <a:prstGeom prst="rect">
                <a:avLst/>
              </a:prstGeom>
            </p:spPr>
            <p:txBody>
              <a:bodyPr wrap="square">
                <a:spAutoFit/>
              </a:bodyPr>
              <a:lstStyle/>
              <a:p>
                <a14:m>
                  <m:oMath xmlns:m="http://schemas.openxmlformats.org/officeDocument/2006/math">
                    <m:nary>
                      <m:naryPr>
                        <m:chr m:val="∑"/>
                        <m:ctrlPr>
                          <a:rPr lang="en-US" sz="2400" i="1" smtClean="0">
                            <a:solidFill>
                              <a:schemeClr val="bg1"/>
                            </a:solidFill>
                            <a:latin typeface="Cambria Math" panose="02040503050406030204" pitchFamily="18" charset="0"/>
                          </a:rPr>
                        </m:ctrlPr>
                      </m:naryPr>
                      <m:sub>
                        <m:r>
                          <m:rPr>
                            <m:brk m:alnAt="23"/>
                          </m:rP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𝑛</m:t>
                        </m:r>
                      </m:sup>
                      <m:e>
                        <m:sSub>
                          <m:sSubPr>
                            <m:ctrlPr>
                              <a:rPr lang="en-US" sz="2400" i="1" dirty="0">
                                <a:solidFill>
                                  <a:schemeClr val="bg1"/>
                                </a:solidFill>
                                <a:latin typeface="Cambria Math" panose="02040503050406030204" pitchFamily="18" charset="0"/>
                              </a:rPr>
                            </m:ctrlPr>
                          </m:sSubPr>
                          <m:e>
                            <m:r>
                              <m:rPr>
                                <m:sty m:val="p"/>
                              </m:rPr>
                              <a:rPr lang="en-US" sz="2400" i="1" dirty="0">
                                <a:solidFill>
                                  <a:schemeClr val="bg1"/>
                                </a:solidFill>
                                <a:latin typeface="Cambria Math" panose="02040503050406030204" pitchFamily="18" charset="0"/>
                              </a:rPr>
                              <m:t>w</m:t>
                            </m:r>
                          </m:e>
                          <m:sub>
                            <m:r>
                              <a:rPr lang="en-US" sz="2400" b="0" i="1" dirty="0" smtClean="0">
                                <a:solidFill>
                                  <a:schemeClr val="bg1"/>
                                </a:solidFill>
                                <a:latin typeface="Cambria Math" panose="02040503050406030204" pitchFamily="18" charset="0"/>
                              </a:rPr>
                              <m:t>𝑡</m:t>
                            </m:r>
                            <m:r>
                              <a:rPr lang="en-US" sz="2400" b="0" i="1" dirty="0" smtClean="0">
                                <a:solidFill>
                                  <a:schemeClr val="bg1"/>
                                </a:solidFill>
                                <a:latin typeface="Cambria Math" panose="02040503050406030204" pitchFamily="18" charset="0"/>
                              </a:rPr>
                              <m:t>+1</m:t>
                            </m:r>
                          </m:sub>
                        </m:sSub>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rPr>
                          <m:t>𝑖</m:t>
                        </m:r>
                        <m:r>
                          <a:rPr lang="en-US" sz="2400" b="0" i="1" dirty="0" smtClean="0">
                            <a:solidFill>
                              <a:schemeClr val="bg1"/>
                            </a:solidFill>
                            <a:latin typeface="Cambria Math" panose="02040503050406030204" pitchFamily="18" charset="0"/>
                          </a:rPr>
                          <m:t>)</m:t>
                        </m:r>
                      </m:e>
                    </m:nary>
                    <m:r>
                      <a:rPr lang="ru-RU" sz="2400" b="0" i="1" dirty="0" smtClean="0">
                        <a:solidFill>
                          <a:schemeClr val="bg1"/>
                        </a:solidFill>
                        <a:latin typeface="Cambria Math" panose="02040503050406030204" pitchFamily="18" charset="0"/>
                      </a:rPr>
                      <m:t>=1 </m:t>
                    </m:r>
                  </m:oMath>
                </a14:m>
                <a:r>
                  <a:rPr lang="en-US" sz="2400" dirty="0"/>
                  <a:t> </a:t>
                </a:r>
                <a:endParaRPr lang="ru-RU" sz="2400" dirty="0"/>
              </a:p>
            </p:txBody>
          </p:sp>
        </mc:Choice>
        <mc:Fallback xmlns="">
          <p:sp>
            <p:nvSpPr>
              <p:cNvPr id="65" name="Прямоугольник 64">
                <a:extLst>
                  <a:ext uri="{FF2B5EF4-FFF2-40B4-BE49-F238E27FC236}">
                    <a16:creationId xmlns:a16="http://schemas.microsoft.com/office/drawing/2014/main" id="{3FF8179E-6D06-4617-8E7A-47A66C778BBA}"/>
                  </a:ext>
                </a:extLst>
              </p:cNvPr>
              <p:cNvSpPr>
                <a:spLocks noRot="1" noChangeAspect="1" noMove="1" noResize="1" noEditPoints="1" noAdjustHandles="1" noChangeArrowheads="1" noChangeShapeType="1" noTextEdit="1"/>
              </p:cNvSpPr>
              <p:nvPr/>
            </p:nvSpPr>
            <p:spPr>
              <a:xfrm>
                <a:off x="8588198" y="6048396"/>
                <a:ext cx="2569980" cy="462947"/>
              </a:xfrm>
              <a:prstGeom prst="rect">
                <a:avLst/>
              </a:prstGeom>
              <a:blipFill>
                <a:blip r:embed="rId15"/>
                <a:stretch>
                  <a:fillRect l="-18527" t="-130263" b="-194737"/>
                </a:stretch>
              </a:blipFill>
            </p:spPr>
            <p:txBody>
              <a:bodyPr/>
              <a:lstStyle/>
              <a:p>
                <a:r>
                  <a:rPr lang="ru-RU">
                    <a:noFill/>
                  </a:rPr>
                  <a:t> </a:t>
                </a:r>
              </a:p>
            </p:txBody>
          </p:sp>
        </mc:Fallback>
      </mc:AlternateContent>
      <p:cxnSp>
        <p:nvCxnSpPr>
          <p:cNvPr id="66" name="Прямая соединительная линия 65">
            <a:extLst>
              <a:ext uri="{FF2B5EF4-FFF2-40B4-BE49-F238E27FC236}">
                <a16:creationId xmlns:a16="http://schemas.microsoft.com/office/drawing/2014/main" id="{ECD805E8-5FC6-4F51-AAC2-DE89C303777C}"/>
              </a:ext>
            </a:extLst>
          </p:cNvPr>
          <p:cNvCxnSpPr>
            <a:cxnSpLocks/>
          </p:cNvCxnSpPr>
          <p:nvPr/>
        </p:nvCxnSpPr>
        <p:spPr>
          <a:xfrm>
            <a:off x="8994309" y="1854590"/>
            <a:ext cx="20725" cy="2256289"/>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Прямая соединительная линия 70">
            <a:extLst>
              <a:ext uri="{FF2B5EF4-FFF2-40B4-BE49-F238E27FC236}">
                <a16:creationId xmlns:a16="http://schemas.microsoft.com/office/drawing/2014/main" id="{6B432A60-D1FB-4544-B7A2-BF25ED30D767}"/>
              </a:ext>
            </a:extLst>
          </p:cNvPr>
          <p:cNvCxnSpPr>
            <a:cxnSpLocks/>
          </p:cNvCxnSpPr>
          <p:nvPr/>
        </p:nvCxnSpPr>
        <p:spPr>
          <a:xfrm flipH="1">
            <a:off x="9142897" y="1854590"/>
            <a:ext cx="2584417"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Прямоугольник 74">
                <a:extLst>
                  <a:ext uri="{FF2B5EF4-FFF2-40B4-BE49-F238E27FC236}">
                    <a16:creationId xmlns:a16="http://schemas.microsoft.com/office/drawing/2014/main" id="{C0B0B4E1-D642-4B07-AAC1-968E10DA4D9E}"/>
                  </a:ext>
                </a:extLst>
              </p:cNvPr>
              <p:cNvSpPr/>
              <p:nvPr/>
            </p:nvSpPr>
            <p:spPr>
              <a:xfrm>
                <a:off x="921746" y="4023886"/>
                <a:ext cx="7429871" cy="461665"/>
              </a:xfrm>
              <a:prstGeom prst="rect">
                <a:avLst/>
              </a:prstGeom>
            </p:spPr>
            <p:txBody>
              <a:bodyPr wrap="square">
                <a:spAutoFit/>
              </a:bodyPr>
              <a:lstStyle/>
              <a:p>
                <a14:m>
                  <m:oMath xmlns:m="http://schemas.openxmlformats.org/officeDocument/2006/math">
                    <m:sSub>
                      <m:sSubPr>
                        <m:ctrlPr>
                          <a:rPr lang="ru-RU"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𝐻</m:t>
                        </m:r>
                      </m:e>
                      <m:sub>
                        <m:r>
                          <a:rPr lang="en-US" sz="2400" b="0" i="1" smtClean="0">
                            <a:solidFill>
                              <a:schemeClr val="bg1"/>
                            </a:solidFill>
                            <a:latin typeface="Cambria Math" panose="02040503050406030204" pitchFamily="18" charset="0"/>
                          </a:rPr>
                          <m:t>0</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r>
                      <a:rPr lang="en-US" sz="2400" b="0" i="1" smtClean="0">
                        <a:solidFill>
                          <a:schemeClr val="bg1"/>
                        </a:solidFill>
                        <a:latin typeface="Cambria Math" panose="02040503050406030204" pitchFamily="18" charset="0"/>
                      </a:rPr>
                      <m:t>=0</m:t>
                    </m:r>
                  </m:oMath>
                </a14:m>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комбинированное решение</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75" name="Прямоугольник 74">
                <a:extLst>
                  <a:ext uri="{FF2B5EF4-FFF2-40B4-BE49-F238E27FC236}">
                    <a16:creationId xmlns:a16="http://schemas.microsoft.com/office/drawing/2014/main" id="{C0B0B4E1-D642-4B07-AAC1-968E10DA4D9E}"/>
                  </a:ext>
                </a:extLst>
              </p:cNvPr>
              <p:cNvSpPr>
                <a:spLocks noRot="1" noChangeAspect="1" noMove="1" noResize="1" noEditPoints="1" noAdjustHandles="1" noChangeArrowheads="1" noChangeShapeType="1" noTextEdit="1"/>
              </p:cNvSpPr>
              <p:nvPr/>
            </p:nvSpPr>
            <p:spPr>
              <a:xfrm>
                <a:off x="921746" y="4023886"/>
                <a:ext cx="7429871" cy="461665"/>
              </a:xfrm>
              <a:prstGeom prst="rect">
                <a:avLst/>
              </a:prstGeom>
              <a:blipFill>
                <a:blip r:embed="rId16"/>
                <a:stretch>
                  <a:fillRect l="-164" t="-11842" b="-27632"/>
                </a:stretch>
              </a:blipFill>
            </p:spPr>
            <p:txBody>
              <a:bodyPr/>
              <a:lstStyle/>
              <a:p>
                <a:r>
                  <a:rPr lang="ru-RU">
                    <a:noFill/>
                  </a:rPr>
                  <a:t> </a:t>
                </a:r>
              </a:p>
            </p:txBody>
          </p:sp>
        </mc:Fallback>
      </mc:AlternateContent>
      <p:grpSp>
        <p:nvGrpSpPr>
          <p:cNvPr id="2" name="Группа 1">
            <a:extLst>
              <a:ext uri="{FF2B5EF4-FFF2-40B4-BE49-F238E27FC236}">
                <a16:creationId xmlns:a16="http://schemas.microsoft.com/office/drawing/2014/main" id="{7012F962-C1E0-9AF9-A1AC-37049E1F3F9F}"/>
              </a:ext>
            </a:extLst>
          </p:cNvPr>
          <p:cNvGrpSpPr/>
          <p:nvPr/>
        </p:nvGrpSpPr>
        <p:grpSpPr>
          <a:xfrm>
            <a:off x="9142897" y="2019665"/>
            <a:ext cx="2728153" cy="2128731"/>
            <a:chOff x="5076056" y="1738122"/>
            <a:chExt cx="1570527" cy="1161693"/>
          </a:xfrm>
        </p:grpSpPr>
        <p:sp>
          <p:nvSpPr>
            <p:cNvPr id="9" name="Овал 8">
              <a:extLst>
                <a:ext uri="{FF2B5EF4-FFF2-40B4-BE49-F238E27FC236}">
                  <a16:creationId xmlns:a16="http://schemas.microsoft.com/office/drawing/2014/main" id="{ED8625FF-908A-6367-A6DD-667A2C77CCAC}"/>
                </a:ext>
              </a:extLst>
            </p:cNvPr>
            <p:cNvSpPr/>
            <p:nvPr/>
          </p:nvSpPr>
          <p:spPr>
            <a:xfrm>
              <a:off x="5562140" y="1738122"/>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p>
          </p:txBody>
        </p:sp>
        <p:sp>
          <p:nvSpPr>
            <p:cNvPr id="10" name="Овал 9">
              <a:extLst>
                <a:ext uri="{FF2B5EF4-FFF2-40B4-BE49-F238E27FC236}">
                  <a16:creationId xmlns:a16="http://schemas.microsoft.com/office/drawing/2014/main" id="{C440E77D-06CC-C0FE-41A1-E79F72748CCE}"/>
                </a:ext>
              </a:extLst>
            </p:cNvPr>
            <p:cNvSpPr/>
            <p:nvPr/>
          </p:nvSpPr>
          <p:spPr>
            <a:xfrm>
              <a:off x="5076056" y="2238739"/>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p>
          </p:txBody>
        </p:sp>
        <p:sp>
          <p:nvSpPr>
            <p:cNvPr id="11" name="Овал 10">
              <a:extLst>
                <a:ext uri="{FF2B5EF4-FFF2-40B4-BE49-F238E27FC236}">
                  <a16:creationId xmlns:a16="http://schemas.microsoft.com/office/drawing/2014/main" id="{4E50B066-F91B-2DB8-D58D-F16820610C47}"/>
                </a:ext>
              </a:extLst>
            </p:cNvPr>
            <p:cNvSpPr/>
            <p:nvPr/>
          </p:nvSpPr>
          <p:spPr>
            <a:xfrm>
              <a:off x="5901917" y="1772816"/>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p>
          </p:txBody>
        </p:sp>
        <p:sp>
          <p:nvSpPr>
            <p:cNvPr id="13" name="Овал 12">
              <a:extLst>
                <a:ext uri="{FF2B5EF4-FFF2-40B4-BE49-F238E27FC236}">
                  <a16:creationId xmlns:a16="http://schemas.microsoft.com/office/drawing/2014/main" id="{0DC70297-C4D9-61E1-BE2B-84E9E2647EA4}"/>
                </a:ext>
              </a:extLst>
            </p:cNvPr>
            <p:cNvSpPr/>
            <p:nvPr/>
          </p:nvSpPr>
          <p:spPr>
            <a:xfrm rot="6602461" flipH="1">
              <a:off x="6418835" y="1796484"/>
              <a:ext cx="180000" cy="1800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p>
          </p:txBody>
        </p:sp>
        <p:sp>
          <p:nvSpPr>
            <p:cNvPr id="16" name="Овал 15">
              <a:extLst>
                <a:ext uri="{FF2B5EF4-FFF2-40B4-BE49-F238E27FC236}">
                  <a16:creationId xmlns:a16="http://schemas.microsoft.com/office/drawing/2014/main" id="{2E47DFC3-CBB3-C385-BFA7-31790DC17B8B}"/>
                </a:ext>
              </a:extLst>
            </p:cNvPr>
            <p:cNvSpPr/>
            <p:nvPr/>
          </p:nvSpPr>
          <p:spPr>
            <a:xfrm rot="6602461" flipH="1">
              <a:off x="6466583" y="2623308"/>
              <a:ext cx="180000" cy="1800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p>
          </p:txBody>
        </p:sp>
        <p:sp>
          <p:nvSpPr>
            <p:cNvPr id="17" name="Овал 16">
              <a:extLst>
                <a:ext uri="{FF2B5EF4-FFF2-40B4-BE49-F238E27FC236}">
                  <a16:creationId xmlns:a16="http://schemas.microsoft.com/office/drawing/2014/main" id="{2F6C456B-EDCC-C753-016A-840C8FC19C8D}"/>
                </a:ext>
              </a:extLst>
            </p:cNvPr>
            <p:cNvSpPr/>
            <p:nvPr/>
          </p:nvSpPr>
          <p:spPr>
            <a:xfrm rot="17671915" flipH="1">
              <a:off x="5501319" y="2367372"/>
              <a:ext cx="180000" cy="1800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p>
          </p:txBody>
        </p:sp>
        <p:sp>
          <p:nvSpPr>
            <p:cNvPr id="18" name="Овал 17">
              <a:extLst>
                <a:ext uri="{FF2B5EF4-FFF2-40B4-BE49-F238E27FC236}">
                  <a16:creationId xmlns:a16="http://schemas.microsoft.com/office/drawing/2014/main" id="{7191ACCF-CFC2-2625-8943-AAAA479080C5}"/>
                </a:ext>
              </a:extLst>
            </p:cNvPr>
            <p:cNvSpPr/>
            <p:nvPr/>
          </p:nvSpPr>
          <p:spPr>
            <a:xfrm rot="17671915" flipH="1">
              <a:off x="5861384" y="2276939"/>
              <a:ext cx="180000" cy="1800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p>
          </p:txBody>
        </p:sp>
        <p:sp>
          <p:nvSpPr>
            <p:cNvPr id="19" name="Овал 18">
              <a:extLst>
                <a:ext uri="{FF2B5EF4-FFF2-40B4-BE49-F238E27FC236}">
                  <a16:creationId xmlns:a16="http://schemas.microsoft.com/office/drawing/2014/main" id="{A6A8021A-1630-C9B8-B776-B98C8A9ADA73}"/>
                </a:ext>
              </a:extLst>
            </p:cNvPr>
            <p:cNvSpPr/>
            <p:nvPr/>
          </p:nvSpPr>
          <p:spPr>
            <a:xfrm rot="17671915" flipH="1">
              <a:off x="5441596" y="2719815"/>
              <a:ext cx="180000" cy="1800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p>
          </p:txBody>
        </p:sp>
        <p:sp>
          <p:nvSpPr>
            <p:cNvPr id="20" name="Овал 19">
              <a:extLst>
                <a:ext uri="{FF2B5EF4-FFF2-40B4-BE49-F238E27FC236}">
                  <a16:creationId xmlns:a16="http://schemas.microsoft.com/office/drawing/2014/main" id="{DA232519-C858-A946-A32F-45F40F0AAFDC}"/>
                </a:ext>
              </a:extLst>
            </p:cNvPr>
            <p:cNvSpPr/>
            <p:nvPr/>
          </p:nvSpPr>
          <p:spPr>
            <a:xfrm>
              <a:off x="6134511" y="2045977"/>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p>
          </p:txBody>
        </p:sp>
        <p:sp>
          <p:nvSpPr>
            <p:cNvPr id="21" name="Овал 20">
              <a:extLst>
                <a:ext uri="{FF2B5EF4-FFF2-40B4-BE49-F238E27FC236}">
                  <a16:creationId xmlns:a16="http://schemas.microsoft.com/office/drawing/2014/main" id="{F7E61DCA-8495-4772-1356-9F321006C624}"/>
                </a:ext>
              </a:extLst>
            </p:cNvPr>
            <p:cNvSpPr/>
            <p:nvPr/>
          </p:nvSpPr>
          <p:spPr>
            <a:xfrm>
              <a:off x="5076056" y="2683486"/>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p>
          </p:txBody>
        </p:sp>
      </p:grpSp>
    </p:spTree>
    <p:extLst>
      <p:ext uri="{BB962C8B-B14F-4D97-AF65-F5344CB8AC3E}">
        <p14:creationId xmlns:p14="http://schemas.microsoft.com/office/powerpoint/2010/main" val="131862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1.66667E-6 -3.7037E-6 L 0.23216 0.0044 " pathEditMode="relative" rAng="0" ptsTypes="AA">
                                      <p:cBhvr>
                                        <p:cTn id="32" dur="2000" fill="hold"/>
                                        <p:tgtEl>
                                          <p:spTgt spid="66"/>
                                        </p:tgtEl>
                                        <p:attrNameLst>
                                          <p:attrName>ppt_x</p:attrName>
                                          <p:attrName>ppt_y</p:attrName>
                                        </p:attrNameLst>
                                      </p:cBhvr>
                                      <p:rCtr x="11602" y="208"/>
                                    </p:animMotion>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6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nodeType="clickEffect">
                                  <p:stCondLst>
                                    <p:cond delay="0"/>
                                  </p:stCondLst>
                                  <p:childTnLst>
                                    <p:animMotion origin="layout" path="M 6.25E-7 -3.7037E-7 L -0.00104 0.32894 " pathEditMode="relative" rAng="0" ptsTypes="AA">
                                      <p:cBhvr>
                                        <p:cTn id="44" dur="2000" fill="hold"/>
                                        <p:tgtEl>
                                          <p:spTgt spid="71"/>
                                        </p:tgtEl>
                                        <p:attrNameLst>
                                          <p:attrName>ppt_x</p:attrName>
                                          <p:attrName>ppt_y</p:attrName>
                                        </p:attrNameLst>
                                      </p:cBhvr>
                                      <p:rCtr x="-52" y="16435"/>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7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5" grpId="0"/>
      <p:bldP spid="46" grpId="0"/>
      <p:bldP spid="3" grpId="0"/>
      <p:bldP spid="5" grpId="0"/>
      <p:bldP spid="59" grpId="0"/>
      <p:bldP spid="6" grpId="0"/>
      <p:bldP spid="60" grpId="0"/>
      <p:bldP spid="7" grpId="0"/>
      <p:bldP spid="61" grpId="0"/>
      <p:bldP spid="62" grpId="0"/>
      <p:bldP spid="63" grpId="0"/>
      <p:bldP spid="64" grpId="0"/>
      <p:bldP spid="65" grpId="0"/>
      <p:bldP spid="75" grpId="0"/>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15299</TotalTime>
  <Words>3603</Words>
  <Application>Microsoft Office PowerPoint</Application>
  <PresentationFormat>Широкоэкранный</PresentationFormat>
  <Paragraphs>930</Paragraphs>
  <Slides>66</Slides>
  <Notes>65</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66</vt:i4>
      </vt:variant>
    </vt:vector>
  </HeadingPairs>
  <TitlesOfParts>
    <vt:vector size="78" baseType="lpstr">
      <vt:lpstr>Arial</vt:lpstr>
      <vt:lpstr>Calibri</vt:lpstr>
      <vt:lpstr>Cambria Math</vt:lpstr>
      <vt:lpstr>Courier New</vt:lpstr>
      <vt:lpstr>Helvetica Neue</vt:lpstr>
      <vt:lpstr>IBM Plex Mono</vt:lpstr>
      <vt:lpstr>Montserrat</vt:lpstr>
      <vt:lpstr>Söhne</vt:lpstr>
      <vt:lpstr>Times New Roman</vt:lpstr>
      <vt:lpstr>Verdana</vt:lpstr>
      <vt:lpstr>Wingdings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AdaBoost: Пример</vt:lpstr>
      <vt:lpstr>AdaBoost: Пример в GIF</vt:lpstr>
      <vt:lpstr>AdaBoost: связь с деревьями решений</vt:lpstr>
      <vt:lpstr>AdaBoost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Random Forest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Атоша</dc:creator>
  <cp:lastModifiedBy>Долганов Антон Юрьевич</cp:lastModifiedBy>
  <cp:revision>613</cp:revision>
  <dcterms:created xsi:type="dcterms:W3CDTF">2019-05-20T04:53:11Z</dcterms:created>
  <dcterms:modified xsi:type="dcterms:W3CDTF">2023-05-12T15:00:04Z</dcterms:modified>
</cp:coreProperties>
</file>